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3" r:id="rId3"/>
    <p:sldId id="318" r:id="rId5"/>
    <p:sldId id="332" r:id="rId6"/>
    <p:sldId id="320" r:id="rId7"/>
    <p:sldId id="322" r:id="rId8"/>
    <p:sldId id="324" r:id="rId9"/>
    <p:sldId id="341" r:id="rId10"/>
    <p:sldId id="327" r:id="rId11"/>
    <p:sldId id="330" r:id="rId12"/>
    <p:sldId id="331" r:id="rId13"/>
    <p:sldId id="285"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initials="z" lastIdx="22" clrIdx="0"/>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09CE52-6A29-4B67-B9B6-CD445AEAB71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CB01A3-D9BE-4AC2-B8AC-525FD68547F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0CB01A3-D9BE-4AC2-B8AC-525FD68547F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E3B078-93F3-464F-9CC4-6BA678A9611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E3B078-93F3-464F-9CC4-6BA678A9611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E3B078-93F3-464F-9CC4-6BA678A9611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E3B078-93F3-464F-9CC4-6BA678A96114}"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09CE52-6A29-4B67-B9B6-CD445AEAB71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100000">
              <a:srgbClr val="FFCFCF"/>
            </a:gs>
            <a:gs pos="100000">
              <a:schemeClr val="accent1">
                <a:lumMod val="20000"/>
                <a:lumOff val="80000"/>
              </a:schemeClr>
            </a:gs>
            <a:gs pos="0">
              <a:srgbClr val="FFEFEF"/>
            </a:gs>
            <a:gs pos="50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物体&#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b="-1"/>
          <a:stretch>
            <a:fillRect/>
          </a:stretch>
        </p:blipFill>
        <p:spPr>
          <a:xfrm>
            <a:off x="0" y="0"/>
            <a:ext cx="12192000" cy="6858000"/>
          </a:xfrm>
          <a:prstGeom prst="rect">
            <a:avLst/>
          </a:prstGeom>
        </p:spPr>
      </p:pic>
      <p:sp>
        <p:nvSpPr>
          <p:cNvPr id="9" name="文本框 8"/>
          <p:cNvSpPr txBox="1"/>
          <p:nvPr/>
        </p:nvSpPr>
        <p:spPr>
          <a:xfrm>
            <a:off x="990600" y="1332088"/>
            <a:ext cx="10058399" cy="2853690"/>
          </a:xfrm>
          <a:prstGeom prst="rect">
            <a:avLst/>
          </a:prstGeom>
          <a:noFill/>
        </p:spPr>
        <p:txBody>
          <a:bodyPr wrap="square" rtlCol="0">
            <a:spAutoFit/>
          </a:bodyPr>
          <a:lstStyle/>
          <a:p>
            <a:pPr algn="ctr">
              <a:lnSpc>
                <a:spcPct val="150000"/>
              </a:lnSpc>
            </a:pPr>
            <a:r>
              <a:rPr lang="zh-CN" altLang="en-US" sz="4400" b="1" dirty="0">
                <a:solidFill>
                  <a:srgbClr val="C00000"/>
                </a:solidFill>
                <a:latin typeface="楷体_GB2312" panose="02010609030101010101" charset="-122"/>
                <a:ea typeface="楷体_GB2312" panose="02010609030101010101" charset="-122"/>
              </a:rPr>
              <a:t>学习领会党的十九大精神之四</a:t>
            </a:r>
            <a:endParaRPr lang="zh-CN" altLang="en-US" sz="4400" b="1" dirty="0">
              <a:solidFill>
                <a:srgbClr val="C00000"/>
              </a:solidFill>
              <a:latin typeface="楷体_GB2312" panose="02010609030101010101" charset="-122"/>
              <a:ea typeface="楷体_GB2312" panose="02010609030101010101" charset="-122"/>
            </a:endParaRPr>
          </a:p>
          <a:p>
            <a:pPr algn="ctr">
              <a:lnSpc>
                <a:spcPct val="125000"/>
              </a:lnSpc>
            </a:pPr>
            <a:r>
              <a:rPr lang="zh-CN" altLang="en-US" sz="4400" b="1" dirty="0">
                <a:solidFill>
                  <a:schemeClr val="tx1"/>
                </a:solidFill>
                <a:effectLst/>
                <a:latin typeface="微软雅黑" panose="020B0503020204020204" charset="-122"/>
                <a:ea typeface="微软雅黑" panose="020B0503020204020204" charset="-122"/>
                <a:cs typeface="+mn-ea"/>
                <a:sym typeface="+mn-lt"/>
              </a:rPr>
              <a:t>关于中国特色社会主义进入新时代</a:t>
            </a:r>
            <a:endParaRPr lang="zh-CN" altLang="en-US" sz="4400" b="1" dirty="0">
              <a:solidFill>
                <a:schemeClr val="tx1"/>
              </a:solidFill>
              <a:effectLst/>
              <a:latin typeface="微软雅黑" panose="020B0503020204020204" charset="-122"/>
              <a:ea typeface="微软雅黑" panose="020B0503020204020204" charset="-122"/>
              <a:cs typeface="+mn-ea"/>
              <a:sym typeface="+mn-lt"/>
            </a:endParaRPr>
          </a:p>
          <a:p>
            <a:pPr algn="ctr">
              <a:lnSpc>
                <a:spcPct val="150000"/>
              </a:lnSpc>
            </a:pPr>
            <a:endParaRPr lang="en-US" altLang="zh-CN" sz="1100" b="1" dirty="0" smtClean="0">
              <a:solidFill>
                <a:srgbClr val="C00000"/>
              </a:solidFill>
              <a:latin typeface="微软雅黑" panose="020B0503020204020204" charset="-122"/>
              <a:ea typeface="微软雅黑" panose="020B0503020204020204" charset="-122"/>
            </a:endParaRPr>
          </a:p>
          <a:p>
            <a:pPr algn="ctr">
              <a:lnSpc>
                <a:spcPct val="150000"/>
              </a:lnSpc>
            </a:pPr>
            <a:endParaRPr lang="zh-CN" altLang="en-US" sz="2800" b="1" dirty="0">
              <a:solidFill>
                <a:srgbClr val="0000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025"/>
            <a:ext cx="12232640" cy="346138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KSO_Shape"/>
          <p:cNvSpPr/>
          <p:nvPr/>
        </p:nvSpPr>
        <p:spPr>
          <a:xfrm rot="2364863">
            <a:off x="3761201" y="4687860"/>
            <a:ext cx="1345103" cy="77845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等腰三角形 17"/>
          <p:cNvSpPr/>
          <p:nvPr/>
        </p:nvSpPr>
        <p:spPr>
          <a:xfrm rot="21075164">
            <a:off x="476341" y="1920168"/>
            <a:ext cx="3134366" cy="3362179"/>
          </a:xfrm>
          <a:prstGeom prst="triangle">
            <a:avLst/>
          </a:prstGeom>
          <a:noFill/>
          <a:ln w="190500">
            <a:solidFill>
              <a:srgbClr val="D806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19" name="等腰三角形 18"/>
          <p:cNvSpPr/>
          <p:nvPr/>
        </p:nvSpPr>
        <p:spPr>
          <a:xfrm rot="484372">
            <a:off x="1837065" y="2477245"/>
            <a:ext cx="2205394" cy="2365687"/>
          </a:xfrm>
          <a:prstGeom prst="triangl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20" name="等腰三角形 19"/>
          <p:cNvSpPr/>
          <p:nvPr/>
        </p:nvSpPr>
        <p:spPr>
          <a:xfrm rot="2405841">
            <a:off x="3125216" y="3041371"/>
            <a:ext cx="1502107" cy="1611283"/>
          </a:xfrm>
          <a:prstGeom prst="triangle">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latin typeface="微软雅黑" panose="020B0503020204020204" charset="-122"/>
              <a:ea typeface="微软雅黑" panose="020B0503020204020204" charset="-122"/>
              <a:sym typeface="微软雅黑" panose="020B0503020204020204" charset="-122"/>
            </a:endParaRPr>
          </a:p>
        </p:txBody>
      </p:sp>
      <p:sp>
        <p:nvSpPr>
          <p:cNvPr id="21" name="文本框 20"/>
          <p:cNvSpPr txBox="1"/>
          <p:nvPr/>
        </p:nvSpPr>
        <p:spPr>
          <a:xfrm>
            <a:off x="4054688" y="1508051"/>
            <a:ext cx="4980092" cy="511807"/>
          </a:xfrm>
          <a:prstGeom prst="rect">
            <a:avLst/>
          </a:prstGeom>
          <a:noFill/>
        </p:spPr>
        <p:txBody>
          <a:bodyPr wrap="square" rtlCol="0">
            <a:spAutoFit/>
          </a:bodyPr>
          <a:lstStyle/>
          <a:p>
            <a:pPr fontAlgn="base">
              <a:lnSpc>
                <a:spcPct val="125000"/>
              </a:lnSpc>
              <a:spcBef>
                <a:spcPct val="0"/>
              </a:spcBef>
              <a:spcAft>
                <a:spcPct val="0"/>
              </a:spcAft>
            </a:pPr>
            <a:r>
              <a:rPr lang="zh-CN" altLang="en-US" sz="2400"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rPr>
              <a:t>实现伟大梦想，必须进行伟大斗争。</a:t>
            </a:r>
            <a:endParaRPr lang="en-US" altLang="zh-CN" sz="2400"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endParaRPr>
          </a:p>
        </p:txBody>
      </p:sp>
      <p:cxnSp>
        <p:nvCxnSpPr>
          <p:cNvPr id="22" name="直接连接符 21"/>
          <p:cNvCxnSpPr/>
          <p:nvPr/>
        </p:nvCxnSpPr>
        <p:spPr>
          <a:xfrm>
            <a:off x="1933575" y="1764131"/>
            <a:ext cx="2013179" cy="816"/>
          </a:xfrm>
          <a:prstGeom prst="line">
            <a:avLst/>
          </a:prstGeom>
          <a:ln w="1905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367734" y="2812836"/>
            <a:ext cx="1832745" cy="0"/>
          </a:xfrm>
          <a:prstGeom prst="line">
            <a:avLst/>
          </a:prstGeom>
          <a:ln w="1905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17915" y="3924282"/>
            <a:ext cx="590451" cy="0"/>
          </a:xfrm>
          <a:prstGeom prst="line">
            <a:avLst/>
          </a:prstGeom>
          <a:ln w="1905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298606" y="2543643"/>
            <a:ext cx="5102694" cy="553998"/>
          </a:xfrm>
          <a:prstGeom prst="rect">
            <a:avLst/>
          </a:prstGeom>
          <a:noFill/>
        </p:spPr>
        <p:txBody>
          <a:bodyPr wrap="square" rtlCol="0">
            <a:spAutoFit/>
          </a:bodyPr>
          <a:lstStyle>
            <a:defPPr>
              <a:defRPr lang="zh-CN"/>
            </a:defPPr>
            <a:lvl1pPr fontAlgn="base">
              <a:lnSpc>
                <a:spcPct val="125000"/>
              </a:lnSpc>
              <a:spcBef>
                <a:spcPct val="0"/>
              </a:spcBef>
              <a:spcAft>
                <a:spcPct val="0"/>
              </a:spcAft>
              <a:defRPr sz="240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defRPr>
            </a:lvl1pPr>
          </a:lstStyle>
          <a:p>
            <a:r>
              <a:rPr lang="zh-CN" altLang="en-US" dirty="0"/>
              <a:t>实现伟大梦想，必须建设伟大工程。</a:t>
            </a:r>
            <a:endParaRPr lang="en-US" altLang="zh-CN" dirty="0"/>
          </a:p>
        </p:txBody>
      </p:sp>
      <p:sp>
        <p:nvSpPr>
          <p:cNvPr id="30" name="文本框 29"/>
          <p:cNvSpPr txBox="1"/>
          <p:nvPr/>
        </p:nvSpPr>
        <p:spPr>
          <a:xfrm>
            <a:off x="5150268" y="3658322"/>
            <a:ext cx="5445342" cy="553998"/>
          </a:xfrm>
          <a:prstGeom prst="rect">
            <a:avLst/>
          </a:prstGeom>
          <a:noFill/>
        </p:spPr>
        <p:txBody>
          <a:bodyPr wrap="square" rtlCol="0">
            <a:spAutoFit/>
          </a:bodyPr>
          <a:lstStyle>
            <a:defPPr>
              <a:defRPr lang="zh-CN"/>
            </a:defPPr>
            <a:lvl1pPr fontAlgn="base">
              <a:lnSpc>
                <a:spcPct val="125000"/>
              </a:lnSpc>
              <a:spcBef>
                <a:spcPct val="0"/>
              </a:spcBef>
              <a:spcAft>
                <a:spcPct val="0"/>
              </a:spcAft>
              <a:defRPr sz="240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defRPr>
            </a:lvl1pPr>
          </a:lstStyle>
          <a:p>
            <a:r>
              <a:rPr lang="zh-CN" altLang="en-US" dirty="0"/>
              <a:t>实现伟大梦想，必须推进伟大事业。</a:t>
            </a:r>
            <a:endParaRPr lang="en-US" altLang="zh-CN" dirty="0"/>
          </a:p>
        </p:txBody>
      </p:sp>
      <p:sp>
        <p:nvSpPr>
          <p:cNvPr id="12" name="矩形 11"/>
          <p:cNvSpPr/>
          <p:nvPr/>
        </p:nvSpPr>
        <p:spPr>
          <a:xfrm>
            <a:off x="5291100" y="4632864"/>
            <a:ext cx="6344640" cy="1477328"/>
          </a:xfrm>
          <a:prstGeom prst="rect">
            <a:avLst/>
          </a:prstGeom>
        </p:spPr>
        <p:txBody>
          <a:bodyPr wrap="square">
            <a:spAutoFit/>
          </a:bodyPr>
          <a:lstStyle/>
          <a:p>
            <a:pPr algn="just">
              <a:lnSpc>
                <a:spcPct val="125000"/>
              </a:lnSpc>
            </a:pPr>
            <a:r>
              <a:rPr lang="zh-CN" altLang="en-US" sz="2400" dirty="0" smtClean="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rPr>
              <a:t>伟大</a:t>
            </a:r>
            <a:r>
              <a:rPr lang="zh-CN" altLang="en-US" sz="2400"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rPr>
              <a:t>斗争，伟大工程，伟大事业，伟大梦想，紧密联系、相互贯通、相互作用，</a:t>
            </a:r>
            <a:r>
              <a:rPr lang="zh-CN" altLang="en-US" sz="2400" dirty="0">
                <a:solidFill>
                  <a:srgbClr val="C00000"/>
                </a:solidFill>
                <a:latin typeface="微软雅黑" panose="020B0503020204020204" charset="-122"/>
                <a:ea typeface="微软雅黑" panose="020B0503020204020204" charset="-122"/>
                <a:cs typeface="Times New Roman" panose="02020603050405020304" pitchFamily="18" charset="0"/>
              </a:rPr>
              <a:t>其中起决定性作用的是党的建设新的伟大工程</a:t>
            </a:r>
            <a:r>
              <a:rPr lang="zh-CN" altLang="en-US" sz="2400" dirty="0" smtClean="0">
                <a:solidFill>
                  <a:srgbClr val="333333"/>
                </a:solidFill>
                <a:latin typeface="微软雅黑" panose="020B0503020204020204" charset="-122"/>
                <a:ea typeface="微软雅黑" panose="020B0503020204020204" charset="-122"/>
                <a:cs typeface="Times New Roman" panose="02020603050405020304" pitchFamily="18" charset="0"/>
              </a:rPr>
              <a:t>。</a:t>
            </a:r>
            <a:endParaRPr lang="zh-CN" altLang="en-US" sz="2400" dirty="0">
              <a:solidFill>
                <a:srgbClr val="333333"/>
              </a:solidFill>
              <a:latin typeface="微软雅黑" panose="020B0503020204020204" charset="-122"/>
              <a:ea typeface="微软雅黑" panose="020B0503020204020204" charset="-122"/>
              <a:cs typeface="Times New Roman" panose="02020603050405020304" pitchFamily="18" charset="0"/>
            </a:endParaRPr>
          </a:p>
        </p:txBody>
      </p:sp>
      <p:sp>
        <p:nvSpPr>
          <p:cNvPr id="17" name="文本框 16"/>
          <p:cNvSpPr txBox="1">
            <a:spLocks noChangeArrowheads="1"/>
          </p:cNvSpPr>
          <p:nvPr/>
        </p:nvSpPr>
        <p:spPr bwMode="auto">
          <a:xfrm>
            <a:off x="1474911" y="894791"/>
            <a:ext cx="4802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en-US" altLang="zh-CN" sz="3200" b="1" dirty="0" smtClean="0">
                <a:solidFill>
                  <a:srgbClr val="D8060A"/>
                </a:solidFill>
                <a:latin typeface="微软雅黑" panose="020B0503020204020204" charset="-122"/>
                <a:ea typeface="微软雅黑" panose="020B0503020204020204" charset="-122"/>
              </a:rPr>
              <a:t>“</a:t>
            </a:r>
            <a:r>
              <a:rPr lang="zh-CN" altLang="zh-CN" sz="3200" b="1" dirty="0">
                <a:solidFill>
                  <a:srgbClr val="D8060A"/>
                </a:solidFill>
                <a:latin typeface="微软雅黑" panose="020B0503020204020204" charset="-122"/>
                <a:ea typeface="微软雅黑" panose="020B0503020204020204" charset="-122"/>
              </a:rPr>
              <a:t>四个伟大</a:t>
            </a:r>
            <a:r>
              <a:rPr lang="en-US" altLang="zh-CN" sz="3200" b="1" dirty="0">
                <a:solidFill>
                  <a:srgbClr val="D8060A"/>
                </a:solidFill>
                <a:latin typeface="微软雅黑" panose="020B0503020204020204" charset="-122"/>
                <a:ea typeface="微软雅黑" panose="020B0503020204020204" charset="-122"/>
              </a:rPr>
              <a:t>”</a:t>
            </a:r>
            <a:r>
              <a:rPr lang="zh-CN" altLang="zh-CN" sz="3200" b="1" dirty="0">
                <a:solidFill>
                  <a:srgbClr val="D8060A"/>
                </a:solidFill>
                <a:latin typeface="微软雅黑" panose="020B0503020204020204" charset="-122"/>
                <a:ea typeface="微软雅黑" panose="020B0503020204020204" charset="-122"/>
              </a:rPr>
              <a:t>之间的</a:t>
            </a:r>
            <a:r>
              <a:rPr lang="zh-CN" altLang="zh-CN" sz="3200" b="1" dirty="0" smtClean="0">
                <a:solidFill>
                  <a:srgbClr val="D8060A"/>
                </a:solidFill>
                <a:latin typeface="微软雅黑" panose="020B0503020204020204" charset="-122"/>
                <a:ea typeface="微软雅黑" panose="020B0503020204020204" charset="-122"/>
              </a:rPr>
              <a:t>关系</a:t>
            </a:r>
            <a:endParaRPr lang="zh-CN" altLang="en-US" sz="3200" b="1" dirty="0">
              <a:solidFill>
                <a:srgbClr val="D8060A"/>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6685" y="-353060"/>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物体&#10;&#10;已生成高可信度的说明"/>
          <p:cNvPicPr>
            <a:picLocks noChangeAspect="1"/>
          </p:cNvPicPr>
          <p:nvPr/>
        </p:nvPicPr>
        <p:blipFill rotWithShape="1">
          <a:blip r:embed="rId1" cstate="print">
            <a:extLst>
              <a:ext uri="{28A0092B-C50C-407E-A947-70E740481C1C}">
                <a14:useLocalDpi xmlns:a14="http://schemas.microsoft.com/office/drawing/2010/main" val="0"/>
              </a:ext>
            </a:extLst>
          </a:blip>
          <a:srcRect b="-1"/>
          <a:stretch>
            <a:fillRect/>
          </a:stretch>
        </p:blipFill>
        <p:spPr>
          <a:xfrm>
            <a:off x="0" y="0"/>
            <a:ext cx="12192000" cy="6858000"/>
          </a:xfrm>
          <a:prstGeom prst="rect">
            <a:avLst/>
          </a:prstGeom>
        </p:spPr>
      </p:pic>
      <p:sp>
        <p:nvSpPr>
          <p:cNvPr id="9" name="文本框 8"/>
          <p:cNvSpPr txBox="1"/>
          <p:nvPr/>
        </p:nvSpPr>
        <p:spPr>
          <a:xfrm>
            <a:off x="711835" y="971550"/>
            <a:ext cx="11263630" cy="1938020"/>
          </a:xfrm>
          <a:prstGeom prst="rect">
            <a:avLst/>
          </a:prstGeom>
          <a:noFill/>
        </p:spPr>
        <p:txBody>
          <a:bodyPr wrap="square" rtlCol="0">
            <a:spAutoFit/>
          </a:bodyPr>
          <a:lstStyle/>
          <a:p>
            <a:pPr algn="ctr">
              <a:lnSpc>
                <a:spcPct val="150000"/>
              </a:lnSpc>
            </a:pPr>
            <a:r>
              <a:rPr lang="zh-CN" altLang="en-US" sz="4000" b="1" dirty="0">
                <a:solidFill>
                  <a:srgbClr val="C00000"/>
                </a:solidFill>
                <a:latin typeface="微软雅黑" panose="020B0503020204020204" charset="-122"/>
                <a:ea typeface="微软雅黑" panose="020B0503020204020204" charset="-122"/>
              </a:rPr>
              <a:t>感谢关注</a:t>
            </a:r>
            <a:r>
              <a:rPr lang="zh-CN" altLang="en-US" sz="4000" b="1" dirty="0" smtClean="0">
                <a:solidFill>
                  <a:srgbClr val="C00000"/>
                </a:solidFill>
                <a:latin typeface="微软雅黑" panose="020B0503020204020204" charset="-122"/>
                <a:ea typeface="微软雅黑" panose="020B0503020204020204" charset="-122"/>
              </a:rPr>
              <a:t>！</a:t>
            </a:r>
            <a:endParaRPr lang="en-US" altLang="zh-CN" sz="4000" b="1" dirty="0" smtClean="0">
              <a:solidFill>
                <a:srgbClr val="C00000"/>
              </a:solidFill>
              <a:latin typeface="微软雅黑" panose="020B0503020204020204" charset="-122"/>
              <a:ea typeface="微软雅黑" panose="020B0503020204020204" charset="-122"/>
            </a:endParaRPr>
          </a:p>
          <a:p>
            <a:pPr algn="ctr">
              <a:lnSpc>
                <a:spcPct val="150000"/>
              </a:lnSpc>
            </a:pPr>
            <a:r>
              <a:rPr lang="zh-CN" altLang="en-US" sz="4000" b="1" dirty="0">
                <a:solidFill>
                  <a:srgbClr val="C00000"/>
                </a:solidFill>
                <a:latin typeface="微软雅黑" panose="020B0503020204020204" charset="-122"/>
                <a:ea typeface="微软雅黑" panose="020B0503020204020204" charset="-122"/>
              </a:rPr>
              <a:t>更多学习资讯请您扫描关注</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安康学习微平台</a:t>
            </a:r>
            <a:r>
              <a:rPr lang="en-US" altLang="zh-CN" sz="4000" b="1" dirty="0">
                <a:solidFill>
                  <a:srgbClr val="C00000"/>
                </a:solidFill>
                <a:latin typeface="微软雅黑" panose="020B0503020204020204" charset="-122"/>
                <a:ea typeface="微软雅黑" panose="020B0503020204020204" charset="-122"/>
              </a:rPr>
              <a:t>”</a:t>
            </a:r>
            <a:r>
              <a:rPr lang="zh-CN" altLang="en-US" sz="4000" b="1" dirty="0">
                <a:solidFill>
                  <a:srgbClr val="C00000"/>
                </a:solidFill>
                <a:latin typeface="微软雅黑" panose="020B0503020204020204" charset="-122"/>
                <a:ea typeface="微软雅黑" panose="020B0503020204020204" charset="-122"/>
              </a:rPr>
              <a:t>。</a:t>
            </a:r>
            <a:endParaRPr lang="zh-CN" altLang="en-US" sz="4000" b="1" dirty="0">
              <a:solidFill>
                <a:srgbClr val="C000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0" y="5217160"/>
            <a:ext cx="12357735" cy="2094865"/>
          </a:xfrm>
          <a:prstGeom prst="rect">
            <a:avLst/>
          </a:prstGeom>
        </p:spPr>
      </p:pic>
      <p:pic>
        <p:nvPicPr>
          <p:cNvPr id="2" name="图片 1" descr="平台扫一扫"/>
          <p:cNvPicPr>
            <a:picLocks noChangeAspect="1"/>
          </p:cNvPicPr>
          <p:nvPr/>
        </p:nvPicPr>
        <p:blipFill>
          <a:blip r:embed="rId3"/>
          <a:stretch>
            <a:fillRect/>
          </a:stretch>
        </p:blipFill>
        <p:spPr>
          <a:xfrm>
            <a:off x="4201160" y="3195320"/>
            <a:ext cx="3505200" cy="26308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rot="0">
            <a:off x="659130" y="2192020"/>
            <a:ext cx="2914015" cy="2306955"/>
            <a:chOff x="1763935" y="1942266"/>
            <a:chExt cx="1148000" cy="3367942"/>
          </a:xfrm>
        </p:grpSpPr>
        <p:sp>
          <p:nvSpPr>
            <p:cNvPr id="19" name="MH_SubTitle_1"/>
            <p:cNvSpPr/>
            <p:nvPr>
              <p:custDataLst>
                <p:tags r:id="rId1"/>
              </p:custDataLst>
            </p:nvPr>
          </p:nvSpPr>
          <p:spPr>
            <a:xfrm>
              <a:off x="1764185" y="1942266"/>
              <a:ext cx="1084709" cy="3367942"/>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en-US" altLang="zh-CN" dirty="0">
                <a:solidFill>
                  <a:srgbClr val="FFFFFF"/>
                </a:solidFill>
              </a:endParaRPr>
            </a:p>
          </p:txBody>
        </p:sp>
        <p:sp>
          <p:nvSpPr>
            <p:cNvPr id="20" name="矩形 19"/>
            <p:cNvSpPr/>
            <p:nvPr/>
          </p:nvSpPr>
          <p:spPr>
            <a:xfrm>
              <a:off x="1763935" y="1942266"/>
              <a:ext cx="1148000" cy="3367942"/>
            </a:xfrm>
            <a:prstGeom prst="rect">
              <a:avLst/>
            </a:prstGeom>
          </p:spPr>
          <p:txBody>
            <a:bodyPr wrap="square">
              <a:spAutoFit/>
            </a:bodyPr>
            <a:lstStyle/>
            <a:p>
              <a:pPr algn="l"/>
              <a:r>
                <a:rPr lang="zh-CN" altLang="en-US" sz="2400" dirty="0">
                  <a:solidFill>
                    <a:schemeClr val="bg1"/>
                  </a:solidFill>
                  <a:latin typeface="方正小标宋简体" panose="03000509000000000000" charset="-122"/>
                  <a:ea typeface="方正小标宋简体" panose="03000509000000000000" charset="-122"/>
                  <a:cs typeface="+mn-ea"/>
                  <a:sym typeface="+mn-lt"/>
                </a:rPr>
                <a:t>十九大报告：</a:t>
              </a:r>
              <a:r>
                <a:rPr lang="en-US" altLang="zh-CN" sz="2400" dirty="0">
                  <a:solidFill>
                    <a:schemeClr val="bg1"/>
                  </a:solidFill>
                  <a:latin typeface="方正小标宋简体" panose="03000509000000000000" charset="-122"/>
                  <a:ea typeface="方正小标宋简体" panose="03000509000000000000" charset="-122"/>
                  <a:cs typeface="+mn-ea"/>
                  <a:sym typeface="+mn-lt"/>
                </a:rPr>
                <a:t>“</a:t>
              </a:r>
              <a:r>
                <a:rPr lang="zh-CN" altLang="zh-CN" sz="2400" dirty="0" smtClean="0">
                  <a:solidFill>
                    <a:schemeClr val="bg1"/>
                  </a:solidFill>
                  <a:latin typeface="方正小标宋简体" panose="03000509000000000000" charset="-122"/>
                  <a:ea typeface="方正小标宋简体" panose="03000509000000000000" charset="-122"/>
                  <a:sym typeface="+mn-ea"/>
                </a:rPr>
                <a:t>经过</a:t>
              </a:r>
              <a:r>
                <a:rPr lang="zh-CN" altLang="zh-CN" sz="2400" dirty="0">
                  <a:solidFill>
                    <a:schemeClr val="bg1"/>
                  </a:solidFill>
                  <a:latin typeface="方正小标宋简体" panose="03000509000000000000" charset="-122"/>
                  <a:ea typeface="方正小标宋简体" panose="03000509000000000000" charset="-122"/>
                  <a:sym typeface="+mn-ea"/>
                </a:rPr>
                <a:t>长期努力，中国特色社会主义进入了新时代，这是我国发展新的历史方位</a:t>
              </a:r>
              <a:r>
                <a:rPr lang="en-US" altLang="zh-CN" sz="2400" dirty="0">
                  <a:solidFill>
                    <a:schemeClr val="bg1"/>
                  </a:solidFill>
                  <a:latin typeface="方正小标宋简体" panose="03000509000000000000" charset="-122"/>
                  <a:ea typeface="方正小标宋简体" panose="03000509000000000000" charset="-122"/>
                  <a:sym typeface="+mn-ea"/>
                </a:rPr>
                <a:t>”</a:t>
              </a:r>
              <a:r>
                <a:rPr lang="zh-CN" altLang="zh-CN" sz="2400" dirty="0">
                  <a:solidFill>
                    <a:schemeClr val="bg1"/>
                  </a:solidFill>
                  <a:latin typeface="方正小标宋简体" panose="03000509000000000000" charset="-122"/>
                  <a:ea typeface="方正小标宋简体" panose="03000509000000000000" charset="-122"/>
                  <a:sym typeface="+mn-ea"/>
                </a:rPr>
                <a:t>。</a:t>
              </a:r>
              <a:endParaRPr lang="zh-CN" altLang="zh-CN" sz="2400" dirty="0">
                <a:solidFill>
                  <a:schemeClr val="bg1"/>
                </a:solidFill>
                <a:latin typeface="方正小标宋简体" panose="03000509000000000000" charset="-122"/>
                <a:ea typeface="方正小标宋简体" panose="03000509000000000000" charset="-122"/>
                <a:sym typeface="+mn-ea"/>
              </a:endParaRPr>
            </a:p>
            <a:p>
              <a:pPr algn="ctr"/>
              <a:endParaRPr lang="zh-CN" altLang="en-US" sz="2400" b="1" dirty="0">
                <a:solidFill>
                  <a:schemeClr val="bg1"/>
                </a:solidFill>
                <a:latin typeface="微软雅黑" panose="020B0503020204020204" charset="-122"/>
                <a:ea typeface="微软雅黑" panose="020B0503020204020204" charset="-122"/>
                <a:cs typeface="+mn-ea"/>
                <a:sym typeface="+mn-lt"/>
              </a:endParaRPr>
            </a:p>
          </p:txBody>
        </p:sp>
      </p:grpSp>
      <p:sp>
        <p:nvSpPr>
          <p:cNvPr id="4" name="下箭头 3"/>
          <p:cNvSpPr/>
          <p:nvPr/>
        </p:nvSpPr>
        <p:spPr>
          <a:xfrm>
            <a:off x="1613635" y="4726721"/>
            <a:ext cx="1005840" cy="115443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4205" y="5881566"/>
            <a:ext cx="2339102" cy="523220"/>
          </a:xfrm>
          <a:prstGeom prst="rect">
            <a:avLst/>
          </a:prstGeom>
        </p:spPr>
        <p:txBody>
          <a:bodyPr wrap="none">
            <a:spAutoFit/>
          </a:bodyPr>
          <a:lstStyle/>
          <a:p>
            <a:r>
              <a:rPr lang="zh-CN" altLang="zh-CN" sz="2800" b="1" dirty="0">
                <a:solidFill>
                  <a:schemeClr val="tx1">
                    <a:lumMod val="75000"/>
                    <a:lumOff val="25000"/>
                  </a:schemeClr>
                </a:solidFill>
                <a:latin typeface="微软雅黑" panose="020B0503020204020204" charset="-122"/>
                <a:ea typeface="微软雅黑" panose="020B0503020204020204" charset="-122"/>
                <a:cs typeface="Times New Roman" panose="02020603050405020304" pitchFamily="18" charset="0"/>
              </a:rPr>
              <a:t>新时代来了！</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0" y="-353695"/>
            <a:ext cx="1307465" cy="1690370"/>
          </a:xfrm>
          <a:prstGeom prst="rect">
            <a:avLst/>
          </a:prstGeom>
        </p:spPr>
      </p:pic>
      <p:sp>
        <p:nvSpPr>
          <p:cNvPr id="8" name="上箭头 7"/>
          <p:cNvSpPr/>
          <p:nvPr/>
        </p:nvSpPr>
        <p:spPr>
          <a:xfrm rot="5220000">
            <a:off x="4017645" y="2286635"/>
            <a:ext cx="550545" cy="14643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上箭头 13"/>
          <p:cNvSpPr/>
          <p:nvPr/>
        </p:nvSpPr>
        <p:spPr>
          <a:xfrm rot="4140000">
            <a:off x="4000500" y="1647190"/>
            <a:ext cx="553085" cy="13531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上箭头 14"/>
          <p:cNvSpPr/>
          <p:nvPr/>
        </p:nvSpPr>
        <p:spPr>
          <a:xfrm rot="5400000">
            <a:off x="4003040" y="3124200"/>
            <a:ext cx="550545" cy="14617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上箭头 15"/>
          <p:cNvSpPr/>
          <p:nvPr/>
        </p:nvSpPr>
        <p:spPr>
          <a:xfrm rot="6540000">
            <a:off x="4053840" y="3896360"/>
            <a:ext cx="472440" cy="1355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038725" y="1654175"/>
            <a:ext cx="6390005" cy="4603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indent="0"/>
            <a:r>
              <a:rPr lang="zh-CN" altLang="en-US" sz="2400" b="0">
                <a:latin typeface="楷体_GB2312" panose="02010609030101010101" charset="-122"/>
                <a:ea typeface="楷体_GB2312" panose="02010609030101010101" charset="-122"/>
                <a:cs typeface="仿宋_GB2312" panose="02010609030101010101" charset="-122"/>
              </a:rPr>
              <a:t>一是中国特色社会主义进入了新的发展阶段。</a:t>
            </a:r>
            <a:endParaRPr lang="zh-CN" altLang="en-US" sz="2400">
              <a:latin typeface="楷体_GB2312" panose="02010609030101010101" charset="-122"/>
              <a:ea typeface="楷体_GB2312" panose="02010609030101010101" charset="-122"/>
            </a:endParaRPr>
          </a:p>
        </p:txBody>
      </p:sp>
      <p:sp>
        <p:nvSpPr>
          <p:cNvPr id="17" name="文本框 16"/>
          <p:cNvSpPr txBox="1"/>
          <p:nvPr/>
        </p:nvSpPr>
        <p:spPr>
          <a:xfrm>
            <a:off x="5038725" y="2501900"/>
            <a:ext cx="6390005" cy="8299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indent="0"/>
            <a:r>
              <a:rPr lang="zh-CN" altLang="en-US" sz="2400" b="0">
                <a:latin typeface="楷体_GB2312" panose="02010609030101010101" charset="-122"/>
                <a:ea typeface="楷体_GB2312" panose="02010609030101010101" charset="-122"/>
                <a:cs typeface="黑体" panose="02010609060101010101" charset="-122"/>
              </a:rPr>
              <a:t>二是</a:t>
            </a:r>
            <a:r>
              <a:rPr lang="zh-CN" altLang="en-US" sz="2400" b="0">
                <a:latin typeface="楷体_GB2312" panose="02010609030101010101" charset="-122"/>
                <a:ea typeface="楷体_GB2312" panose="02010609030101010101" charset="-122"/>
                <a:cs typeface="仿宋_GB2312" panose="02010609030101010101" charset="-122"/>
              </a:rPr>
              <a:t>党的理论创新开辟了马克思主义中国化新境界。</a:t>
            </a:r>
            <a:endParaRPr lang="zh-CN" altLang="en-US" sz="2400">
              <a:latin typeface="楷体_GB2312" panose="02010609030101010101" charset="-122"/>
              <a:ea typeface="楷体_GB2312" panose="02010609030101010101" charset="-122"/>
            </a:endParaRPr>
          </a:p>
        </p:txBody>
      </p:sp>
      <p:sp>
        <p:nvSpPr>
          <p:cNvPr id="21" name="文本框 20"/>
          <p:cNvSpPr txBox="1"/>
          <p:nvPr/>
        </p:nvSpPr>
        <p:spPr>
          <a:xfrm>
            <a:off x="5038090" y="3440430"/>
            <a:ext cx="6391275" cy="8299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indent="0"/>
            <a:r>
              <a:rPr lang="zh-CN" altLang="en-US" sz="2400" b="0">
                <a:latin typeface="楷体_GB2312" panose="02010609030101010101" charset="-122"/>
                <a:ea typeface="楷体_GB2312" panose="02010609030101010101" charset="-122"/>
                <a:cs typeface="黑体" panose="02010609060101010101" charset="-122"/>
              </a:rPr>
              <a:t>三是</a:t>
            </a:r>
            <a:r>
              <a:rPr lang="zh-CN" altLang="en-US" sz="2400" b="0">
                <a:latin typeface="楷体_GB2312" panose="02010609030101010101" charset="-122"/>
                <a:ea typeface="楷体_GB2312" panose="02010609030101010101" charset="-122"/>
                <a:cs typeface="仿宋_GB2312" panose="02010609030101010101" charset="-122"/>
              </a:rPr>
              <a:t>从党的十九大到党的二十大，是“两个一百年”奋斗目标的历史交汇期。</a:t>
            </a:r>
            <a:endParaRPr lang="zh-CN" altLang="en-US" sz="2400">
              <a:latin typeface="楷体_GB2312" panose="02010609030101010101" charset="-122"/>
              <a:ea typeface="楷体_GB2312" panose="02010609030101010101" charset="-122"/>
            </a:endParaRPr>
          </a:p>
        </p:txBody>
      </p:sp>
      <p:sp>
        <p:nvSpPr>
          <p:cNvPr id="22" name="文本框 21"/>
          <p:cNvSpPr txBox="1"/>
          <p:nvPr/>
        </p:nvSpPr>
        <p:spPr>
          <a:xfrm>
            <a:off x="5038725" y="4498975"/>
            <a:ext cx="6390005" cy="119888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indent="0"/>
            <a:r>
              <a:rPr lang="zh-CN" altLang="en-US" sz="2400" b="0">
                <a:latin typeface="楷体_GB2312" panose="02010609030101010101" charset="-122"/>
                <a:ea typeface="楷体_GB2312" panose="02010609030101010101" charset="-122"/>
                <a:cs typeface="黑体" panose="02010609060101010101" charset="-122"/>
              </a:rPr>
              <a:t>四是</a:t>
            </a:r>
            <a:r>
              <a:rPr lang="zh-CN" altLang="en-US" sz="2400" b="0">
                <a:latin typeface="楷体_GB2312" panose="02010609030101010101" charset="-122"/>
                <a:ea typeface="楷体_GB2312" panose="02010609030101010101" charset="-122"/>
                <a:cs typeface="仿宋_GB2312" panose="02010609030101010101" charset="-122"/>
              </a:rPr>
              <a:t>我国社会主要矛盾发生了变化，已经转化为人民日益增长的美好生活需要和不平衡不充分的发展之间的矛盾。</a:t>
            </a:r>
            <a:endParaRPr lang="zh-CN" altLang="en-US" sz="2400">
              <a:latin typeface="楷体_GB2312" panose="02010609030101010101" charset="-122"/>
              <a:ea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325" t="42303" r="64742"/>
          <a:stretch>
            <a:fillRect/>
          </a:stretch>
        </p:blipFill>
        <p:spPr>
          <a:xfrm>
            <a:off x="90602" y="51025"/>
            <a:ext cx="956099" cy="863375"/>
          </a:xfrm>
          <a:prstGeom prst="rect">
            <a:avLst/>
          </a:prstGeom>
        </p:spPr>
      </p:pic>
      <p:cxnSp>
        <p:nvCxnSpPr>
          <p:cNvPr id="40" name="直接连接符 39"/>
          <p:cNvCxnSpPr/>
          <p:nvPr/>
        </p:nvCxnSpPr>
        <p:spPr>
          <a:xfrm>
            <a:off x="4508746" y="2917527"/>
            <a:ext cx="0" cy="222899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61091" y="3773890"/>
            <a:ext cx="0" cy="199331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90735" y="4727525"/>
            <a:ext cx="0" cy="199331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2989127" y="2389731"/>
            <a:ext cx="3039238" cy="561225"/>
            <a:chOff x="4558847" y="2374491"/>
            <a:chExt cx="3039238" cy="561225"/>
          </a:xfrm>
          <a:gradFill>
            <a:gsLst>
              <a:gs pos="0">
                <a:srgbClr val="007BD3"/>
              </a:gs>
              <a:gs pos="100000">
                <a:srgbClr val="034373"/>
              </a:gs>
            </a:gsLst>
            <a:lin ang="5400000" scaled="0"/>
          </a:gradFill>
        </p:grpSpPr>
        <p:sp>
          <p:nvSpPr>
            <p:cNvPr id="57" name="任意多边形 56"/>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方正尚酷简体" panose="03000509000000000000" pitchFamily="65" charset="-122"/>
                <a:ea typeface="方正尚酷简体" panose="03000509000000000000" pitchFamily="65" charset="-122"/>
              </a:endParaRPr>
            </a:p>
          </p:txBody>
        </p:sp>
        <p:sp>
          <p:nvSpPr>
            <p:cNvPr id="58" name="文本框 19"/>
            <p:cNvSpPr txBox="1"/>
            <p:nvPr/>
          </p:nvSpPr>
          <p:spPr>
            <a:xfrm>
              <a:off x="5370580" y="2385945"/>
              <a:ext cx="1415772" cy="492443"/>
            </a:xfrm>
            <a:prstGeom prst="rect">
              <a:avLst/>
            </a:prstGeom>
            <a:grpFill/>
          </p:spPr>
          <p:txBody>
            <a:bodyPr wrap="none" rtlCol="0">
              <a:spAutoFit/>
            </a:bodyPr>
            <a:lstStyle>
              <a:defPPr>
                <a:defRPr lang="zh-CN"/>
              </a:defPPr>
              <a:lvl1pPr>
                <a:defRPr sz="2600" b="1" spc="60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强起来</a:t>
              </a:r>
              <a:endParaRPr lang="zh-CN" altLang="en-US" dirty="0"/>
            </a:p>
          </p:txBody>
        </p:sp>
      </p:grpSp>
      <p:grpSp>
        <p:nvGrpSpPr>
          <p:cNvPr id="59" name="组合 58"/>
          <p:cNvGrpSpPr/>
          <p:nvPr/>
        </p:nvGrpSpPr>
        <p:grpSpPr>
          <a:xfrm>
            <a:off x="5345418" y="3541250"/>
            <a:ext cx="3220561" cy="558231"/>
            <a:chOff x="6259818" y="3221210"/>
            <a:chExt cx="3220561" cy="558231"/>
          </a:xfrm>
          <a:gradFill>
            <a:gsLst>
              <a:gs pos="0">
                <a:srgbClr val="FE4444"/>
              </a:gs>
              <a:gs pos="100000">
                <a:srgbClr val="832B2B"/>
              </a:gs>
            </a:gsLst>
            <a:lin ang="5400000" scaled="0"/>
          </a:gradFill>
        </p:grpSpPr>
        <p:sp>
          <p:nvSpPr>
            <p:cNvPr id="60" name="五边形 59"/>
            <p:cNvSpPr/>
            <p:nvPr/>
          </p:nvSpPr>
          <p:spPr>
            <a:xfrm>
              <a:off x="6259818" y="3221210"/>
              <a:ext cx="3220561" cy="558231"/>
            </a:xfrm>
            <a:prstGeom prst="homePlat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方正尚酷简体" panose="03000509000000000000" pitchFamily="65" charset="-122"/>
                <a:ea typeface="方正尚酷简体" panose="03000509000000000000" pitchFamily="65" charset="-122"/>
              </a:endParaRPr>
            </a:p>
          </p:txBody>
        </p:sp>
        <p:sp>
          <p:nvSpPr>
            <p:cNvPr id="61" name="文本框 22"/>
            <p:cNvSpPr txBox="1"/>
            <p:nvPr/>
          </p:nvSpPr>
          <p:spPr>
            <a:xfrm>
              <a:off x="7162212" y="3254103"/>
              <a:ext cx="1415772" cy="492443"/>
            </a:xfrm>
            <a:prstGeom prst="rect">
              <a:avLst/>
            </a:prstGeom>
            <a:grpFill/>
          </p:spPr>
          <p:txBody>
            <a:bodyPr wrap="none" rtlCol="0">
              <a:spAutoFit/>
            </a:bodyPr>
            <a:lstStyle>
              <a:defPPr>
                <a:defRPr lang="zh-CN"/>
              </a:defPPr>
              <a:lvl1pPr>
                <a:defRPr sz="2600" b="1" spc="60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dirty="0"/>
                <a:t>富起来</a:t>
              </a:r>
              <a:endParaRPr lang="zh-CN" altLang="en-US" dirty="0"/>
            </a:p>
          </p:txBody>
        </p:sp>
      </p:grpSp>
      <p:grpSp>
        <p:nvGrpSpPr>
          <p:cNvPr id="62" name="组合 61"/>
          <p:cNvGrpSpPr/>
          <p:nvPr/>
        </p:nvGrpSpPr>
        <p:grpSpPr>
          <a:xfrm>
            <a:off x="6392973" y="4701744"/>
            <a:ext cx="2469161" cy="558231"/>
            <a:chOff x="6499653" y="4092144"/>
            <a:chExt cx="2469161" cy="558231"/>
          </a:xfrm>
          <a:solidFill>
            <a:schemeClr val="accent2"/>
          </a:solidFill>
        </p:grpSpPr>
        <p:sp>
          <p:nvSpPr>
            <p:cNvPr id="63" name="五边形 62"/>
            <p:cNvSpPr/>
            <p:nvPr/>
          </p:nvSpPr>
          <p:spPr>
            <a:xfrm>
              <a:off x="6499653" y="4092144"/>
              <a:ext cx="2469161" cy="558231"/>
            </a:xfrm>
            <a:prstGeom prst="homePlat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方正尚酷简体" panose="03000509000000000000" pitchFamily="65" charset="-122"/>
                <a:ea typeface="方正尚酷简体" panose="03000509000000000000" pitchFamily="65" charset="-122"/>
              </a:endParaRPr>
            </a:p>
          </p:txBody>
        </p:sp>
        <p:sp>
          <p:nvSpPr>
            <p:cNvPr id="64" name="文本框 25"/>
            <p:cNvSpPr txBox="1"/>
            <p:nvPr/>
          </p:nvSpPr>
          <p:spPr>
            <a:xfrm>
              <a:off x="7022477" y="4125037"/>
              <a:ext cx="1415772" cy="492443"/>
            </a:xfrm>
            <a:prstGeom prst="rect">
              <a:avLst/>
            </a:prstGeom>
            <a:noFill/>
          </p:spPr>
          <p:txBody>
            <a:bodyPr wrap="none" rtlCol="0">
              <a:spAutoFit/>
            </a:bodyPr>
            <a:lstStyle>
              <a:defPPr>
                <a:defRPr lang="zh-CN"/>
              </a:defPPr>
              <a:lvl1pPr>
                <a:defRPr sz="2600" b="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r>
                <a:rPr lang="zh-CN" altLang="en-US" spc="600" dirty="0"/>
                <a:t>站起来</a:t>
              </a:r>
              <a:endParaRPr lang="zh-CN" altLang="en-US" spc="600" dirty="0"/>
            </a:p>
          </p:txBody>
        </p:sp>
      </p:grpSp>
      <p:sp>
        <p:nvSpPr>
          <p:cNvPr id="74" name="矩形 73"/>
          <p:cNvSpPr/>
          <p:nvPr/>
        </p:nvSpPr>
        <p:spPr>
          <a:xfrm>
            <a:off x="377796" y="3041866"/>
            <a:ext cx="4038378"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50000"/>
              </a:lnSpc>
            </a:pPr>
            <a:r>
              <a:rPr lang="zh-CN" altLang="en-US" sz="2000" dirty="0" smtClean="0">
                <a:solidFill>
                  <a:schemeClr val="tx1">
                    <a:lumMod val="75000"/>
                    <a:lumOff val="25000"/>
                  </a:schemeClr>
                </a:solidFill>
                <a:latin typeface="微软雅黑" panose="020B0503020204020204" charset="-122"/>
                <a:ea typeface="微软雅黑" panose="020B0503020204020204" charset="-122"/>
              </a:rPr>
              <a:t>十九大报告提出，中国特色社会主义进入新时代，意味着近代以来久经磨难的中华民族迎来了从站起来、富起来到强起来的伟大飞跃。</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75" name="矩形 74"/>
          <p:cNvSpPr/>
          <p:nvPr/>
        </p:nvSpPr>
        <p:spPr>
          <a:xfrm>
            <a:off x="8862134" y="4660315"/>
            <a:ext cx="296410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20000"/>
              </a:lnSpc>
            </a:pPr>
            <a:r>
              <a:rPr lang="en-US" sz="2000" dirty="0">
                <a:solidFill>
                  <a:schemeClr val="tx1">
                    <a:lumMod val="75000"/>
                    <a:lumOff val="25000"/>
                  </a:schemeClr>
                </a:solidFill>
                <a:latin typeface="微软雅黑" panose="020B0503020204020204" charset="-122"/>
                <a:ea typeface="微软雅黑" panose="020B0503020204020204" charset="-122"/>
              </a:rPr>
              <a:t>1949</a:t>
            </a:r>
            <a:r>
              <a:rPr lang="zh-CN" altLang="en-US" sz="2000" dirty="0">
                <a:solidFill>
                  <a:schemeClr val="tx1">
                    <a:lumMod val="75000"/>
                    <a:lumOff val="25000"/>
                  </a:schemeClr>
                </a:solidFill>
                <a:latin typeface="微软雅黑" panose="020B0503020204020204" charset="-122"/>
                <a:ea typeface="微软雅黑" panose="020B0503020204020204" charset="-122"/>
              </a:rPr>
              <a:t>年中华人民共和国成立，毛泽东同志宣布中国人民站起来了。</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76" name="矩形 75"/>
          <p:cNvSpPr/>
          <p:nvPr/>
        </p:nvSpPr>
        <p:spPr>
          <a:xfrm>
            <a:off x="8642517" y="3404865"/>
            <a:ext cx="3051810"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20000"/>
              </a:lnSpc>
            </a:pPr>
            <a:r>
              <a:rPr lang="en-US" altLang="zh-CN" sz="2000" dirty="0">
                <a:solidFill>
                  <a:schemeClr val="tx1">
                    <a:lumMod val="75000"/>
                    <a:lumOff val="25000"/>
                  </a:schemeClr>
                </a:solidFill>
                <a:latin typeface="微软雅黑" panose="020B0503020204020204" charset="-122"/>
                <a:ea typeface="微软雅黑" panose="020B0503020204020204" charset="-122"/>
              </a:rPr>
              <a:t>1978</a:t>
            </a:r>
            <a:r>
              <a:rPr lang="zh-CN" altLang="en-US" sz="2000" dirty="0">
                <a:solidFill>
                  <a:schemeClr val="tx1">
                    <a:lumMod val="75000"/>
                    <a:lumOff val="25000"/>
                  </a:schemeClr>
                </a:solidFill>
                <a:latin typeface="微软雅黑" panose="020B0503020204020204" charset="-122"/>
                <a:ea typeface="微软雅黑" panose="020B0503020204020204" charset="-122"/>
              </a:rPr>
              <a:t>年改革开放之后，我国经济社会迅猛发展。</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77" name="矩形 76"/>
          <p:cNvSpPr/>
          <p:nvPr/>
        </p:nvSpPr>
        <p:spPr>
          <a:xfrm>
            <a:off x="6096000" y="2328024"/>
            <a:ext cx="5486400" cy="565604"/>
          </a:xfrm>
          <a:prstGeom prst="rect">
            <a:avLst/>
          </a:prstGeom>
        </p:spPr>
        <p:txBody>
          <a:bodyPr wrap="square">
            <a:spAutoFit/>
          </a:bodyPr>
          <a:lstStyle/>
          <a:p>
            <a:pPr algn="just">
              <a:lnSpc>
                <a:spcPct val="120000"/>
              </a:lnSpc>
            </a:pPr>
            <a:r>
              <a:rPr lang="zh-CN" altLang="en-US" sz="2800" b="1" dirty="0" smtClean="0">
                <a:solidFill>
                  <a:schemeClr val="accent1"/>
                </a:solidFill>
                <a:latin typeface="微软雅黑" panose="020B0503020204020204" charset="-122"/>
                <a:ea typeface="微软雅黑" panose="020B0503020204020204" charset="-122"/>
              </a:rPr>
              <a:t>全面建设社会主义现代化强国</a:t>
            </a:r>
            <a:endParaRPr lang="zh-CN" altLang="en-US" sz="2800" b="1" dirty="0">
              <a:solidFill>
                <a:schemeClr val="accent1"/>
              </a:solidFill>
              <a:latin typeface="微软雅黑" panose="020B0503020204020204" charset="-122"/>
              <a:ea typeface="微软雅黑" panose="020B0503020204020204" charset="-122"/>
            </a:endParaRPr>
          </a:p>
        </p:txBody>
      </p:sp>
      <p:sp>
        <p:nvSpPr>
          <p:cNvPr id="4" name="文本框 3"/>
          <p:cNvSpPr txBox="1"/>
          <p:nvPr/>
        </p:nvSpPr>
        <p:spPr>
          <a:xfrm>
            <a:off x="1448510" y="295187"/>
            <a:ext cx="5728400" cy="757130"/>
          </a:xfrm>
          <a:prstGeom prst="rect">
            <a:avLst/>
          </a:prstGeom>
          <a:noFill/>
        </p:spPr>
        <p:txBody>
          <a:bodyPr wrap="square" rtlCol="0">
            <a:spAutoFit/>
          </a:bodyPr>
          <a:p>
            <a:pPr lvl="0" defTabSz="913765" eaLnBrk="1" fontAlgn="auto" hangingPunct="1">
              <a:lnSpc>
                <a:spcPct val="120000"/>
              </a:lnSpc>
              <a:spcBef>
                <a:spcPts val="1000"/>
              </a:spcBef>
              <a:spcAft>
                <a:spcPts val="0"/>
              </a:spcAft>
            </a:pPr>
            <a:r>
              <a:rPr lang="en-US" altLang="zh-CN" sz="3600" b="1" dirty="0">
                <a:solidFill>
                  <a:srgbClr val="002060"/>
                </a:solidFill>
                <a:latin typeface="微软雅黑" panose="020B0503020204020204" charset="-122"/>
                <a:ea typeface="微软雅黑" panose="020B0503020204020204" charset="-122"/>
              </a:rPr>
              <a:t>1.</a:t>
            </a:r>
            <a:r>
              <a:rPr lang="zh-CN" altLang="en-US" sz="3600" b="1" dirty="0">
                <a:solidFill>
                  <a:srgbClr val="002060"/>
                </a:solidFill>
                <a:latin typeface="微软雅黑" panose="020B0503020204020204" charset="-122"/>
                <a:ea typeface="微软雅黑" panose="020B0503020204020204" charset="-122"/>
              </a:rPr>
              <a:t>为什么能够进入新时代？</a:t>
            </a:r>
            <a:endParaRPr lang="en-US" altLang="zh-CN" sz="3600" b="1" dirty="0">
              <a:solidFill>
                <a:srgbClr val="002060"/>
              </a:solidFill>
              <a:latin typeface="微软雅黑" panose="020B0503020204020204" charset="-122"/>
              <a:ea typeface="微软雅黑" panose="020B0503020204020204" charset="-122"/>
            </a:endParaRPr>
          </a:p>
        </p:txBody>
      </p:sp>
      <p:sp>
        <p:nvSpPr>
          <p:cNvPr id="3" name="文本框 2"/>
          <p:cNvSpPr txBox="1"/>
          <p:nvPr/>
        </p:nvSpPr>
        <p:spPr>
          <a:xfrm>
            <a:off x="638175" y="1323975"/>
            <a:ext cx="10130155" cy="922020"/>
          </a:xfrm>
          <a:prstGeom prst="rect">
            <a:avLst/>
          </a:prstGeom>
          <a:noFill/>
        </p:spPr>
        <p:txBody>
          <a:bodyPr wrap="square" rtlCol="0" anchor="t">
            <a:spAutoFit/>
          </a:bodyPr>
          <a:p>
            <a:r>
              <a:rPr lang="zh-CN" altLang="en-US" b="1" dirty="0" smtClean="0">
                <a:solidFill>
                  <a:schemeClr val="tx2"/>
                </a:solidFill>
                <a:ea typeface="微软雅黑" panose="020B0503020204020204" charset="-122"/>
                <a:sym typeface="+mn-ea"/>
              </a:rPr>
              <a:t>党</a:t>
            </a:r>
            <a:r>
              <a:rPr lang="zh-CN" altLang="en-US" b="1" dirty="0">
                <a:solidFill>
                  <a:schemeClr val="tx2"/>
                </a:solidFill>
                <a:ea typeface="微软雅黑" panose="020B0503020204020204" charset="-122"/>
                <a:sym typeface="+mn-ea"/>
              </a:rPr>
              <a:t>的十八大以来，以习近平同志为核心的党中央科学把握当今世界和当代中国的发展大势，顺应实践要求和人民愿望，团结带领全党全军全国各族人民不忘初心、砥砺奋进，推动党和国家事业发生历史性变革、取得历史性成就，开辟了治国理政新境界，开创了中国特色社会主义新局面。 </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1"/>
          </p:nvPr>
        </p:nvSpPr>
        <p:spPr bwMode="auto">
          <a:xfrm>
            <a:off x="974090" y="1355090"/>
            <a:ext cx="10269220" cy="416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indent="0">
              <a:lnSpc>
                <a:spcPct val="120000"/>
              </a:lnSpc>
              <a:buNone/>
            </a:pPr>
            <a:r>
              <a:rPr lang="zh-CN" altLang="en-US" sz="2000" dirty="0" smtClean="0">
                <a:latin typeface="楷体" panose="02010609060101010101" charset="-122"/>
                <a:ea typeface="楷体" panose="02010609060101010101" charset="-122"/>
              </a:rPr>
              <a:t>    </a:t>
            </a:r>
            <a:r>
              <a:rPr lang="zh-CN" altLang="en-US" sz="2000" b="1" dirty="0" smtClean="0">
                <a:solidFill>
                  <a:srgbClr val="C00000"/>
                </a:solidFill>
                <a:latin typeface="楷体" panose="02010609060101010101" charset="-122"/>
                <a:ea typeface="楷体" panose="02010609060101010101" charset="-122"/>
              </a:rPr>
              <a:t>经济方面，</a:t>
            </a:r>
            <a:r>
              <a:rPr lang="zh-CN" altLang="en-US" sz="2000" dirty="0" smtClean="0">
                <a:solidFill>
                  <a:schemeClr val="tx1"/>
                </a:solidFill>
                <a:latin typeface="楷体" panose="02010609060101010101" charset="-122"/>
                <a:ea typeface="楷体" panose="02010609060101010101" charset="-122"/>
              </a:rPr>
              <a:t>虽然现在世界经济复苏乏力，但是我国经济稳步增长，稳居世界第二，在</a:t>
            </a:r>
            <a:r>
              <a:rPr lang="en-US" altLang="zh-CN" sz="2000" dirty="0" smtClean="0">
                <a:solidFill>
                  <a:schemeClr val="tx1"/>
                </a:solidFill>
                <a:latin typeface="楷体" panose="02010609060101010101" charset="-122"/>
                <a:ea typeface="楷体" panose="02010609060101010101" charset="-122"/>
              </a:rPr>
              <a:t>2016</a:t>
            </a:r>
            <a:r>
              <a:rPr lang="zh-CN" altLang="en-US" sz="2000" dirty="0" smtClean="0">
                <a:solidFill>
                  <a:schemeClr val="tx1"/>
                </a:solidFill>
                <a:latin typeface="楷体" panose="02010609060101010101" charset="-122"/>
                <a:ea typeface="楷体" panose="02010609060101010101" charset="-122"/>
              </a:rPr>
              <a:t>年提前实现了十六大提出的</a:t>
            </a:r>
            <a:r>
              <a:rPr lang="en-US" altLang="zh-CN" sz="2000" dirty="0" smtClean="0">
                <a:solidFill>
                  <a:schemeClr val="tx1"/>
                </a:solidFill>
                <a:latin typeface="楷体" panose="02010609060101010101" charset="-122"/>
                <a:ea typeface="楷体" panose="02010609060101010101" charset="-122"/>
              </a:rPr>
              <a:t>GDP</a:t>
            </a:r>
            <a:r>
              <a:rPr lang="zh-CN" altLang="en-US" sz="2000" dirty="0" smtClean="0">
                <a:solidFill>
                  <a:schemeClr val="tx1"/>
                </a:solidFill>
                <a:latin typeface="楷体" panose="02010609060101010101" charset="-122"/>
                <a:ea typeface="楷体" panose="02010609060101010101" charset="-122"/>
              </a:rPr>
              <a:t>翻两番的目标。</a:t>
            </a:r>
            <a:endParaRPr lang="zh-CN" altLang="en-US" sz="2000" dirty="0" smtClean="0">
              <a:solidFill>
                <a:schemeClr val="tx1"/>
              </a:solidFill>
              <a:latin typeface="楷体" panose="02010609060101010101" charset="-122"/>
              <a:ea typeface="楷体" panose="02010609060101010101" charset="-122"/>
            </a:endParaRPr>
          </a:p>
          <a:p>
            <a:pPr marL="0" indent="0">
              <a:lnSpc>
                <a:spcPct val="120000"/>
              </a:lnSpc>
              <a:buNone/>
            </a:pPr>
            <a:r>
              <a:rPr lang="zh-CN" altLang="en-US" sz="2000" dirty="0" smtClean="0">
                <a:solidFill>
                  <a:schemeClr val="tx1"/>
                </a:solidFill>
                <a:latin typeface="楷体" panose="02010609060101010101" charset="-122"/>
                <a:ea typeface="楷体" panose="02010609060101010101" charset="-122"/>
              </a:rPr>
              <a:t>  </a:t>
            </a:r>
            <a:r>
              <a:rPr lang="zh-CN" altLang="en-US" sz="2000" b="1" dirty="0" smtClean="0">
                <a:solidFill>
                  <a:srgbClr val="C00000"/>
                </a:solidFill>
                <a:latin typeface="楷体" panose="02010609060101010101" charset="-122"/>
                <a:ea typeface="楷体" panose="02010609060101010101" charset="-122"/>
              </a:rPr>
              <a:t>  科技</a:t>
            </a:r>
            <a:r>
              <a:rPr lang="zh-CN" altLang="en-US" sz="2000" b="1" dirty="0">
                <a:solidFill>
                  <a:srgbClr val="C00000"/>
                </a:solidFill>
                <a:latin typeface="楷体" panose="02010609060101010101" charset="-122"/>
                <a:ea typeface="楷体" panose="02010609060101010101" charset="-122"/>
              </a:rPr>
              <a:t>创新方面，</a:t>
            </a:r>
            <a:r>
              <a:rPr lang="zh-CN" altLang="en-US" sz="2000" dirty="0" smtClean="0">
                <a:solidFill>
                  <a:schemeClr val="tx1"/>
                </a:solidFill>
                <a:latin typeface="楷体" panose="02010609060101010101" charset="-122"/>
                <a:ea typeface="楷体" panose="02010609060101010101" charset="-122"/>
              </a:rPr>
              <a:t>我国的科技实力跃居世界前列，科技水平跃居世界第二阵营。我国的研发投入不断增加，现在已经接近美国的研发水平。</a:t>
            </a:r>
            <a:endParaRPr lang="zh-CN" altLang="en-US" sz="2000" dirty="0" smtClean="0">
              <a:solidFill>
                <a:schemeClr val="tx1"/>
              </a:solidFill>
              <a:latin typeface="楷体" panose="02010609060101010101" charset="-122"/>
              <a:ea typeface="楷体" panose="02010609060101010101" charset="-122"/>
            </a:endParaRPr>
          </a:p>
          <a:p>
            <a:pPr marL="0" indent="0">
              <a:lnSpc>
                <a:spcPct val="120000"/>
              </a:lnSpc>
              <a:buNone/>
            </a:pPr>
            <a:r>
              <a:rPr lang="zh-CN" altLang="en-US" sz="2000" dirty="0" smtClean="0">
                <a:solidFill>
                  <a:schemeClr val="tx1"/>
                </a:solidFill>
                <a:latin typeface="楷体" panose="02010609060101010101" charset="-122"/>
                <a:ea typeface="楷体" panose="02010609060101010101" charset="-122"/>
              </a:rPr>
              <a:t>   </a:t>
            </a:r>
            <a:r>
              <a:rPr lang="zh-CN" altLang="en-US" sz="2000" b="1" dirty="0" smtClean="0">
                <a:solidFill>
                  <a:srgbClr val="C00000"/>
                </a:solidFill>
                <a:latin typeface="楷体" panose="02010609060101010101" charset="-122"/>
                <a:ea typeface="楷体" panose="02010609060101010101" charset="-122"/>
              </a:rPr>
              <a:t> </a:t>
            </a:r>
            <a:r>
              <a:rPr lang="zh-CN" sz="2000" b="1" dirty="0" smtClean="0">
                <a:solidFill>
                  <a:srgbClr val="C00000"/>
                </a:solidFill>
                <a:latin typeface="楷体" panose="02010609060101010101" charset="-122"/>
                <a:ea typeface="楷体" panose="02010609060101010101" charset="-122"/>
                <a:sym typeface="+mn-ea"/>
              </a:rPr>
              <a:t>国防建设方面，</a:t>
            </a:r>
            <a:r>
              <a:rPr lang="zh-CN" sz="2000" dirty="0" smtClean="0">
                <a:solidFill>
                  <a:schemeClr val="tx1"/>
                </a:solidFill>
                <a:latin typeface="楷体" panose="02010609060101010101" charset="-122"/>
                <a:ea typeface="楷体" panose="02010609060101010101" charset="-122"/>
                <a:sym typeface="+mn-ea"/>
              </a:rPr>
              <a:t>国防和军队改革取得历史性突破</a:t>
            </a:r>
            <a:r>
              <a:rPr lang="zh-CN" altLang="en-US" sz="2000" dirty="0" smtClean="0">
                <a:solidFill>
                  <a:schemeClr val="tx1"/>
                </a:solidFill>
                <a:latin typeface="楷体" panose="02010609060101010101" charset="-122"/>
                <a:ea typeface="楷体" panose="02010609060101010101" charset="-122"/>
                <a:sym typeface="+mn-ea"/>
              </a:rPr>
              <a:t>，部队改革力度空前，七大军区改成五大战区</a:t>
            </a:r>
            <a:r>
              <a:rPr lang="zh-CN" sz="2000" dirty="0" smtClean="0">
                <a:solidFill>
                  <a:schemeClr val="tx1"/>
                </a:solidFill>
                <a:latin typeface="楷体" panose="02010609060101010101" charset="-122"/>
                <a:ea typeface="楷体" panose="02010609060101010101" charset="-122"/>
                <a:sym typeface="+mn-ea"/>
              </a:rPr>
              <a:t>。</a:t>
            </a:r>
            <a:endParaRPr lang="zh-CN" sz="2000" dirty="0" smtClean="0">
              <a:solidFill>
                <a:schemeClr val="tx1"/>
              </a:solidFill>
              <a:latin typeface="楷体" panose="02010609060101010101" charset="-122"/>
              <a:ea typeface="楷体" panose="02010609060101010101" charset="-122"/>
              <a:sym typeface="+mn-ea"/>
            </a:endParaRPr>
          </a:p>
          <a:p>
            <a:pPr marL="0" indent="0">
              <a:lnSpc>
                <a:spcPct val="120000"/>
              </a:lnSpc>
              <a:buNone/>
            </a:pPr>
            <a:r>
              <a:rPr lang="en-US" altLang="zh-CN" sz="2000" dirty="0" smtClean="0">
                <a:solidFill>
                  <a:schemeClr val="tx1"/>
                </a:solidFill>
                <a:latin typeface="楷体" panose="02010609060101010101" charset="-122"/>
                <a:ea typeface="楷体" panose="02010609060101010101" charset="-122"/>
                <a:sym typeface="+mn-ea"/>
              </a:rPr>
              <a:t>    </a:t>
            </a:r>
            <a:r>
              <a:rPr lang="zh-CN" sz="2000" b="1" dirty="0" smtClean="0">
                <a:solidFill>
                  <a:srgbClr val="C00000"/>
                </a:solidFill>
                <a:latin typeface="楷体" panose="02010609060101010101" charset="-122"/>
                <a:ea typeface="楷体" panose="02010609060101010101" charset="-122"/>
                <a:sym typeface="+mn-ea"/>
              </a:rPr>
              <a:t>综合国力方面，</a:t>
            </a:r>
            <a:r>
              <a:rPr lang="zh-CN" sz="2000" dirty="0" smtClean="0">
                <a:solidFill>
                  <a:schemeClr val="tx1"/>
                </a:solidFill>
                <a:latin typeface="楷体" panose="02010609060101010101" charset="-122"/>
                <a:ea typeface="楷体" panose="02010609060101010101" charset="-122"/>
                <a:sym typeface="+mn-ea"/>
              </a:rPr>
              <a:t>综合国力进入世界第一阵营。</a:t>
            </a:r>
            <a:r>
              <a:rPr lang="zh-CN" altLang="en-US" sz="2000" dirty="0" smtClean="0">
                <a:solidFill>
                  <a:schemeClr val="tx1"/>
                </a:solidFill>
                <a:latin typeface="楷体" panose="02010609060101010101" charset="-122"/>
                <a:ea typeface="楷体" panose="02010609060101010101" charset="-122"/>
                <a:sym typeface="+mn-ea"/>
              </a:rPr>
              <a:t>有学者研究，</a:t>
            </a:r>
            <a:r>
              <a:rPr lang="zh-CN" sz="2000" dirty="0" smtClean="0">
                <a:solidFill>
                  <a:schemeClr val="tx1"/>
                </a:solidFill>
                <a:latin typeface="楷体" panose="02010609060101010101" charset="-122"/>
                <a:ea typeface="楷体" panose="02010609060101010101" charset="-122"/>
                <a:sym typeface="+mn-ea"/>
              </a:rPr>
              <a:t>中国</a:t>
            </a:r>
            <a:r>
              <a:rPr lang="zh-CN" altLang="en-US" sz="2000" dirty="0" smtClean="0">
                <a:solidFill>
                  <a:schemeClr val="tx1"/>
                </a:solidFill>
                <a:latin typeface="楷体" panose="02010609060101010101" charset="-122"/>
                <a:ea typeface="楷体" panose="02010609060101010101" charset="-122"/>
                <a:sym typeface="+mn-ea"/>
              </a:rPr>
              <a:t>的</a:t>
            </a:r>
            <a:r>
              <a:rPr lang="zh-CN" sz="2000" dirty="0" smtClean="0">
                <a:solidFill>
                  <a:schemeClr val="tx1"/>
                </a:solidFill>
                <a:latin typeface="楷体" panose="02010609060101010101" charset="-122"/>
                <a:ea typeface="楷体" panose="02010609060101010101" charset="-122"/>
                <a:sym typeface="+mn-ea"/>
              </a:rPr>
              <a:t>综合国力占世界总量</a:t>
            </a:r>
            <a:r>
              <a:rPr lang="zh-CN" altLang="en-US" sz="2000" dirty="0" smtClean="0">
                <a:solidFill>
                  <a:schemeClr val="tx1"/>
                </a:solidFill>
                <a:latin typeface="楷体" panose="02010609060101010101" charset="-122"/>
                <a:ea typeface="楷体" panose="02010609060101010101" charset="-122"/>
                <a:sym typeface="+mn-ea"/>
              </a:rPr>
              <a:t>的</a:t>
            </a:r>
            <a:r>
              <a:rPr lang="zh-CN" sz="2000" dirty="0" smtClean="0">
                <a:solidFill>
                  <a:schemeClr val="tx1"/>
                </a:solidFill>
                <a:latin typeface="楷体" panose="02010609060101010101" charset="-122"/>
                <a:ea typeface="楷体" panose="02010609060101010101" charset="-122"/>
                <a:sym typeface="+mn-ea"/>
              </a:rPr>
              <a:t>比重</a:t>
            </a:r>
            <a:r>
              <a:rPr lang="zh-CN" altLang="en-US" sz="2000" dirty="0" smtClean="0">
                <a:solidFill>
                  <a:schemeClr val="tx1"/>
                </a:solidFill>
                <a:latin typeface="楷体" panose="02010609060101010101" charset="-122"/>
                <a:ea typeface="楷体" panose="02010609060101010101" charset="-122"/>
                <a:sym typeface="+mn-ea"/>
              </a:rPr>
              <a:t>在逐年</a:t>
            </a:r>
            <a:r>
              <a:rPr lang="zh-CN" sz="2000" dirty="0" smtClean="0">
                <a:solidFill>
                  <a:schemeClr val="tx1"/>
                </a:solidFill>
                <a:latin typeface="楷体" panose="02010609060101010101" charset="-122"/>
                <a:ea typeface="楷体" panose="02010609060101010101" charset="-122"/>
                <a:sym typeface="+mn-ea"/>
              </a:rPr>
              <a:t>提高，从</a:t>
            </a:r>
            <a:r>
              <a:rPr lang="en-US" altLang="zh-CN" sz="2000" dirty="0" smtClean="0">
                <a:solidFill>
                  <a:schemeClr val="tx1"/>
                </a:solidFill>
                <a:latin typeface="楷体" panose="02010609060101010101" charset="-122"/>
                <a:ea typeface="楷体" panose="02010609060101010101" charset="-122"/>
                <a:sym typeface="+mn-ea"/>
              </a:rPr>
              <a:t>2012</a:t>
            </a:r>
            <a:r>
              <a:rPr lang="zh-CN" sz="2000" dirty="0" smtClean="0">
                <a:solidFill>
                  <a:schemeClr val="tx1"/>
                </a:solidFill>
                <a:latin typeface="楷体" panose="02010609060101010101" charset="-122"/>
                <a:ea typeface="楷体" panose="02010609060101010101" charset="-122"/>
                <a:sym typeface="+mn-ea"/>
              </a:rPr>
              <a:t>年的</a:t>
            </a:r>
            <a:r>
              <a:rPr lang="en-US" altLang="zh-CN" sz="2000" dirty="0" smtClean="0">
                <a:solidFill>
                  <a:schemeClr val="tx1"/>
                </a:solidFill>
                <a:latin typeface="楷体" panose="02010609060101010101" charset="-122"/>
                <a:ea typeface="楷体" panose="02010609060101010101" charset="-122"/>
                <a:sym typeface="+mn-ea"/>
              </a:rPr>
              <a:t>17.58%</a:t>
            </a:r>
            <a:r>
              <a:rPr lang="zh-CN" sz="2000" dirty="0" smtClean="0">
                <a:solidFill>
                  <a:schemeClr val="tx1"/>
                </a:solidFill>
                <a:latin typeface="楷体" panose="02010609060101010101" charset="-122"/>
                <a:ea typeface="楷体" panose="02010609060101010101" charset="-122"/>
                <a:sym typeface="+mn-ea"/>
              </a:rPr>
              <a:t>提</a:t>
            </a:r>
            <a:r>
              <a:rPr lang="zh-CN" altLang="en-US" sz="2000" dirty="0" smtClean="0">
                <a:solidFill>
                  <a:schemeClr val="tx1"/>
                </a:solidFill>
                <a:latin typeface="楷体" panose="02010609060101010101" charset="-122"/>
                <a:ea typeface="楷体" panose="02010609060101010101" charset="-122"/>
                <a:sym typeface="+mn-ea"/>
              </a:rPr>
              <a:t>升到</a:t>
            </a:r>
            <a:r>
              <a:rPr lang="en-US" altLang="zh-CN" sz="2000" dirty="0" smtClean="0">
                <a:solidFill>
                  <a:schemeClr val="tx1"/>
                </a:solidFill>
                <a:latin typeface="楷体" panose="02010609060101010101" charset="-122"/>
                <a:ea typeface="楷体" panose="02010609060101010101" charset="-122"/>
                <a:sym typeface="+mn-ea"/>
              </a:rPr>
              <a:t>2016</a:t>
            </a:r>
            <a:r>
              <a:rPr lang="zh-CN" sz="2000" dirty="0" smtClean="0">
                <a:solidFill>
                  <a:schemeClr val="tx1"/>
                </a:solidFill>
                <a:latin typeface="楷体" panose="02010609060101010101" charset="-122"/>
                <a:ea typeface="楷体" panose="02010609060101010101" charset="-122"/>
                <a:sym typeface="+mn-ea"/>
              </a:rPr>
              <a:t>年</a:t>
            </a:r>
            <a:r>
              <a:rPr lang="zh-CN" altLang="en-US" sz="2000" dirty="0" smtClean="0">
                <a:solidFill>
                  <a:schemeClr val="tx1"/>
                </a:solidFill>
                <a:latin typeface="楷体" panose="02010609060101010101" charset="-122"/>
                <a:ea typeface="楷体" panose="02010609060101010101" charset="-122"/>
                <a:sym typeface="+mn-ea"/>
              </a:rPr>
              <a:t>的</a:t>
            </a:r>
            <a:r>
              <a:rPr lang="en-US" altLang="zh-CN" sz="2000" dirty="0" smtClean="0">
                <a:solidFill>
                  <a:schemeClr val="tx1"/>
                </a:solidFill>
                <a:latin typeface="楷体" panose="02010609060101010101" charset="-122"/>
                <a:ea typeface="楷体" panose="02010609060101010101" charset="-122"/>
                <a:sym typeface="+mn-ea"/>
              </a:rPr>
              <a:t>20.08%</a:t>
            </a:r>
            <a:r>
              <a:rPr lang="zh-CN" altLang="en-US" sz="2000" dirty="0" smtClean="0">
                <a:solidFill>
                  <a:schemeClr val="tx1"/>
                </a:solidFill>
                <a:latin typeface="楷体" panose="02010609060101010101" charset="-122"/>
                <a:ea typeface="楷体" panose="02010609060101010101" charset="-122"/>
                <a:sym typeface="+mn-ea"/>
              </a:rPr>
              <a:t>。</a:t>
            </a:r>
            <a:endParaRPr lang="zh-CN" altLang="en-US" sz="2000" dirty="0" smtClean="0">
              <a:solidFill>
                <a:schemeClr val="tx1"/>
              </a:solidFill>
              <a:latin typeface="楷体" panose="02010609060101010101" charset="-122"/>
              <a:ea typeface="楷体" panose="02010609060101010101" charset="-122"/>
              <a:sym typeface="+mn-ea"/>
            </a:endParaRPr>
          </a:p>
          <a:p>
            <a:pPr marL="0" indent="0">
              <a:buNone/>
            </a:pPr>
            <a:endParaRPr lang="zh-CN" altLang="en-US" b="1" dirty="0" smtClean="0">
              <a:solidFill>
                <a:schemeClr val="tx2"/>
              </a:solidFill>
              <a:ea typeface="微软雅黑" panose="020B0503020204020204" charset="-122"/>
            </a:endParaRPr>
          </a:p>
        </p:txBody>
      </p:sp>
      <p:sp>
        <p:nvSpPr>
          <p:cNvPr id="22531" name="内容占位符 5"/>
          <p:cNvSpPr>
            <a:spLocks noGrp="1"/>
          </p:cNvSpPr>
          <p:nvPr/>
        </p:nvSpPr>
        <p:spPr bwMode="auto">
          <a:xfrm>
            <a:off x="603250" y="3896995"/>
            <a:ext cx="10482580" cy="28086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zh-CN" sz="2400" dirty="0" smtClean="0">
                <a:ea typeface="微软雅黑" panose="020B0503020204020204" charset="-122"/>
              </a:rPr>
              <a:t>   </a:t>
            </a:r>
            <a:endParaRPr lang="zh-CN" altLang="en-US" sz="2400" b="1" dirty="0" smtClean="0">
              <a:solidFill>
                <a:schemeClr val="tx2"/>
              </a:solidFill>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idx="1"/>
          </p:nvPr>
        </p:nvSpPr>
        <p:spPr bwMode="auto">
          <a:xfrm>
            <a:off x="1212850" y="1082675"/>
            <a:ext cx="10207625" cy="4373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marL="0" indent="0">
              <a:lnSpc>
                <a:spcPct val="120000"/>
              </a:lnSpc>
              <a:buNone/>
            </a:pPr>
            <a:r>
              <a:rPr lang="en-US" altLang="zh-CN" sz="2000" dirty="0" smtClean="0">
                <a:solidFill>
                  <a:schemeClr val="tx1"/>
                </a:solidFill>
                <a:latin typeface="楷体" panose="02010609060101010101" charset="-122"/>
                <a:ea typeface="楷体" panose="02010609060101010101" charset="-122"/>
              </a:rPr>
              <a:t>    </a:t>
            </a:r>
            <a:r>
              <a:rPr lang="zh-CN" sz="2000" b="1" dirty="0" smtClean="0">
                <a:solidFill>
                  <a:srgbClr val="C00000"/>
                </a:solidFill>
                <a:latin typeface="楷体" panose="02010609060101010101" charset="-122"/>
                <a:ea typeface="楷体" panose="02010609060101010101" charset="-122"/>
              </a:rPr>
              <a:t>全面深化改革方面，</a:t>
            </a:r>
            <a:r>
              <a:rPr lang="zh-CN" altLang="en-US" sz="2000" dirty="0" smtClean="0">
                <a:solidFill>
                  <a:schemeClr val="tx1"/>
                </a:solidFill>
                <a:latin typeface="楷体" panose="02010609060101010101" charset="-122"/>
                <a:ea typeface="楷体" panose="02010609060101010101" charset="-122"/>
              </a:rPr>
              <a:t>改革力度空前。十八大以来的</a:t>
            </a:r>
            <a:r>
              <a:rPr lang="zh-CN" sz="2000" dirty="0" smtClean="0">
                <a:solidFill>
                  <a:schemeClr val="tx1"/>
                </a:solidFill>
                <a:latin typeface="楷体" panose="02010609060101010101" charset="-122"/>
                <a:ea typeface="楷体" panose="02010609060101010101" charset="-122"/>
              </a:rPr>
              <a:t>五年推出</a:t>
            </a:r>
            <a:r>
              <a:rPr lang="en-US" altLang="zh-CN" sz="2000" dirty="0" smtClean="0">
                <a:solidFill>
                  <a:schemeClr val="tx1"/>
                </a:solidFill>
                <a:latin typeface="楷体" panose="02010609060101010101" charset="-122"/>
                <a:ea typeface="楷体" panose="02010609060101010101" charset="-122"/>
              </a:rPr>
              <a:t>1500</a:t>
            </a:r>
            <a:r>
              <a:rPr lang="zh-CN" sz="2000" dirty="0" smtClean="0">
                <a:solidFill>
                  <a:schemeClr val="tx1"/>
                </a:solidFill>
                <a:latin typeface="楷体" panose="02010609060101010101" charset="-122"/>
                <a:ea typeface="楷体" panose="02010609060101010101" charset="-122"/>
              </a:rPr>
              <a:t>多项改革举措，重要领域和关键环节取得突破性进展，主要领域</a:t>
            </a:r>
            <a:r>
              <a:rPr lang="zh-CN" altLang="en-US" sz="2000" dirty="0" smtClean="0">
                <a:solidFill>
                  <a:schemeClr val="tx1"/>
                </a:solidFill>
                <a:latin typeface="楷体" panose="02010609060101010101" charset="-122"/>
                <a:ea typeface="楷体" panose="02010609060101010101" charset="-122"/>
              </a:rPr>
              <a:t>的</a:t>
            </a:r>
            <a:r>
              <a:rPr lang="zh-CN" sz="2000" dirty="0" smtClean="0">
                <a:solidFill>
                  <a:schemeClr val="tx1"/>
                </a:solidFill>
                <a:latin typeface="楷体" panose="02010609060101010101" charset="-122"/>
                <a:ea typeface="楷体" panose="02010609060101010101" charset="-122"/>
              </a:rPr>
              <a:t>改革主体框架基本</a:t>
            </a:r>
            <a:r>
              <a:rPr lang="zh-CN" altLang="en-US" sz="2000" dirty="0" smtClean="0">
                <a:solidFill>
                  <a:schemeClr val="tx1"/>
                </a:solidFill>
                <a:latin typeface="楷体" panose="02010609060101010101" charset="-122"/>
                <a:ea typeface="楷体" panose="02010609060101010101" charset="-122"/>
              </a:rPr>
              <a:t>建立，人民生活不断改善</a:t>
            </a:r>
            <a:r>
              <a:rPr lang="zh-CN" sz="2000" dirty="0" smtClean="0">
                <a:solidFill>
                  <a:schemeClr val="tx1"/>
                </a:solidFill>
                <a:latin typeface="楷体" panose="02010609060101010101" charset="-122"/>
                <a:ea typeface="楷体" panose="02010609060101010101" charset="-122"/>
              </a:rPr>
              <a:t>。</a:t>
            </a:r>
            <a:endParaRPr lang="zh-CN" sz="2000" dirty="0" smtClean="0">
              <a:solidFill>
                <a:schemeClr val="tx1"/>
              </a:solidFill>
              <a:latin typeface="楷体" panose="02010609060101010101" charset="-122"/>
              <a:ea typeface="楷体" panose="02010609060101010101" charset="-122"/>
            </a:endParaRPr>
          </a:p>
          <a:p>
            <a:pPr marL="0" indent="0">
              <a:lnSpc>
                <a:spcPct val="120000"/>
              </a:lnSpc>
              <a:buNone/>
            </a:pPr>
            <a:r>
              <a:rPr lang="en-US" altLang="zh-CN" sz="2000" dirty="0" smtClean="0">
                <a:solidFill>
                  <a:schemeClr val="tx1"/>
                </a:solidFill>
                <a:latin typeface="楷体" panose="02010609060101010101" charset="-122"/>
                <a:ea typeface="楷体" panose="02010609060101010101" charset="-122"/>
              </a:rPr>
              <a:t>    </a:t>
            </a:r>
            <a:r>
              <a:rPr lang="zh-CN" sz="2000" dirty="0" smtClean="0">
                <a:solidFill>
                  <a:schemeClr val="tx1"/>
                </a:solidFill>
                <a:latin typeface="楷体" panose="02010609060101010101" charset="-122"/>
                <a:ea typeface="楷体" panose="02010609060101010101" charset="-122"/>
              </a:rPr>
              <a:t>脱贫攻坚战创造了世界减贫</a:t>
            </a:r>
            <a:r>
              <a:rPr lang="zh-CN" altLang="en-US" sz="2000" dirty="0" smtClean="0">
                <a:solidFill>
                  <a:schemeClr val="tx1"/>
                </a:solidFill>
                <a:latin typeface="楷体" panose="02010609060101010101" charset="-122"/>
                <a:ea typeface="楷体" panose="02010609060101010101" charset="-122"/>
              </a:rPr>
              <a:t>的</a:t>
            </a:r>
            <a:r>
              <a:rPr lang="zh-CN" sz="2000" dirty="0" smtClean="0">
                <a:solidFill>
                  <a:schemeClr val="tx1"/>
                </a:solidFill>
                <a:latin typeface="楷体" panose="02010609060101010101" charset="-122"/>
                <a:ea typeface="楷体" panose="02010609060101010101" charset="-122"/>
              </a:rPr>
              <a:t>奇迹，</a:t>
            </a:r>
            <a:r>
              <a:rPr lang="zh-CN" altLang="en-US" sz="2000" dirty="0" smtClean="0">
                <a:solidFill>
                  <a:schemeClr val="tx1"/>
                </a:solidFill>
                <a:latin typeface="楷体" panose="02010609060101010101" charset="-122"/>
                <a:ea typeface="楷体" panose="02010609060101010101" charset="-122"/>
              </a:rPr>
              <a:t>五年来有</a:t>
            </a:r>
            <a:r>
              <a:rPr lang="zh-CN" sz="2000" dirty="0" smtClean="0">
                <a:solidFill>
                  <a:schemeClr val="tx1"/>
                </a:solidFill>
                <a:latin typeface="楷体" panose="02010609060101010101" charset="-122"/>
                <a:ea typeface="楷体" panose="02010609060101010101" charset="-122"/>
              </a:rPr>
              <a:t>六千多万贫困人口稳定脱贫。我国农村贫困人口从</a:t>
            </a:r>
            <a:r>
              <a:rPr lang="en-US" altLang="zh-CN" sz="2000" dirty="0" smtClean="0">
                <a:solidFill>
                  <a:schemeClr val="tx1"/>
                </a:solidFill>
                <a:latin typeface="楷体" panose="02010609060101010101" charset="-122"/>
                <a:ea typeface="楷体" panose="02010609060101010101" charset="-122"/>
              </a:rPr>
              <a:t>2011</a:t>
            </a:r>
            <a:r>
              <a:rPr lang="zh-CN" sz="2000" dirty="0" smtClean="0">
                <a:solidFill>
                  <a:schemeClr val="tx1"/>
                </a:solidFill>
                <a:latin typeface="楷体" panose="02010609060101010101" charset="-122"/>
                <a:ea typeface="楷体" panose="02010609060101010101" charset="-122"/>
              </a:rPr>
              <a:t>年底的</a:t>
            </a:r>
            <a:r>
              <a:rPr lang="en-US" altLang="zh-CN" sz="2000" dirty="0" smtClean="0">
                <a:solidFill>
                  <a:schemeClr val="tx1"/>
                </a:solidFill>
                <a:latin typeface="楷体" panose="02010609060101010101" charset="-122"/>
                <a:ea typeface="楷体" panose="02010609060101010101" charset="-122"/>
              </a:rPr>
              <a:t>1.2</a:t>
            </a:r>
            <a:r>
              <a:rPr lang="zh-CN" sz="2000" dirty="0" smtClean="0">
                <a:solidFill>
                  <a:schemeClr val="tx1"/>
                </a:solidFill>
                <a:latin typeface="楷体" panose="02010609060101010101" charset="-122"/>
                <a:ea typeface="楷体" panose="02010609060101010101" charset="-122"/>
              </a:rPr>
              <a:t>亿人减少至</a:t>
            </a:r>
            <a:r>
              <a:rPr lang="en-US" altLang="zh-CN" sz="2000" dirty="0" smtClean="0">
                <a:solidFill>
                  <a:schemeClr val="tx1"/>
                </a:solidFill>
                <a:latin typeface="楷体" panose="02010609060101010101" charset="-122"/>
                <a:ea typeface="楷体" panose="02010609060101010101" charset="-122"/>
              </a:rPr>
              <a:t>2016</a:t>
            </a:r>
            <a:r>
              <a:rPr lang="zh-CN" sz="2000" dirty="0" smtClean="0">
                <a:solidFill>
                  <a:schemeClr val="tx1"/>
                </a:solidFill>
                <a:latin typeface="楷体" panose="02010609060101010101" charset="-122"/>
                <a:ea typeface="楷体" panose="02010609060101010101" charset="-122"/>
              </a:rPr>
              <a:t>年的</a:t>
            </a:r>
            <a:r>
              <a:rPr lang="en-US" altLang="zh-CN" sz="2000" dirty="0" smtClean="0">
                <a:solidFill>
                  <a:schemeClr val="tx1"/>
                </a:solidFill>
                <a:latin typeface="楷体" panose="02010609060101010101" charset="-122"/>
                <a:ea typeface="楷体" panose="02010609060101010101" charset="-122"/>
              </a:rPr>
              <a:t>4335</a:t>
            </a:r>
            <a:r>
              <a:rPr lang="zh-CN" sz="2000" dirty="0" smtClean="0">
                <a:solidFill>
                  <a:schemeClr val="tx1"/>
                </a:solidFill>
                <a:latin typeface="楷体" panose="02010609060101010101" charset="-122"/>
                <a:ea typeface="楷体" panose="02010609060101010101" charset="-122"/>
              </a:rPr>
              <a:t>万人。</a:t>
            </a:r>
            <a:endParaRPr lang="zh-CN" sz="2000" dirty="0" smtClean="0">
              <a:solidFill>
                <a:schemeClr val="tx1"/>
              </a:solidFill>
              <a:latin typeface="楷体" panose="02010609060101010101" charset="-122"/>
              <a:ea typeface="楷体" panose="02010609060101010101" charset="-122"/>
            </a:endParaRPr>
          </a:p>
          <a:p>
            <a:pPr marL="0" indent="0">
              <a:lnSpc>
                <a:spcPct val="120000"/>
              </a:lnSpc>
              <a:buNone/>
            </a:pPr>
            <a:r>
              <a:rPr lang="en-US" altLang="zh-CN" sz="2000" dirty="0" smtClean="0">
                <a:solidFill>
                  <a:schemeClr val="tx1"/>
                </a:solidFill>
                <a:latin typeface="楷体" panose="02010609060101010101" charset="-122"/>
                <a:ea typeface="楷体" panose="02010609060101010101" charset="-122"/>
                <a:sym typeface="+mn-ea"/>
              </a:rPr>
              <a:t>    </a:t>
            </a:r>
            <a:r>
              <a:rPr lang="zh-CN" sz="2000" b="1" dirty="0" smtClean="0">
                <a:solidFill>
                  <a:srgbClr val="C00000"/>
                </a:solidFill>
                <a:latin typeface="楷体" panose="02010609060101010101" charset="-122"/>
                <a:ea typeface="楷体" panose="02010609060101010101" charset="-122"/>
                <a:sym typeface="+mn-ea"/>
              </a:rPr>
              <a:t>外交方面，</a:t>
            </a:r>
            <a:r>
              <a:rPr lang="zh-CN" sz="2000" dirty="0" smtClean="0">
                <a:solidFill>
                  <a:schemeClr val="tx1"/>
                </a:solidFill>
                <a:latin typeface="楷体" panose="02010609060101010101" charset="-122"/>
                <a:ea typeface="楷体" panose="02010609060101010101" charset="-122"/>
                <a:sym typeface="+mn-ea"/>
              </a:rPr>
              <a:t>我国积极拓展外交布局</a:t>
            </a:r>
            <a:r>
              <a:rPr lang="zh-CN" altLang="en-US" sz="2000" dirty="0" smtClean="0">
                <a:solidFill>
                  <a:schemeClr val="tx1"/>
                </a:solidFill>
                <a:latin typeface="楷体" panose="02010609060101010101" charset="-122"/>
                <a:ea typeface="楷体" panose="02010609060101010101" charset="-122"/>
                <a:sym typeface="+mn-ea"/>
              </a:rPr>
              <a:t>，开创了新局面</a:t>
            </a:r>
            <a:r>
              <a:rPr lang="zh-CN" sz="2000" dirty="0" smtClean="0">
                <a:solidFill>
                  <a:schemeClr val="tx1"/>
                </a:solidFill>
                <a:latin typeface="楷体" panose="02010609060101010101" charset="-122"/>
                <a:ea typeface="楷体" panose="02010609060101010101" charset="-122"/>
                <a:sym typeface="+mn-ea"/>
              </a:rPr>
              <a:t>。</a:t>
            </a:r>
            <a:r>
              <a:rPr lang="zh-CN" altLang="en-US" sz="2000" dirty="0" smtClean="0">
                <a:solidFill>
                  <a:schemeClr val="tx1"/>
                </a:solidFill>
                <a:latin typeface="楷体" panose="02010609060101010101" charset="-122"/>
                <a:ea typeface="楷体" panose="02010609060101010101" charset="-122"/>
                <a:sym typeface="+mn-ea"/>
              </a:rPr>
              <a:t>主场外交盛况空前、</a:t>
            </a:r>
            <a:r>
              <a:rPr lang="zh-CN" sz="2000" dirty="0" smtClean="0">
                <a:solidFill>
                  <a:schemeClr val="tx1"/>
                </a:solidFill>
                <a:latin typeface="楷体" panose="02010609060101010101" charset="-122"/>
                <a:ea typeface="楷体" panose="02010609060101010101" charset="-122"/>
                <a:sym typeface="+mn-ea"/>
              </a:rPr>
              <a:t>“一带一路”建设</a:t>
            </a:r>
            <a:r>
              <a:rPr lang="zh-CN" altLang="en-US" sz="2000" dirty="0" smtClean="0">
                <a:solidFill>
                  <a:schemeClr val="tx1"/>
                </a:solidFill>
                <a:latin typeface="楷体" panose="02010609060101010101" charset="-122"/>
                <a:ea typeface="楷体" panose="02010609060101010101" charset="-122"/>
                <a:sym typeface="+mn-ea"/>
              </a:rPr>
              <a:t>、</a:t>
            </a:r>
            <a:r>
              <a:rPr lang="zh-CN" sz="2000" dirty="0" smtClean="0">
                <a:solidFill>
                  <a:schemeClr val="tx1"/>
                </a:solidFill>
                <a:latin typeface="楷体" panose="02010609060101010101" charset="-122"/>
                <a:ea typeface="楷体" panose="02010609060101010101" charset="-122"/>
                <a:sym typeface="+mn-ea"/>
              </a:rPr>
              <a:t>杭州</a:t>
            </a:r>
            <a:r>
              <a:rPr lang="en-US" altLang="zh-CN" sz="2000" dirty="0" smtClean="0">
                <a:solidFill>
                  <a:schemeClr val="tx1"/>
                </a:solidFill>
                <a:latin typeface="楷体" panose="02010609060101010101" charset="-122"/>
                <a:ea typeface="楷体" panose="02010609060101010101" charset="-122"/>
                <a:sym typeface="+mn-ea"/>
              </a:rPr>
              <a:t>G20</a:t>
            </a:r>
            <a:r>
              <a:rPr lang="zh-CN" sz="2000" dirty="0" smtClean="0">
                <a:solidFill>
                  <a:schemeClr val="tx1"/>
                </a:solidFill>
                <a:latin typeface="楷体" panose="02010609060101010101" charset="-122"/>
                <a:ea typeface="楷体" panose="02010609060101010101" charset="-122"/>
                <a:sym typeface="+mn-ea"/>
              </a:rPr>
              <a:t>峰会成功举办、应对气候变化全球行动方案顺利促成等，显示了</a:t>
            </a:r>
            <a:r>
              <a:rPr lang="zh-CN" altLang="en-US" sz="2000" dirty="0" smtClean="0">
                <a:solidFill>
                  <a:schemeClr val="tx1"/>
                </a:solidFill>
                <a:latin typeface="楷体" panose="02010609060101010101" charset="-122"/>
                <a:ea typeface="楷体" panose="02010609060101010101" charset="-122"/>
                <a:sym typeface="+mn-ea"/>
              </a:rPr>
              <a:t>中国</a:t>
            </a:r>
            <a:r>
              <a:rPr lang="zh-CN" sz="2000" dirty="0" smtClean="0">
                <a:solidFill>
                  <a:schemeClr val="tx1"/>
                </a:solidFill>
                <a:latin typeface="楷体" panose="02010609060101010101" charset="-122"/>
                <a:ea typeface="楷体" panose="02010609060101010101" charset="-122"/>
                <a:sym typeface="+mn-ea"/>
              </a:rPr>
              <a:t>影响战略资源配置与游戏规则制定的能力明显提升，</a:t>
            </a:r>
            <a:r>
              <a:rPr lang="zh-CN" altLang="en-US" sz="2000" dirty="0" smtClean="0">
                <a:solidFill>
                  <a:schemeClr val="tx1"/>
                </a:solidFill>
                <a:latin typeface="楷体" panose="02010609060101010101" charset="-122"/>
                <a:ea typeface="楷体" panose="02010609060101010101" charset="-122"/>
                <a:sym typeface="+mn-ea"/>
              </a:rPr>
              <a:t>日益</a:t>
            </a:r>
            <a:r>
              <a:rPr lang="zh-CN" sz="2000" dirty="0" smtClean="0">
                <a:solidFill>
                  <a:schemeClr val="tx1"/>
                </a:solidFill>
                <a:latin typeface="楷体" panose="02010609060101010101" charset="-122"/>
                <a:ea typeface="楷体" panose="02010609060101010101" charset="-122"/>
                <a:sym typeface="+mn-ea"/>
              </a:rPr>
              <a:t>成为世界领导者和国际政治议程的重要推动者。</a:t>
            </a:r>
            <a:endParaRPr lang="zh-CN" altLang="zh-CN" sz="2000" dirty="0" smtClean="0">
              <a:solidFill>
                <a:schemeClr val="tx1"/>
              </a:solidFill>
              <a:latin typeface="楷体" panose="02010609060101010101" charset="-122"/>
              <a:ea typeface="楷体" panose="02010609060101010101" charset="-122"/>
              <a:sym typeface="+mn-ea"/>
            </a:endParaRPr>
          </a:p>
          <a:p>
            <a:pPr marL="0" lvl="0" indent="0">
              <a:lnSpc>
                <a:spcPct val="120000"/>
              </a:lnSpc>
              <a:buNone/>
            </a:pPr>
            <a:r>
              <a:rPr lang="zh-CN" altLang="en-US" sz="2000" dirty="0" smtClean="0">
                <a:solidFill>
                  <a:schemeClr val="tx1"/>
                </a:solidFill>
                <a:latin typeface="楷体" panose="02010609060101010101" charset="-122"/>
                <a:ea typeface="楷体" panose="02010609060101010101" charset="-122"/>
                <a:sym typeface="+mn-ea"/>
              </a:rPr>
              <a:t>    </a:t>
            </a:r>
            <a:r>
              <a:rPr lang="zh-CN" altLang="en-US" sz="2000" b="1" dirty="0" smtClean="0">
                <a:solidFill>
                  <a:srgbClr val="C00000"/>
                </a:solidFill>
                <a:latin typeface="楷体" panose="02010609060101010101" charset="-122"/>
                <a:ea typeface="楷体" panose="02010609060101010101" charset="-122"/>
                <a:sym typeface="+mn-ea"/>
              </a:rPr>
              <a:t>党建</a:t>
            </a:r>
            <a:r>
              <a:rPr lang="zh-CN" altLang="en-US" sz="2000" b="1" dirty="0">
                <a:solidFill>
                  <a:srgbClr val="C00000"/>
                </a:solidFill>
                <a:latin typeface="楷体" panose="02010609060101010101" charset="-122"/>
                <a:ea typeface="楷体" panose="02010609060101010101" charset="-122"/>
                <a:sym typeface="+mn-ea"/>
              </a:rPr>
              <a:t>方面，</a:t>
            </a:r>
            <a:r>
              <a:rPr lang="zh-CN" altLang="en-US" sz="2000" dirty="0">
                <a:solidFill>
                  <a:schemeClr val="tx1"/>
                </a:solidFill>
                <a:latin typeface="楷体" panose="02010609060101010101" charset="-122"/>
                <a:ea typeface="楷体" panose="02010609060101010101" charset="-122"/>
                <a:sym typeface="+mn-ea"/>
              </a:rPr>
              <a:t>全面从严治党成效显著。推动全党尊崇党章，增强政治意识、大局意识、核心意识、看齐意识，坚决维护党中央权威和集中统一领导</a:t>
            </a:r>
            <a:r>
              <a:rPr lang="zh-CN" altLang="en-US" sz="2000" dirty="0" smtClean="0">
                <a:solidFill>
                  <a:schemeClr val="tx1"/>
                </a:solidFill>
                <a:latin typeface="楷体" panose="02010609060101010101" charset="-122"/>
                <a:ea typeface="楷体" panose="02010609060101010101" charset="-122"/>
                <a:sym typeface="+mn-ea"/>
              </a:rPr>
              <a:t>。</a:t>
            </a:r>
            <a:endParaRPr lang="zh-CN" altLang="en-US" sz="2000" dirty="0" smtClean="0">
              <a:solidFill>
                <a:schemeClr val="tx1"/>
              </a:solidFill>
              <a:latin typeface="楷体" panose="02010609060101010101" charset="-122"/>
              <a:ea typeface="楷体" panose="02010609060101010101" charset="-122"/>
              <a:sym typeface="+mn-ea"/>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294930" y="1389588"/>
            <a:ext cx="10057654" cy="1291994"/>
            <a:chOff x="3419872" y="1672334"/>
            <a:chExt cx="6685850" cy="469575"/>
          </a:xfrm>
        </p:grpSpPr>
        <p:sp>
          <p:nvSpPr>
            <p:cNvPr id="10" name="矩形 9"/>
            <p:cNvSpPr/>
            <p:nvPr/>
          </p:nvSpPr>
          <p:spPr>
            <a:xfrm>
              <a:off x="4256842" y="1672334"/>
              <a:ext cx="5848880" cy="46800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1" name="矩形 10"/>
            <p:cNvSpPr/>
            <p:nvPr/>
          </p:nvSpPr>
          <p:spPr>
            <a:xfrm>
              <a:off x="3419872" y="1673909"/>
              <a:ext cx="720000" cy="468000"/>
            </a:xfrm>
            <a:prstGeom prst="rect">
              <a:avLst/>
            </a:prstGeom>
            <a:solidFill>
              <a:srgbClr val="C00000"/>
            </a:solidFill>
            <a:ln w="952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一</a:t>
              </a:r>
              <a:endParaRPr kumimoji="0" lang="zh-CN" altLang="en-US"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grpSp>
      <p:grpSp>
        <p:nvGrpSpPr>
          <p:cNvPr id="12" name="组合 11"/>
          <p:cNvGrpSpPr/>
          <p:nvPr/>
        </p:nvGrpSpPr>
        <p:grpSpPr>
          <a:xfrm>
            <a:off x="1294930" y="2814423"/>
            <a:ext cx="10057653" cy="1262649"/>
            <a:chOff x="3419872" y="2243899"/>
            <a:chExt cx="6685852" cy="468000"/>
          </a:xfrm>
        </p:grpSpPr>
        <p:sp>
          <p:nvSpPr>
            <p:cNvPr id="14" name="矩形 13"/>
            <p:cNvSpPr/>
            <p:nvPr/>
          </p:nvSpPr>
          <p:spPr>
            <a:xfrm>
              <a:off x="4256842" y="2243899"/>
              <a:ext cx="5848882" cy="46800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5" name="矩形 14"/>
            <p:cNvSpPr/>
            <p:nvPr/>
          </p:nvSpPr>
          <p:spPr>
            <a:xfrm>
              <a:off x="3419872" y="2243899"/>
              <a:ext cx="720000" cy="468000"/>
            </a:xfrm>
            <a:prstGeom prst="rect">
              <a:avLst/>
            </a:prstGeom>
            <a:solidFill>
              <a:srgbClr val="C00000"/>
            </a:solidFill>
            <a:ln w="952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二</a:t>
              </a:r>
              <a:endParaRPr kumimoji="0" lang="zh-CN" altLang="en-US"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grpSp>
      <p:grpSp>
        <p:nvGrpSpPr>
          <p:cNvPr id="16" name="组合 15"/>
          <p:cNvGrpSpPr/>
          <p:nvPr/>
        </p:nvGrpSpPr>
        <p:grpSpPr>
          <a:xfrm>
            <a:off x="1294931" y="4224760"/>
            <a:ext cx="10057652" cy="1497274"/>
            <a:chOff x="3419872" y="2775790"/>
            <a:chExt cx="6685852" cy="468000"/>
          </a:xfrm>
        </p:grpSpPr>
        <p:sp>
          <p:nvSpPr>
            <p:cNvPr id="18" name="矩形 17"/>
            <p:cNvSpPr/>
            <p:nvPr/>
          </p:nvSpPr>
          <p:spPr>
            <a:xfrm>
              <a:off x="4256842" y="2775790"/>
              <a:ext cx="5848882" cy="468000"/>
            </a:xfrm>
            <a:prstGeom prst="rect">
              <a:avLst/>
            </a:prstGeom>
            <a:no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19" name="矩形 18"/>
            <p:cNvSpPr/>
            <p:nvPr/>
          </p:nvSpPr>
          <p:spPr>
            <a:xfrm>
              <a:off x="3419872" y="2775790"/>
              <a:ext cx="720000" cy="468000"/>
            </a:xfrm>
            <a:prstGeom prst="rect">
              <a:avLst/>
            </a:prstGeom>
            <a:solidFill>
              <a:srgbClr val="C00000"/>
            </a:solidFill>
            <a:ln w="9525"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三</a:t>
              </a:r>
              <a:endParaRPr kumimoji="0" lang="zh-CN" altLang="en-US"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endParaRPr>
            </a:p>
          </p:txBody>
        </p:sp>
      </p:grpSp>
      <p:sp>
        <p:nvSpPr>
          <p:cNvPr id="4" name="文本框 3"/>
          <p:cNvSpPr txBox="1"/>
          <p:nvPr/>
        </p:nvSpPr>
        <p:spPr>
          <a:xfrm>
            <a:off x="1257325" y="520185"/>
            <a:ext cx="4392487" cy="1188018"/>
          </a:xfrm>
          <a:prstGeom prst="rect">
            <a:avLst/>
          </a:prstGeom>
          <a:noFill/>
        </p:spPr>
        <p:txBody>
          <a:bodyPr wrap="square" rtlCol="0">
            <a:spAutoFit/>
          </a:bodyPr>
          <a:lstStyle/>
          <a:p>
            <a:pPr lvl="0" defTabSz="913765" eaLnBrk="1" fontAlgn="auto" hangingPunct="1">
              <a:lnSpc>
                <a:spcPct val="120000"/>
              </a:lnSpc>
              <a:spcBef>
                <a:spcPts val="1000"/>
              </a:spcBef>
              <a:spcAft>
                <a:spcPts val="0"/>
              </a:spcAft>
            </a:pPr>
            <a:r>
              <a:rPr lang="en-US" altLang="zh-CN" sz="3600" b="1" dirty="0" smtClean="0">
                <a:solidFill>
                  <a:srgbClr val="002060"/>
                </a:solidFill>
                <a:latin typeface="微软雅黑" panose="020B0503020204020204" charset="-122"/>
                <a:ea typeface="微软雅黑" panose="020B0503020204020204" charset="-122"/>
              </a:rPr>
              <a:t>2.</a:t>
            </a:r>
            <a:r>
              <a:rPr lang="zh-CN" altLang="en-US" sz="3600" b="1" dirty="0" smtClean="0">
                <a:solidFill>
                  <a:srgbClr val="002060"/>
                </a:solidFill>
                <a:latin typeface="微软雅黑" panose="020B0503020204020204" charset="-122"/>
                <a:ea typeface="微软雅黑" panose="020B0503020204020204" charset="-122"/>
              </a:rPr>
              <a:t> 进入</a:t>
            </a:r>
            <a:r>
              <a:rPr lang="zh-CN" altLang="en-US" sz="3600" b="1" dirty="0">
                <a:solidFill>
                  <a:srgbClr val="002060"/>
                </a:solidFill>
                <a:latin typeface="微软雅黑" panose="020B0503020204020204" charset="-122"/>
                <a:ea typeface="微软雅黑" panose="020B0503020204020204" charset="-122"/>
              </a:rPr>
              <a:t>新时代的意义</a:t>
            </a:r>
            <a:endParaRPr lang="en-US" altLang="zh-CN" sz="3600" b="1" dirty="0">
              <a:solidFill>
                <a:srgbClr val="002060"/>
              </a:solidFill>
              <a:latin typeface="微软雅黑" panose="020B0503020204020204" charset="-122"/>
              <a:ea typeface="微软雅黑" panose="020B0503020204020204" charset="-122"/>
            </a:endParaRPr>
          </a:p>
          <a:p>
            <a:endParaRPr lang="zh-CN" altLang="en-US" sz="2800" dirty="0"/>
          </a:p>
        </p:txBody>
      </p:sp>
      <p:sp>
        <p:nvSpPr>
          <p:cNvPr id="28" name="矩形 27"/>
          <p:cNvSpPr/>
          <p:nvPr/>
        </p:nvSpPr>
        <p:spPr>
          <a:xfrm>
            <a:off x="2557266" y="1569836"/>
            <a:ext cx="8884291" cy="978729"/>
          </a:xfrm>
          <a:prstGeom prst="rect">
            <a:avLst/>
          </a:prstGeom>
        </p:spPr>
        <p:txBody>
          <a:bodyPr wrap="square">
            <a:spAutoFit/>
          </a:bodyPr>
          <a:lstStyle/>
          <a:p>
            <a:pPr marL="0" indent="0">
              <a:lnSpc>
                <a:spcPct val="120000"/>
              </a:lnSpc>
              <a:buNone/>
            </a:pPr>
            <a:r>
              <a:rPr lang="zh-CN" altLang="zh-CN" sz="2400" b="1" dirty="0">
                <a:solidFill>
                  <a:srgbClr val="FF0000"/>
                </a:solidFill>
                <a:ea typeface="微软雅黑" panose="020B0503020204020204" charset="-122"/>
              </a:rPr>
              <a:t>意味着</a:t>
            </a:r>
            <a:r>
              <a:rPr lang="zh-CN" altLang="zh-CN" sz="2400" b="1" dirty="0">
                <a:solidFill>
                  <a:schemeClr val="tx2"/>
                </a:solidFill>
                <a:ea typeface="微软雅黑" panose="020B0503020204020204" charset="-122"/>
              </a:rPr>
              <a:t>近代以来久经磨难的中华民族迎来了从</a:t>
            </a:r>
            <a:r>
              <a:rPr lang="zh-CN" altLang="zh-CN" sz="2400" b="1" dirty="0" smtClean="0">
                <a:solidFill>
                  <a:schemeClr val="tx2"/>
                </a:solidFill>
                <a:ea typeface="微软雅黑" panose="020B0503020204020204" charset="-122"/>
              </a:rPr>
              <a:t>站起来富</a:t>
            </a:r>
            <a:r>
              <a:rPr lang="zh-CN" altLang="zh-CN" sz="2400" b="1" dirty="0">
                <a:solidFill>
                  <a:schemeClr val="tx2"/>
                </a:solidFill>
                <a:ea typeface="微软雅黑" panose="020B0503020204020204" charset="-122"/>
              </a:rPr>
              <a:t>起来到强起来的伟大飞跃，迎来了实现中华民族伟大复兴的光明</a:t>
            </a:r>
            <a:r>
              <a:rPr lang="zh-CN" altLang="zh-CN" sz="2400" b="1" dirty="0" smtClean="0">
                <a:solidFill>
                  <a:schemeClr val="tx2"/>
                </a:solidFill>
                <a:ea typeface="微软雅黑" panose="020B0503020204020204" charset="-122"/>
              </a:rPr>
              <a:t>前景</a:t>
            </a:r>
            <a:r>
              <a:rPr lang="zh-CN" altLang="en-US" sz="2400" b="1" dirty="0" smtClean="0">
                <a:solidFill>
                  <a:schemeClr val="tx2"/>
                </a:solidFill>
                <a:ea typeface="微软雅黑" panose="020B0503020204020204" charset="-122"/>
              </a:rPr>
              <a:t>。</a:t>
            </a:r>
            <a:endParaRPr lang="en-US" altLang="zh-CN" sz="2400" b="1" dirty="0">
              <a:solidFill>
                <a:schemeClr val="tx2"/>
              </a:solidFill>
              <a:ea typeface="微软雅黑" panose="020B0503020204020204" charset="-122"/>
            </a:endParaRPr>
          </a:p>
        </p:txBody>
      </p:sp>
      <p:sp>
        <p:nvSpPr>
          <p:cNvPr id="31" name="矩形 30"/>
          <p:cNvSpPr/>
          <p:nvPr/>
        </p:nvSpPr>
        <p:spPr>
          <a:xfrm>
            <a:off x="2579371" y="2952643"/>
            <a:ext cx="8862186" cy="1348061"/>
          </a:xfrm>
          <a:prstGeom prst="rect">
            <a:avLst/>
          </a:prstGeom>
        </p:spPr>
        <p:txBody>
          <a:bodyPr wrap="square">
            <a:spAutoFit/>
          </a:bodyPr>
          <a:lstStyle/>
          <a:p>
            <a:pPr marL="0" indent="0">
              <a:lnSpc>
                <a:spcPct val="120000"/>
              </a:lnSpc>
              <a:buNone/>
            </a:pPr>
            <a:r>
              <a:rPr lang="zh-CN" altLang="zh-CN" sz="2400" b="1" dirty="0" smtClean="0">
                <a:solidFill>
                  <a:srgbClr val="FF0000"/>
                </a:solidFill>
                <a:ea typeface="微软雅黑" panose="020B0503020204020204" charset="-122"/>
              </a:rPr>
              <a:t>意味着</a:t>
            </a:r>
            <a:r>
              <a:rPr lang="zh-CN" altLang="en-US" sz="2400" b="1" dirty="0" smtClean="0">
                <a:solidFill>
                  <a:schemeClr val="tx2"/>
                </a:solidFill>
                <a:ea typeface="微软雅黑" panose="020B0503020204020204" charset="-122"/>
              </a:rPr>
              <a:t>科学社会主义在</a:t>
            </a:r>
            <a:r>
              <a:rPr lang="en-US" altLang="zh-CN" sz="2400" b="1" dirty="0" smtClean="0">
                <a:solidFill>
                  <a:schemeClr val="tx2"/>
                </a:solidFill>
                <a:ea typeface="微软雅黑" panose="020B0503020204020204" charset="-122"/>
              </a:rPr>
              <a:t>21</a:t>
            </a:r>
            <a:r>
              <a:rPr lang="zh-CN" altLang="en-US" sz="2400" b="1" dirty="0" smtClean="0">
                <a:solidFill>
                  <a:schemeClr val="tx2"/>
                </a:solidFill>
                <a:ea typeface="微软雅黑" panose="020B0503020204020204" charset="-122"/>
              </a:rPr>
              <a:t>世纪</a:t>
            </a:r>
            <a:r>
              <a:rPr lang="zh-CN" altLang="en-US" sz="2400" b="1" dirty="0">
                <a:solidFill>
                  <a:schemeClr val="tx2"/>
                </a:solidFill>
                <a:ea typeface="微软雅黑" panose="020B0503020204020204" charset="-122"/>
              </a:rPr>
              <a:t>的中国焕发出</a:t>
            </a:r>
            <a:r>
              <a:rPr lang="zh-CN" altLang="en-US" sz="2400" b="1" dirty="0" smtClean="0">
                <a:solidFill>
                  <a:schemeClr val="tx2"/>
                </a:solidFill>
                <a:ea typeface="微软雅黑" panose="020B0503020204020204" charset="-122"/>
              </a:rPr>
              <a:t>强大的生机</a:t>
            </a:r>
            <a:r>
              <a:rPr lang="zh-CN" altLang="en-US" sz="2400" b="1" dirty="0">
                <a:solidFill>
                  <a:schemeClr val="tx2"/>
                </a:solidFill>
                <a:ea typeface="微软雅黑" panose="020B0503020204020204" charset="-122"/>
              </a:rPr>
              <a:t>活力，在世界上高高举起了中国特色社会主义伟大</a:t>
            </a:r>
            <a:r>
              <a:rPr lang="zh-CN" altLang="en-US" sz="2400" b="1" dirty="0" smtClean="0">
                <a:solidFill>
                  <a:schemeClr val="tx2"/>
                </a:solidFill>
                <a:ea typeface="微软雅黑" panose="020B0503020204020204" charset="-122"/>
              </a:rPr>
              <a:t>旗帜。</a:t>
            </a:r>
            <a:endParaRPr lang="zh-CN" altLang="en-US" sz="2400" b="1" dirty="0">
              <a:solidFill>
                <a:schemeClr val="tx2"/>
              </a:solidFill>
              <a:ea typeface="微软雅黑" panose="020B0503020204020204" charset="-122"/>
            </a:endParaRPr>
          </a:p>
          <a:p>
            <a:pPr marL="0" indent="0">
              <a:buNone/>
            </a:pPr>
            <a:endParaRPr lang="en-US" altLang="zh-CN" sz="2400" b="1" dirty="0">
              <a:solidFill>
                <a:schemeClr val="tx2"/>
              </a:solidFill>
              <a:ea typeface="微软雅黑" panose="020B0503020204020204" charset="-122"/>
            </a:endParaRPr>
          </a:p>
        </p:txBody>
      </p:sp>
      <p:sp>
        <p:nvSpPr>
          <p:cNvPr id="32" name="矩形 31"/>
          <p:cNvSpPr/>
          <p:nvPr/>
        </p:nvSpPr>
        <p:spPr>
          <a:xfrm>
            <a:off x="2603570" y="4293636"/>
            <a:ext cx="8712968" cy="1791260"/>
          </a:xfrm>
          <a:prstGeom prst="rect">
            <a:avLst/>
          </a:prstGeom>
        </p:spPr>
        <p:txBody>
          <a:bodyPr wrap="square">
            <a:spAutoFit/>
          </a:bodyPr>
          <a:lstStyle/>
          <a:p>
            <a:pPr marL="0" indent="0">
              <a:lnSpc>
                <a:spcPct val="120000"/>
              </a:lnSpc>
              <a:buNone/>
            </a:pPr>
            <a:r>
              <a:rPr lang="zh-CN" altLang="en-US" sz="2400" b="1" dirty="0" smtClean="0">
                <a:solidFill>
                  <a:srgbClr val="FF0000"/>
                </a:solidFill>
                <a:ea typeface="微软雅黑" panose="020B0503020204020204" charset="-122"/>
              </a:rPr>
              <a:t>意味着</a:t>
            </a:r>
            <a:r>
              <a:rPr lang="zh-CN" altLang="en-US" sz="2400" b="1" dirty="0">
                <a:solidFill>
                  <a:schemeClr val="tx2"/>
                </a:solidFill>
                <a:ea typeface="微软雅黑" panose="020B0503020204020204" charset="-122"/>
              </a:rPr>
              <a:t>中国特色社会主义</a:t>
            </a:r>
            <a:r>
              <a:rPr lang="zh-CN" altLang="en-US" sz="2400" b="1" dirty="0" smtClean="0">
                <a:solidFill>
                  <a:schemeClr val="tx2"/>
                </a:solidFill>
                <a:ea typeface="微软雅黑" panose="020B0503020204020204" charset="-122"/>
              </a:rPr>
              <a:t>道路理论制度文化</a:t>
            </a:r>
            <a:r>
              <a:rPr lang="zh-CN" altLang="en-US" sz="2400" b="1" dirty="0">
                <a:solidFill>
                  <a:schemeClr val="tx2"/>
                </a:solidFill>
                <a:ea typeface="微软雅黑" panose="020B0503020204020204" charset="-122"/>
              </a:rPr>
              <a:t>不断发展，拓展了发展中国家</a:t>
            </a:r>
            <a:r>
              <a:rPr lang="zh-CN" altLang="en-US" sz="2400" b="1" dirty="0" smtClean="0">
                <a:solidFill>
                  <a:schemeClr val="tx2"/>
                </a:solidFill>
                <a:ea typeface="微软雅黑" panose="020B0503020204020204" charset="-122"/>
              </a:rPr>
              <a:t>走现代化</a:t>
            </a:r>
            <a:r>
              <a:rPr lang="zh-CN" altLang="en-US" sz="2400" b="1" dirty="0">
                <a:solidFill>
                  <a:schemeClr val="tx2"/>
                </a:solidFill>
                <a:ea typeface="微软雅黑" panose="020B0503020204020204" charset="-122"/>
              </a:rPr>
              <a:t>的途径，</a:t>
            </a:r>
            <a:r>
              <a:rPr lang="zh-CN" altLang="en-US" sz="2400" b="1" dirty="0" smtClean="0">
                <a:solidFill>
                  <a:schemeClr val="tx2"/>
                </a:solidFill>
                <a:ea typeface="微软雅黑" panose="020B0503020204020204" charset="-122"/>
              </a:rPr>
              <a:t>给那些既想加快</a:t>
            </a:r>
            <a:r>
              <a:rPr lang="zh-CN" altLang="en-US" sz="2400" b="1" dirty="0">
                <a:solidFill>
                  <a:schemeClr val="tx2"/>
                </a:solidFill>
                <a:ea typeface="微软雅黑" panose="020B0503020204020204" charset="-122"/>
              </a:rPr>
              <a:t>发展</a:t>
            </a:r>
            <a:r>
              <a:rPr lang="zh-CN" altLang="en-US" sz="2400" b="1" dirty="0" smtClean="0">
                <a:solidFill>
                  <a:schemeClr val="tx2"/>
                </a:solidFill>
                <a:ea typeface="微软雅黑" panose="020B0503020204020204" charset="-122"/>
              </a:rPr>
              <a:t>又想保持</a:t>
            </a:r>
            <a:r>
              <a:rPr lang="zh-CN" altLang="en-US" sz="2400" b="1" dirty="0">
                <a:solidFill>
                  <a:schemeClr val="tx2"/>
                </a:solidFill>
                <a:ea typeface="微软雅黑" panose="020B0503020204020204" charset="-122"/>
              </a:rPr>
              <a:t>自身</a:t>
            </a:r>
            <a:r>
              <a:rPr lang="zh-CN" altLang="en-US" sz="2400" b="1" dirty="0" smtClean="0">
                <a:solidFill>
                  <a:schemeClr val="tx2"/>
                </a:solidFill>
                <a:ea typeface="微软雅黑" panose="020B0503020204020204" charset="-122"/>
              </a:rPr>
              <a:t>独立的国家民族</a:t>
            </a:r>
            <a:r>
              <a:rPr lang="zh-CN" altLang="en-US" sz="2400" b="1" dirty="0">
                <a:solidFill>
                  <a:schemeClr val="tx2"/>
                </a:solidFill>
                <a:ea typeface="微软雅黑" panose="020B0503020204020204" charset="-122"/>
              </a:rPr>
              <a:t>提供了</a:t>
            </a:r>
            <a:r>
              <a:rPr lang="zh-CN" altLang="en-US" sz="2400" b="1" dirty="0" smtClean="0">
                <a:solidFill>
                  <a:schemeClr val="tx2"/>
                </a:solidFill>
                <a:ea typeface="微软雅黑" panose="020B0503020204020204" charset="-122"/>
              </a:rPr>
              <a:t>全新的选择，对世界影响巨大。</a:t>
            </a:r>
            <a:endParaRPr lang="zh-CN" altLang="en-US" sz="2400" b="1" dirty="0">
              <a:solidFill>
                <a:schemeClr val="tx2"/>
              </a:solidFill>
              <a:ea typeface="微软雅黑" panose="020B0503020204020204" charset="-122"/>
            </a:endParaRPr>
          </a:p>
          <a:p>
            <a:pPr marL="0" indent="0">
              <a:buNone/>
            </a:pPr>
            <a:endParaRPr lang="en-US" altLang="zh-CN" sz="2400" b="1" dirty="0">
              <a:solidFill>
                <a:schemeClr val="tx2"/>
              </a:solidFill>
              <a:ea typeface="微软雅黑" panose="020B0503020204020204" charset="-122"/>
            </a:endParaRPr>
          </a:p>
        </p:txBody>
      </p:sp>
      <p:sp>
        <p:nvSpPr>
          <p:cNvPr id="3" name="文本框 2"/>
          <p:cNvSpPr txBox="1"/>
          <p:nvPr/>
        </p:nvSpPr>
        <p:spPr>
          <a:xfrm>
            <a:off x="479376" y="1457743"/>
            <a:ext cx="800219" cy="3599701"/>
          </a:xfrm>
          <a:prstGeom prst="rect">
            <a:avLst/>
          </a:prstGeom>
          <a:noFill/>
        </p:spPr>
        <p:txBody>
          <a:bodyPr vert="eaVert" wrap="square" rtlCol="0">
            <a:spAutoFit/>
          </a:bodyPr>
          <a:lstStyle/>
          <a:p>
            <a:r>
              <a:rPr lang="zh-CN" altLang="en-US" sz="4000" b="1" dirty="0">
                <a:solidFill>
                  <a:srgbClr val="FF0000"/>
                </a:solidFill>
              </a:rPr>
              <a:t>三个“意味着”</a:t>
            </a:r>
            <a:endParaRPr lang="zh-CN" altLang="en-US" sz="4000" b="1" dirty="0">
              <a:solidFill>
                <a:srgbClr val="FF0000"/>
              </a:solidFill>
            </a:endParaRPr>
          </a:p>
        </p:txBody>
      </p:sp>
      <p:sp>
        <p:nvSpPr>
          <p:cNvPr id="5" name="文本框 4"/>
          <p:cNvSpPr txBox="1"/>
          <p:nvPr/>
        </p:nvSpPr>
        <p:spPr>
          <a:xfrm>
            <a:off x="1294930" y="2198806"/>
            <a:ext cx="1440160" cy="369332"/>
          </a:xfrm>
          <a:prstGeom prst="rect">
            <a:avLst/>
          </a:prstGeom>
          <a:noFill/>
        </p:spPr>
        <p:txBody>
          <a:bodyPr wrap="square" rtlCol="0">
            <a:spAutoFit/>
          </a:bodyPr>
          <a:lstStyle/>
          <a:p>
            <a:r>
              <a:rPr lang="zh-CN" altLang="en-US" b="1" dirty="0" smtClean="0">
                <a:solidFill>
                  <a:schemeClr val="bg1"/>
                </a:solidFill>
              </a:rPr>
              <a:t>历史意义</a:t>
            </a:r>
            <a:endParaRPr lang="zh-CN" altLang="en-US" b="1" dirty="0">
              <a:solidFill>
                <a:schemeClr val="bg1"/>
              </a:solidFill>
            </a:endParaRPr>
          </a:p>
        </p:txBody>
      </p:sp>
      <p:sp>
        <p:nvSpPr>
          <p:cNvPr id="20" name="文本框 19"/>
          <p:cNvSpPr txBox="1"/>
          <p:nvPr/>
        </p:nvSpPr>
        <p:spPr>
          <a:xfrm>
            <a:off x="1304965" y="3631536"/>
            <a:ext cx="1440160" cy="369332"/>
          </a:xfrm>
          <a:prstGeom prst="rect">
            <a:avLst/>
          </a:prstGeom>
          <a:noFill/>
        </p:spPr>
        <p:txBody>
          <a:bodyPr wrap="square" rtlCol="0">
            <a:spAutoFit/>
          </a:bodyPr>
          <a:lstStyle/>
          <a:p>
            <a:r>
              <a:rPr lang="zh-CN" altLang="en-US" b="1" dirty="0">
                <a:solidFill>
                  <a:schemeClr val="bg1"/>
                </a:solidFill>
              </a:rPr>
              <a:t>理论</a:t>
            </a:r>
            <a:r>
              <a:rPr lang="zh-CN" altLang="en-US" b="1" dirty="0" smtClean="0">
                <a:solidFill>
                  <a:schemeClr val="bg1"/>
                </a:solidFill>
              </a:rPr>
              <a:t>意义</a:t>
            </a:r>
            <a:endParaRPr lang="zh-CN" altLang="en-US" b="1" dirty="0">
              <a:solidFill>
                <a:schemeClr val="bg1"/>
              </a:solidFill>
            </a:endParaRPr>
          </a:p>
        </p:txBody>
      </p:sp>
      <p:sp>
        <p:nvSpPr>
          <p:cNvPr id="21" name="文本框 20"/>
          <p:cNvSpPr txBox="1"/>
          <p:nvPr/>
        </p:nvSpPr>
        <p:spPr>
          <a:xfrm>
            <a:off x="1304965" y="5250658"/>
            <a:ext cx="1440160" cy="369332"/>
          </a:xfrm>
          <a:prstGeom prst="rect">
            <a:avLst/>
          </a:prstGeom>
          <a:noFill/>
        </p:spPr>
        <p:txBody>
          <a:bodyPr wrap="square" rtlCol="0">
            <a:spAutoFit/>
          </a:bodyPr>
          <a:lstStyle/>
          <a:p>
            <a:r>
              <a:rPr lang="zh-CN" altLang="en-US" b="1" dirty="0">
                <a:solidFill>
                  <a:schemeClr val="bg1"/>
                </a:solidFill>
              </a:rPr>
              <a:t>世界</a:t>
            </a:r>
            <a:r>
              <a:rPr lang="zh-CN" altLang="en-US" b="1" dirty="0" smtClean="0">
                <a:solidFill>
                  <a:schemeClr val="bg1"/>
                </a:solidFill>
              </a:rPr>
              <a:t>意义</a:t>
            </a:r>
            <a:endParaRPr lang="zh-CN" altLang="en-US" b="1" dirty="0">
              <a:solidFill>
                <a:schemeClr val="bg1"/>
              </a:solidFill>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630" y="-261620"/>
            <a:ext cx="1543685" cy="1690370"/>
          </a:xfrm>
          <a:prstGeom prst="rect">
            <a:avLst/>
          </a:prstGeom>
        </p:spPr>
      </p:pic>
    </p:spTree>
  </p:cSld>
  <p:clrMapOvr>
    <a:masterClrMapping/>
  </p:clrMapOv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3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3000">
                                          <p:cBhvr additive="base">
                                            <p:cTn id="7" dur="1500" fill="hold"/>
                                            <p:tgtEl>
                                              <p:spTgt spid="8"/>
                                            </p:tgtEl>
                                            <p:attrNameLst>
                                              <p:attrName>ppt_x</p:attrName>
                                            </p:attrNameLst>
                                          </p:cBhvr>
                                          <p:tavLst>
                                            <p:tav tm="0">
                                              <p:val>
                                                <p:strVal val="1+#ppt_w/2"/>
                                              </p:val>
                                            </p:tav>
                                            <p:tav tm="100000">
                                              <p:val>
                                                <p:strVal val="#ppt_x"/>
                                              </p:val>
                                            </p:tav>
                                          </p:tavLst>
                                        </p:anim>
                                        <p:anim calcmode="lin" valueType="num" p14:bounceEnd="33000">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33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33000">
                                          <p:cBhvr additive="base">
                                            <p:cTn id="12" dur="1500" fill="hold"/>
                                            <p:tgtEl>
                                              <p:spTgt spid="12"/>
                                            </p:tgtEl>
                                            <p:attrNameLst>
                                              <p:attrName>ppt_x</p:attrName>
                                            </p:attrNameLst>
                                          </p:cBhvr>
                                          <p:tavLst>
                                            <p:tav tm="0">
                                              <p:val>
                                                <p:strVal val="1+#ppt_w/2"/>
                                              </p:val>
                                            </p:tav>
                                            <p:tav tm="100000">
                                              <p:val>
                                                <p:strVal val="#ppt_x"/>
                                              </p:val>
                                            </p:tav>
                                          </p:tavLst>
                                        </p:anim>
                                        <p:anim calcmode="lin" valueType="num" p14:bounceEnd="33000">
                                          <p:cBhvr additive="base">
                                            <p:cTn id="13" dur="1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33000">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14:bounceEnd="33000">
                                          <p:cBhvr additive="base">
                                            <p:cTn id="17" dur="1500" fill="hold"/>
                                            <p:tgtEl>
                                              <p:spTgt spid="16"/>
                                            </p:tgtEl>
                                            <p:attrNameLst>
                                              <p:attrName>ppt_x</p:attrName>
                                            </p:attrNameLst>
                                          </p:cBhvr>
                                          <p:tavLst>
                                            <p:tav tm="0">
                                              <p:val>
                                                <p:strVal val="1+#ppt_w/2"/>
                                              </p:val>
                                            </p:tav>
                                            <p:tav tm="100000">
                                              <p:val>
                                                <p:strVal val="#ppt_x"/>
                                              </p:val>
                                            </p:tav>
                                          </p:tavLst>
                                        </p:anim>
                                        <p:anim calcmode="lin" valueType="num" p14:bounceEnd="33000">
                                          <p:cBhvr additive="base">
                                            <p:cTn id="18" dur="1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1+#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500" fill="hold"/>
                                            <p:tgtEl>
                                              <p:spTgt spid="12"/>
                                            </p:tgtEl>
                                            <p:attrNameLst>
                                              <p:attrName>ppt_x</p:attrName>
                                            </p:attrNameLst>
                                          </p:cBhvr>
                                          <p:tavLst>
                                            <p:tav tm="0">
                                              <p:val>
                                                <p:strVal val="1+#ppt_w/2"/>
                                              </p:val>
                                            </p:tav>
                                            <p:tav tm="100000">
                                              <p:val>
                                                <p:strVal val="#ppt_x"/>
                                              </p:val>
                                            </p:tav>
                                          </p:tavLst>
                                        </p:anim>
                                        <p:anim calcmode="lin" valueType="num">
                                          <p:cBhvr additive="base">
                                            <p:cTn id="13" dur="1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500" fill="hold"/>
                                            <p:tgtEl>
                                              <p:spTgt spid="16"/>
                                            </p:tgtEl>
                                            <p:attrNameLst>
                                              <p:attrName>ppt_x</p:attrName>
                                            </p:attrNameLst>
                                          </p:cBhvr>
                                          <p:tavLst>
                                            <p:tav tm="0">
                                              <p:val>
                                                <p:strVal val="1+#ppt_w/2"/>
                                              </p:val>
                                            </p:tav>
                                            <p:tav tm="100000">
                                              <p:val>
                                                <p:strVal val="#ppt_x"/>
                                              </p:val>
                                            </p:tav>
                                          </p:tavLst>
                                        </p:anim>
                                        <p:anim calcmode="lin" valueType="num">
                                          <p:cBhvr additive="base">
                                            <p:cTn id="18" dur="1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7"/>
          <p:cNvSpPr/>
          <p:nvPr/>
        </p:nvSpPr>
        <p:spPr bwMode="auto">
          <a:xfrm>
            <a:off x="858520" y="2279650"/>
            <a:ext cx="10982960" cy="772795"/>
          </a:xfrm>
          <a:prstGeom prst="rect">
            <a:avLst/>
          </a:prstGeom>
          <a:gradFill>
            <a:gsLst>
              <a:gs pos="0">
                <a:srgbClr val="E30000"/>
              </a:gs>
              <a:gs pos="100000">
                <a:srgbClr val="760303"/>
              </a:gs>
            </a:gsLst>
            <a:lin ang="5400000" scaled="0"/>
          </a:gra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ctr" anchorCtr="0" compatLnSpc="1"/>
          <a:lstStyle/>
          <a:p>
            <a:pPr algn="just" defTabSz="931545" fontAlgn="base">
              <a:spcBef>
                <a:spcPct val="0"/>
              </a:spcBef>
              <a:spcAft>
                <a:spcPct val="0"/>
              </a:spcAft>
            </a:pPr>
            <a:r>
              <a:rPr lang="zh-CN" altLang="en-US" sz="2000" dirty="0" smtClean="0">
                <a:solidFill>
                  <a:schemeClr val="bg1"/>
                </a:solidFill>
              </a:rPr>
              <a:t>是</a:t>
            </a:r>
            <a:r>
              <a:rPr lang="zh-CN" altLang="en-US" sz="2000" dirty="0">
                <a:solidFill>
                  <a:schemeClr val="bg1"/>
                </a:solidFill>
              </a:rPr>
              <a:t>承前启后、继往开来、在新的历史条件下继续夺取中国特色社会主义伟大胜利的</a:t>
            </a:r>
            <a:r>
              <a:rPr lang="zh-CN" altLang="en-US" sz="2000" dirty="0" smtClean="0">
                <a:solidFill>
                  <a:schemeClr val="bg1"/>
                </a:solidFill>
              </a:rPr>
              <a:t>时代；</a:t>
            </a:r>
            <a:endParaRPr lang="zh-CN" altLang="en-US" sz="2000" dirty="0" smtClean="0">
              <a:solidFill>
                <a:schemeClr val="bg1"/>
              </a:solidFill>
            </a:endParaRPr>
          </a:p>
        </p:txBody>
      </p:sp>
      <p:sp>
        <p:nvSpPr>
          <p:cNvPr id="30" name="Rectangle 8"/>
          <p:cNvSpPr/>
          <p:nvPr/>
        </p:nvSpPr>
        <p:spPr bwMode="auto">
          <a:xfrm>
            <a:off x="1589405" y="3115945"/>
            <a:ext cx="10252075" cy="772795"/>
          </a:xfrm>
          <a:prstGeom prst="rect">
            <a:avLst/>
          </a:prstGeom>
          <a:gradFill>
            <a:gsLst>
              <a:gs pos="0">
                <a:srgbClr val="007BD3"/>
              </a:gs>
              <a:gs pos="100000">
                <a:srgbClr val="034373"/>
              </a:gs>
            </a:gsLst>
            <a:lin ang="5400000" scaled="0"/>
          </a:gra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ctr" anchorCtr="0" compatLnSpc="1"/>
          <a:lstStyle/>
          <a:p>
            <a:pPr algn="just" defTabSz="931545" fontAlgn="base">
              <a:spcBef>
                <a:spcPct val="0"/>
              </a:spcBef>
              <a:spcAft>
                <a:spcPct val="0"/>
              </a:spcAft>
            </a:pPr>
            <a:r>
              <a:rPr lang="zh-CN" altLang="en-US" sz="2000" dirty="0">
                <a:solidFill>
                  <a:schemeClr val="bg1"/>
                </a:solidFill>
              </a:rPr>
              <a:t>是决胜全面建成小康社会、进而全面建设社会主义现代化强国的时代；</a:t>
            </a:r>
            <a:endParaRPr lang="zh-CN" altLang="en-US" sz="2000" dirty="0">
              <a:solidFill>
                <a:schemeClr val="bg1"/>
              </a:solidFill>
            </a:endParaRPr>
          </a:p>
        </p:txBody>
      </p:sp>
      <p:sp>
        <p:nvSpPr>
          <p:cNvPr id="28" name="Rectangle 9"/>
          <p:cNvSpPr/>
          <p:nvPr/>
        </p:nvSpPr>
        <p:spPr bwMode="auto">
          <a:xfrm>
            <a:off x="2320220" y="3951561"/>
            <a:ext cx="9521260" cy="772555"/>
          </a:xfrm>
          <a:prstGeom prst="rect">
            <a:avLst/>
          </a:prstGeom>
          <a:solidFill>
            <a:schemeClr val="tx1">
              <a:lumMod val="75000"/>
              <a:lumOff val="2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ctr" anchorCtr="0" compatLnSpc="1"/>
          <a:lstStyle/>
          <a:p>
            <a:pPr algn="just" defTabSz="931545" fontAlgn="base">
              <a:spcBef>
                <a:spcPct val="0"/>
              </a:spcBef>
              <a:spcAft>
                <a:spcPct val="0"/>
              </a:spcAft>
            </a:pPr>
            <a:r>
              <a:rPr lang="zh-CN" altLang="en-US" sz="2000" dirty="0">
                <a:solidFill>
                  <a:schemeClr val="bg1"/>
                </a:solidFill>
              </a:rPr>
              <a:t>是全国各族人民团结奋斗、不断创造美好生活、逐步实现全体人民共同富裕的时代</a:t>
            </a:r>
            <a:r>
              <a:rPr lang="zh-CN" altLang="en-US" sz="2000" dirty="0">
                <a:solidFill>
                  <a:schemeClr val="tx1">
                    <a:lumMod val="75000"/>
                    <a:lumOff val="25000"/>
                  </a:schemeClr>
                </a:solidFill>
              </a:rPr>
              <a:t>；</a:t>
            </a:r>
            <a:endParaRPr lang="en-US" sz="2000" dirty="0">
              <a:solidFill>
                <a:schemeClr val="tx1">
                  <a:lumMod val="75000"/>
                  <a:lumOff val="25000"/>
                </a:schemeClr>
              </a:solidFill>
            </a:endParaRPr>
          </a:p>
        </p:txBody>
      </p:sp>
      <p:sp>
        <p:nvSpPr>
          <p:cNvPr id="26" name="Rectangle 10"/>
          <p:cNvSpPr/>
          <p:nvPr/>
        </p:nvSpPr>
        <p:spPr bwMode="auto">
          <a:xfrm>
            <a:off x="3051175" y="4787265"/>
            <a:ext cx="8790940" cy="772795"/>
          </a:xfrm>
          <a:prstGeom prst="rect">
            <a:avLst/>
          </a:prstGeom>
          <a:gradFill>
            <a:gsLst>
              <a:gs pos="0">
                <a:srgbClr val="E30000"/>
              </a:gs>
              <a:gs pos="100000">
                <a:srgbClr val="760303"/>
              </a:gs>
            </a:gsLst>
            <a:lin ang="5400000" scaled="0"/>
          </a:gra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ctr" anchorCtr="0" compatLnSpc="1"/>
          <a:lstStyle/>
          <a:p>
            <a:pPr algn="just" defTabSz="931545" fontAlgn="base">
              <a:spcBef>
                <a:spcPct val="0"/>
              </a:spcBef>
              <a:spcAft>
                <a:spcPct val="0"/>
              </a:spcAft>
            </a:pPr>
            <a:r>
              <a:rPr lang="zh-CN" altLang="en-US" sz="2000" dirty="0">
                <a:solidFill>
                  <a:schemeClr val="bg1"/>
                </a:solidFill>
              </a:rPr>
              <a:t>是全体中华儿女勠力同心、奋力实现中华民族伟大复兴中国梦的时代；</a:t>
            </a:r>
            <a:endParaRPr lang="zh-CN" altLang="en-US" sz="2000" dirty="0">
              <a:solidFill>
                <a:schemeClr val="bg1"/>
              </a:solidFill>
            </a:endParaRPr>
          </a:p>
        </p:txBody>
      </p:sp>
      <p:sp>
        <p:nvSpPr>
          <p:cNvPr id="60" name="Rectangle 10"/>
          <p:cNvSpPr/>
          <p:nvPr/>
        </p:nvSpPr>
        <p:spPr bwMode="auto">
          <a:xfrm>
            <a:off x="3782060" y="5623560"/>
            <a:ext cx="8060055" cy="772795"/>
          </a:xfrm>
          <a:prstGeom prst="rect">
            <a:avLst/>
          </a:prstGeom>
          <a:solidFill>
            <a:schemeClr val="tx1">
              <a:lumMod val="50000"/>
              <a:lumOff val="50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43" tIns="46621" rIns="93243" bIns="46621" numCol="1" rtlCol="0" anchor="ctr" anchorCtr="0" compatLnSpc="1"/>
          <a:lstStyle/>
          <a:p>
            <a:pPr algn="just" defTabSz="931545" fontAlgn="base">
              <a:spcBef>
                <a:spcPct val="0"/>
              </a:spcBef>
              <a:spcAft>
                <a:spcPct val="0"/>
              </a:spcAft>
            </a:pPr>
            <a:r>
              <a:rPr lang="zh-CN" altLang="en-US" sz="2000" dirty="0">
                <a:solidFill>
                  <a:schemeClr val="bg1"/>
                </a:solidFill>
              </a:rPr>
              <a:t>是我国日益走近世界舞台中央、不断为人类作出更大贡献的时代。</a:t>
            </a:r>
            <a:endParaRPr lang="zh-CN" altLang="en-US" sz="2000" dirty="0">
              <a:solidFill>
                <a:schemeClr val="bg1"/>
              </a:solidFill>
            </a:endParaRPr>
          </a:p>
        </p:txBody>
      </p:sp>
      <p:sp>
        <p:nvSpPr>
          <p:cNvPr id="10" name="文本框 9"/>
          <p:cNvSpPr txBox="1">
            <a:spLocks noChangeArrowheads="1"/>
          </p:cNvSpPr>
          <p:nvPr/>
        </p:nvSpPr>
        <p:spPr bwMode="auto">
          <a:xfrm>
            <a:off x="858325" y="1503121"/>
            <a:ext cx="6750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3200" b="1" dirty="0" smtClean="0">
                <a:solidFill>
                  <a:srgbClr val="D8060A"/>
                </a:solidFill>
                <a:latin typeface="微软雅黑" panose="020B0503020204020204" charset="-122"/>
                <a:ea typeface="微软雅黑" panose="020B0503020204020204" charset="-122"/>
              </a:rPr>
              <a:t>十九</a:t>
            </a:r>
            <a:r>
              <a:rPr lang="zh-CN" altLang="en-US" sz="3200" b="1" dirty="0">
                <a:solidFill>
                  <a:srgbClr val="D8060A"/>
                </a:solidFill>
                <a:latin typeface="微软雅黑" panose="020B0503020204020204" charset="-122"/>
                <a:ea typeface="微软雅黑" panose="020B0503020204020204" charset="-122"/>
              </a:rPr>
              <a:t>大报告对“新时代”的五点</a:t>
            </a:r>
            <a:r>
              <a:rPr lang="zh-CN" altLang="en-US" sz="3200" b="1" dirty="0" smtClean="0">
                <a:solidFill>
                  <a:srgbClr val="D8060A"/>
                </a:solidFill>
                <a:latin typeface="微软雅黑" panose="020B0503020204020204" charset="-122"/>
                <a:ea typeface="微软雅黑" panose="020B0503020204020204" charset="-122"/>
              </a:rPr>
              <a:t>概括</a:t>
            </a:r>
            <a:endParaRPr lang="zh-CN" altLang="en-US" sz="3200" b="1" dirty="0">
              <a:solidFill>
                <a:srgbClr val="D8060A"/>
              </a:solidFill>
              <a:latin typeface="微软雅黑" panose="020B0503020204020204" charset="-122"/>
              <a:ea typeface="微软雅黑" panose="020B0503020204020204" charset="-122"/>
            </a:endParaRPr>
          </a:p>
        </p:txBody>
      </p:sp>
      <p:sp>
        <p:nvSpPr>
          <p:cNvPr id="11" name="稻壳儿小白白(http://dwz.cn/Wu2UP)"/>
          <p:cNvSpPr/>
          <p:nvPr/>
        </p:nvSpPr>
        <p:spPr>
          <a:xfrm>
            <a:off x="362956" y="2505792"/>
            <a:ext cx="495300" cy="320675"/>
          </a:xfrm>
          <a:custGeom>
            <a:avLst/>
            <a:gdLst/>
            <a:ahLst/>
            <a:cxnLst>
              <a:cxn ang="0">
                <a:pos x="341669" y="70903"/>
              </a:cxn>
              <a:cxn ang="0">
                <a:pos x="341669" y="70903"/>
              </a:cxn>
              <a:cxn ang="0">
                <a:pos x="247250" y="165978"/>
              </a:cxn>
              <a:cxn ang="0">
                <a:pos x="341669" y="261052"/>
              </a:cxn>
              <a:cxn ang="0">
                <a:pos x="436088" y="165978"/>
              </a:cxn>
              <a:cxn ang="0">
                <a:pos x="341669" y="70903"/>
              </a:cxn>
              <a:cxn ang="0">
                <a:pos x="341669" y="224795"/>
              </a:cxn>
              <a:cxn ang="0">
                <a:pos x="341669" y="224795"/>
              </a:cxn>
              <a:cxn ang="0">
                <a:pos x="282457" y="165978"/>
              </a:cxn>
              <a:cxn ang="0">
                <a:pos x="341669" y="94269"/>
              </a:cxn>
              <a:cxn ang="0">
                <a:pos x="400081" y="165978"/>
              </a:cxn>
              <a:cxn ang="0">
                <a:pos x="341669" y="224795"/>
              </a:cxn>
              <a:cxn ang="0">
                <a:pos x="341669" y="0"/>
              </a:cxn>
              <a:cxn ang="0">
                <a:pos x="341669" y="0"/>
              </a:cxn>
              <a:cxn ang="0">
                <a:pos x="152831" y="0"/>
              </a:cxn>
              <a:cxn ang="0">
                <a:pos x="0" y="165978"/>
              </a:cxn>
              <a:cxn ang="0">
                <a:pos x="152831" y="319869"/>
              </a:cxn>
              <a:cxn ang="0">
                <a:pos x="341669" y="319869"/>
              </a:cxn>
              <a:cxn ang="0">
                <a:pos x="494500" y="165978"/>
              </a:cxn>
              <a:cxn ang="0">
                <a:pos x="341669" y="0"/>
              </a:cxn>
              <a:cxn ang="0">
                <a:pos x="341669" y="284418"/>
              </a:cxn>
              <a:cxn ang="0">
                <a:pos x="341669" y="284418"/>
              </a:cxn>
              <a:cxn ang="0">
                <a:pos x="152831" y="284418"/>
              </a:cxn>
              <a:cxn ang="0">
                <a:pos x="23205" y="165978"/>
              </a:cxn>
              <a:cxn ang="0">
                <a:pos x="152831" y="35452"/>
              </a:cxn>
              <a:cxn ang="0">
                <a:pos x="341669" y="35452"/>
              </a:cxn>
              <a:cxn ang="0">
                <a:pos x="471295" y="165978"/>
              </a:cxn>
              <a:cxn ang="0">
                <a:pos x="341669" y="284418"/>
              </a:cxn>
            </a:cxnLst>
            <a:rect l="0" t="0" r="0" b="0"/>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gradFill>
            <a:gsLst>
              <a:gs pos="0">
                <a:srgbClr val="E30000"/>
              </a:gs>
              <a:gs pos="100000">
                <a:srgbClr val="760303"/>
              </a:gs>
            </a:gsLst>
            <a:lin ang="5400000" scaled="0"/>
          </a:gradFill>
          <a:ln w="9525">
            <a:noFill/>
          </a:ln>
        </p:spPr>
        <p:txBody>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9pPr>
          </a:lstStyle>
          <a:p>
            <a:endParaRPr lang="zh-CN" altLang="en-US">
              <a:solidFill>
                <a:schemeClr val="tx1">
                  <a:lumMod val="75000"/>
                  <a:lumOff val="25000"/>
                </a:schemeClr>
              </a:solidFill>
            </a:endParaRPr>
          </a:p>
        </p:txBody>
      </p:sp>
      <p:sp>
        <p:nvSpPr>
          <p:cNvPr id="12" name="稻壳儿小白白(http://dwz.cn/Wu2UP)"/>
          <p:cNvSpPr/>
          <p:nvPr/>
        </p:nvSpPr>
        <p:spPr>
          <a:xfrm>
            <a:off x="1093938" y="3341646"/>
            <a:ext cx="495300" cy="320675"/>
          </a:xfrm>
          <a:custGeom>
            <a:avLst/>
            <a:gdLst/>
            <a:ahLst/>
            <a:cxnLst>
              <a:cxn ang="0">
                <a:pos x="341669" y="70903"/>
              </a:cxn>
              <a:cxn ang="0">
                <a:pos x="341669" y="70903"/>
              </a:cxn>
              <a:cxn ang="0">
                <a:pos x="247250" y="165978"/>
              </a:cxn>
              <a:cxn ang="0">
                <a:pos x="341669" y="261052"/>
              </a:cxn>
              <a:cxn ang="0">
                <a:pos x="436088" y="165978"/>
              </a:cxn>
              <a:cxn ang="0">
                <a:pos x="341669" y="70903"/>
              </a:cxn>
              <a:cxn ang="0">
                <a:pos x="341669" y="224795"/>
              </a:cxn>
              <a:cxn ang="0">
                <a:pos x="341669" y="224795"/>
              </a:cxn>
              <a:cxn ang="0">
                <a:pos x="282457" y="165978"/>
              </a:cxn>
              <a:cxn ang="0">
                <a:pos x="341669" y="94269"/>
              </a:cxn>
              <a:cxn ang="0">
                <a:pos x="400081" y="165978"/>
              </a:cxn>
              <a:cxn ang="0">
                <a:pos x="341669" y="224795"/>
              </a:cxn>
              <a:cxn ang="0">
                <a:pos x="341669" y="0"/>
              </a:cxn>
              <a:cxn ang="0">
                <a:pos x="341669" y="0"/>
              </a:cxn>
              <a:cxn ang="0">
                <a:pos x="152831" y="0"/>
              </a:cxn>
              <a:cxn ang="0">
                <a:pos x="0" y="165978"/>
              </a:cxn>
              <a:cxn ang="0">
                <a:pos x="152831" y="319869"/>
              </a:cxn>
              <a:cxn ang="0">
                <a:pos x="341669" y="319869"/>
              </a:cxn>
              <a:cxn ang="0">
                <a:pos x="494500" y="165978"/>
              </a:cxn>
              <a:cxn ang="0">
                <a:pos x="341669" y="0"/>
              </a:cxn>
              <a:cxn ang="0">
                <a:pos x="341669" y="284418"/>
              </a:cxn>
              <a:cxn ang="0">
                <a:pos x="341669" y="284418"/>
              </a:cxn>
              <a:cxn ang="0">
                <a:pos x="152831" y="284418"/>
              </a:cxn>
              <a:cxn ang="0">
                <a:pos x="23205" y="165978"/>
              </a:cxn>
              <a:cxn ang="0">
                <a:pos x="152831" y="35452"/>
              </a:cxn>
              <a:cxn ang="0">
                <a:pos x="341669" y="35452"/>
              </a:cxn>
              <a:cxn ang="0">
                <a:pos x="471295" y="165978"/>
              </a:cxn>
              <a:cxn ang="0">
                <a:pos x="341669" y="284418"/>
              </a:cxn>
            </a:cxnLst>
            <a:rect l="0" t="0" r="0" b="0"/>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solidFill>
            <a:schemeClr val="accent1"/>
          </a:solidFill>
          <a:ln w="9525">
            <a:noFill/>
          </a:ln>
        </p:spPr>
        <p:txBody>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9pPr>
          </a:lstStyle>
          <a:p>
            <a:endParaRPr lang="zh-CN" altLang="en-US">
              <a:solidFill>
                <a:schemeClr val="tx1">
                  <a:lumMod val="75000"/>
                  <a:lumOff val="25000"/>
                </a:schemeClr>
              </a:solidFill>
            </a:endParaRPr>
          </a:p>
        </p:txBody>
      </p:sp>
      <p:sp>
        <p:nvSpPr>
          <p:cNvPr id="13" name="稻壳儿小白白(http://dwz.cn/Wu2UP)"/>
          <p:cNvSpPr/>
          <p:nvPr/>
        </p:nvSpPr>
        <p:spPr>
          <a:xfrm>
            <a:off x="1785893" y="4177500"/>
            <a:ext cx="495300" cy="320675"/>
          </a:xfrm>
          <a:custGeom>
            <a:avLst/>
            <a:gdLst/>
            <a:ahLst/>
            <a:cxnLst>
              <a:cxn ang="0">
                <a:pos x="341669" y="70903"/>
              </a:cxn>
              <a:cxn ang="0">
                <a:pos x="341669" y="70903"/>
              </a:cxn>
              <a:cxn ang="0">
                <a:pos x="247250" y="165978"/>
              </a:cxn>
              <a:cxn ang="0">
                <a:pos x="341669" y="261052"/>
              </a:cxn>
              <a:cxn ang="0">
                <a:pos x="436088" y="165978"/>
              </a:cxn>
              <a:cxn ang="0">
                <a:pos x="341669" y="70903"/>
              </a:cxn>
              <a:cxn ang="0">
                <a:pos x="341669" y="224795"/>
              </a:cxn>
              <a:cxn ang="0">
                <a:pos x="341669" y="224795"/>
              </a:cxn>
              <a:cxn ang="0">
                <a:pos x="282457" y="165978"/>
              </a:cxn>
              <a:cxn ang="0">
                <a:pos x="341669" y="94269"/>
              </a:cxn>
              <a:cxn ang="0">
                <a:pos x="400081" y="165978"/>
              </a:cxn>
              <a:cxn ang="0">
                <a:pos x="341669" y="224795"/>
              </a:cxn>
              <a:cxn ang="0">
                <a:pos x="341669" y="0"/>
              </a:cxn>
              <a:cxn ang="0">
                <a:pos x="341669" y="0"/>
              </a:cxn>
              <a:cxn ang="0">
                <a:pos x="152831" y="0"/>
              </a:cxn>
              <a:cxn ang="0">
                <a:pos x="0" y="165978"/>
              </a:cxn>
              <a:cxn ang="0">
                <a:pos x="152831" y="319869"/>
              </a:cxn>
              <a:cxn ang="0">
                <a:pos x="341669" y="319869"/>
              </a:cxn>
              <a:cxn ang="0">
                <a:pos x="494500" y="165978"/>
              </a:cxn>
              <a:cxn ang="0">
                <a:pos x="341669" y="0"/>
              </a:cxn>
              <a:cxn ang="0">
                <a:pos x="341669" y="284418"/>
              </a:cxn>
              <a:cxn ang="0">
                <a:pos x="341669" y="284418"/>
              </a:cxn>
              <a:cxn ang="0">
                <a:pos x="152831" y="284418"/>
              </a:cxn>
              <a:cxn ang="0">
                <a:pos x="23205" y="165978"/>
              </a:cxn>
              <a:cxn ang="0">
                <a:pos x="152831" y="35452"/>
              </a:cxn>
              <a:cxn ang="0">
                <a:pos x="341669" y="35452"/>
              </a:cxn>
              <a:cxn ang="0">
                <a:pos x="471295" y="165978"/>
              </a:cxn>
              <a:cxn ang="0">
                <a:pos x="341669" y="284418"/>
              </a:cxn>
            </a:cxnLst>
            <a:rect l="0" t="0" r="0" b="0"/>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solidFill>
            <a:schemeClr val="tx1">
              <a:lumMod val="75000"/>
              <a:lumOff val="25000"/>
            </a:schemeClr>
          </a:solidFill>
          <a:ln w="9525">
            <a:noFill/>
          </a:ln>
        </p:spPr>
        <p:txBody>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9pPr>
          </a:lstStyle>
          <a:p>
            <a:endParaRPr lang="zh-CN" altLang="en-US">
              <a:solidFill>
                <a:schemeClr val="tx1">
                  <a:lumMod val="75000"/>
                  <a:lumOff val="25000"/>
                </a:schemeClr>
              </a:solidFill>
            </a:endParaRPr>
          </a:p>
        </p:txBody>
      </p:sp>
      <p:sp>
        <p:nvSpPr>
          <p:cNvPr id="14" name="稻壳儿小白白(http://dwz.cn/Wu2UP)"/>
          <p:cNvSpPr/>
          <p:nvPr/>
        </p:nvSpPr>
        <p:spPr>
          <a:xfrm>
            <a:off x="2555901" y="5013355"/>
            <a:ext cx="495300" cy="320675"/>
          </a:xfrm>
          <a:custGeom>
            <a:avLst/>
            <a:gdLst/>
            <a:ahLst/>
            <a:cxnLst>
              <a:cxn ang="0">
                <a:pos x="341669" y="70903"/>
              </a:cxn>
              <a:cxn ang="0">
                <a:pos x="341669" y="70903"/>
              </a:cxn>
              <a:cxn ang="0">
                <a:pos x="247250" y="165978"/>
              </a:cxn>
              <a:cxn ang="0">
                <a:pos x="341669" y="261052"/>
              </a:cxn>
              <a:cxn ang="0">
                <a:pos x="436088" y="165978"/>
              </a:cxn>
              <a:cxn ang="0">
                <a:pos x="341669" y="70903"/>
              </a:cxn>
              <a:cxn ang="0">
                <a:pos x="341669" y="224795"/>
              </a:cxn>
              <a:cxn ang="0">
                <a:pos x="341669" y="224795"/>
              </a:cxn>
              <a:cxn ang="0">
                <a:pos x="282457" y="165978"/>
              </a:cxn>
              <a:cxn ang="0">
                <a:pos x="341669" y="94269"/>
              </a:cxn>
              <a:cxn ang="0">
                <a:pos x="400081" y="165978"/>
              </a:cxn>
              <a:cxn ang="0">
                <a:pos x="341669" y="224795"/>
              </a:cxn>
              <a:cxn ang="0">
                <a:pos x="341669" y="0"/>
              </a:cxn>
              <a:cxn ang="0">
                <a:pos x="341669" y="0"/>
              </a:cxn>
              <a:cxn ang="0">
                <a:pos x="152831" y="0"/>
              </a:cxn>
              <a:cxn ang="0">
                <a:pos x="0" y="165978"/>
              </a:cxn>
              <a:cxn ang="0">
                <a:pos x="152831" y="319869"/>
              </a:cxn>
              <a:cxn ang="0">
                <a:pos x="341669" y="319869"/>
              </a:cxn>
              <a:cxn ang="0">
                <a:pos x="494500" y="165978"/>
              </a:cxn>
              <a:cxn ang="0">
                <a:pos x="341669" y="0"/>
              </a:cxn>
              <a:cxn ang="0">
                <a:pos x="341669" y="284418"/>
              </a:cxn>
              <a:cxn ang="0">
                <a:pos x="341669" y="284418"/>
              </a:cxn>
              <a:cxn ang="0">
                <a:pos x="152831" y="284418"/>
              </a:cxn>
              <a:cxn ang="0">
                <a:pos x="23205" y="165978"/>
              </a:cxn>
              <a:cxn ang="0">
                <a:pos x="152831" y="35452"/>
              </a:cxn>
              <a:cxn ang="0">
                <a:pos x="341669" y="35452"/>
              </a:cxn>
              <a:cxn ang="0">
                <a:pos x="471295" y="165978"/>
              </a:cxn>
              <a:cxn ang="0">
                <a:pos x="341669" y="284418"/>
              </a:cxn>
            </a:cxnLst>
            <a:rect l="0" t="0" r="0" b="0"/>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solidFill>
            <a:srgbClr val="C00000"/>
          </a:solidFill>
          <a:ln w="9525">
            <a:noFill/>
          </a:ln>
        </p:spPr>
        <p:txBody>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9pPr>
          </a:lstStyle>
          <a:p>
            <a:endParaRPr lang="zh-CN" altLang="en-US">
              <a:solidFill>
                <a:schemeClr val="tx1">
                  <a:lumMod val="75000"/>
                  <a:lumOff val="25000"/>
                </a:schemeClr>
              </a:solidFill>
            </a:endParaRPr>
          </a:p>
        </p:txBody>
      </p:sp>
      <p:sp>
        <p:nvSpPr>
          <p:cNvPr id="15" name="稻壳儿小白白(http://dwz.cn/Wu2UP)"/>
          <p:cNvSpPr/>
          <p:nvPr/>
        </p:nvSpPr>
        <p:spPr>
          <a:xfrm>
            <a:off x="3286883" y="5849208"/>
            <a:ext cx="495300" cy="320675"/>
          </a:xfrm>
          <a:custGeom>
            <a:avLst/>
            <a:gdLst/>
            <a:ahLst/>
            <a:cxnLst>
              <a:cxn ang="0">
                <a:pos x="341669" y="70903"/>
              </a:cxn>
              <a:cxn ang="0">
                <a:pos x="341669" y="70903"/>
              </a:cxn>
              <a:cxn ang="0">
                <a:pos x="247250" y="165978"/>
              </a:cxn>
              <a:cxn ang="0">
                <a:pos x="341669" y="261052"/>
              </a:cxn>
              <a:cxn ang="0">
                <a:pos x="436088" y="165978"/>
              </a:cxn>
              <a:cxn ang="0">
                <a:pos x="341669" y="70903"/>
              </a:cxn>
              <a:cxn ang="0">
                <a:pos x="341669" y="224795"/>
              </a:cxn>
              <a:cxn ang="0">
                <a:pos x="341669" y="224795"/>
              </a:cxn>
              <a:cxn ang="0">
                <a:pos x="282457" y="165978"/>
              </a:cxn>
              <a:cxn ang="0">
                <a:pos x="341669" y="94269"/>
              </a:cxn>
              <a:cxn ang="0">
                <a:pos x="400081" y="165978"/>
              </a:cxn>
              <a:cxn ang="0">
                <a:pos x="341669" y="224795"/>
              </a:cxn>
              <a:cxn ang="0">
                <a:pos x="341669" y="0"/>
              </a:cxn>
              <a:cxn ang="0">
                <a:pos x="341669" y="0"/>
              </a:cxn>
              <a:cxn ang="0">
                <a:pos x="152831" y="0"/>
              </a:cxn>
              <a:cxn ang="0">
                <a:pos x="0" y="165978"/>
              </a:cxn>
              <a:cxn ang="0">
                <a:pos x="152831" y="319869"/>
              </a:cxn>
              <a:cxn ang="0">
                <a:pos x="341669" y="319869"/>
              </a:cxn>
              <a:cxn ang="0">
                <a:pos x="494500" y="165978"/>
              </a:cxn>
              <a:cxn ang="0">
                <a:pos x="341669" y="0"/>
              </a:cxn>
              <a:cxn ang="0">
                <a:pos x="341669" y="284418"/>
              </a:cxn>
              <a:cxn ang="0">
                <a:pos x="341669" y="284418"/>
              </a:cxn>
              <a:cxn ang="0">
                <a:pos x="152831" y="284418"/>
              </a:cxn>
              <a:cxn ang="0">
                <a:pos x="23205" y="165978"/>
              </a:cxn>
              <a:cxn ang="0">
                <a:pos x="152831" y="35452"/>
              </a:cxn>
              <a:cxn ang="0">
                <a:pos x="341669" y="35452"/>
              </a:cxn>
              <a:cxn ang="0">
                <a:pos x="471295" y="165978"/>
              </a:cxn>
              <a:cxn ang="0">
                <a:pos x="341669" y="284418"/>
              </a:cxn>
            </a:cxnLst>
            <a:rect l="0" t="0" r="0" b="0"/>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solidFill>
            <a:schemeClr val="tx1">
              <a:lumMod val="75000"/>
              <a:lumOff val="25000"/>
            </a:schemeClr>
          </a:solidFill>
          <a:ln w="9525">
            <a:noFill/>
          </a:ln>
        </p:spPr>
        <p:txBody>
          <a:bodyPr/>
          <a:ls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微软雅黑" panose="020B0503020204020204" charset="-122"/>
              </a:defRPr>
            </a:lvl9pPr>
          </a:lstStyle>
          <a:p>
            <a:endParaRPr lang="zh-CN" altLang="en-US">
              <a:solidFill>
                <a:schemeClr val="tx1">
                  <a:lumMod val="75000"/>
                  <a:lumOff val="25000"/>
                </a:schemeClr>
              </a:solidFill>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545" y="-379730"/>
            <a:ext cx="1307465" cy="1690370"/>
          </a:xfrm>
          <a:prstGeom prst="rect">
            <a:avLst/>
          </a:prstGeom>
        </p:spPr>
      </p:pic>
      <p:sp>
        <p:nvSpPr>
          <p:cNvPr id="3" name="文本框 2"/>
          <p:cNvSpPr txBox="1"/>
          <p:nvPr/>
        </p:nvSpPr>
        <p:spPr>
          <a:xfrm>
            <a:off x="1265168" y="317659"/>
            <a:ext cx="3861715" cy="757130"/>
          </a:xfrm>
          <a:prstGeom prst="rect">
            <a:avLst/>
          </a:prstGeom>
          <a:noFill/>
        </p:spPr>
        <p:txBody>
          <a:bodyPr wrap="square" rtlCol="0">
            <a:spAutoFit/>
          </a:bodyPr>
          <a:p>
            <a:pPr lvl="0" defTabSz="913765" eaLnBrk="1" fontAlgn="auto" hangingPunct="1">
              <a:lnSpc>
                <a:spcPct val="120000"/>
              </a:lnSpc>
              <a:spcBef>
                <a:spcPts val="1000"/>
              </a:spcBef>
              <a:spcAft>
                <a:spcPts val="0"/>
              </a:spcAft>
            </a:pPr>
            <a:r>
              <a:rPr lang="en-US" altLang="zh-CN" sz="3600" b="1" dirty="0">
                <a:solidFill>
                  <a:srgbClr val="002060"/>
                </a:solidFill>
                <a:latin typeface="微软雅黑" panose="020B0503020204020204" charset="-122"/>
                <a:ea typeface="微软雅黑" panose="020B0503020204020204" charset="-122"/>
              </a:rPr>
              <a:t>3</a:t>
            </a:r>
            <a:r>
              <a:rPr lang="en-US" altLang="zh-CN" sz="3600" b="1" dirty="0" smtClean="0">
                <a:solidFill>
                  <a:srgbClr val="002060"/>
                </a:solidFill>
                <a:latin typeface="微软雅黑" panose="020B0503020204020204" charset="-122"/>
                <a:ea typeface="微软雅黑" panose="020B0503020204020204" charset="-122"/>
              </a:rPr>
              <a:t>.</a:t>
            </a:r>
            <a:r>
              <a:rPr lang="zh-CN" altLang="en-US" sz="3600" b="1" dirty="0" smtClean="0">
                <a:solidFill>
                  <a:srgbClr val="002060"/>
                </a:solidFill>
                <a:latin typeface="微软雅黑" panose="020B0503020204020204" charset="-122"/>
                <a:ea typeface="微软雅黑" panose="020B0503020204020204" charset="-122"/>
              </a:rPr>
              <a:t> 新时代</a:t>
            </a:r>
            <a:r>
              <a:rPr lang="zh-CN" altLang="en-US" sz="3600" b="1" dirty="0">
                <a:solidFill>
                  <a:srgbClr val="002060"/>
                </a:solidFill>
                <a:latin typeface="微软雅黑" panose="020B0503020204020204" charset="-122"/>
                <a:ea typeface="微软雅黑" panose="020B0503020204020204" charset="-122"/>
              </a:rPr>
              <a:t>的</a:t>
            </a:r>
            <a:r>
              <a:rPr lang="zh-CN" altLang="en-US" sz="3600" b="1" dirty="0" smtClean="0">
                <a:solidFill>
                  <a:srgbClr val="002060"/>
                </a:solidFill>
                <a:latin typeface="微软雅黑" panose="020B0503020204020204" charset="-122"/>
                <a:ea typeface="微软雅黑" panose="020B0503020204020204" charset="-122"/>
              </a:rPr>
              <a:t>内涵</a:t>
            </a:r>
            <a:endParaRPr lang="zh-CN" altLang="en-US" sz="36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3"/>
          <p:cNvSpPr/>
          <p:nvPr/>
        </p:nvSpPr>
        <p:spPr bwMode="auto">
          <a:xfrm>
            <a:off x="0" y="5830496"/>
            <a:ext cx="12192000" cy="1027504"/>
          </a:xfrm>
          <a:prstGeom prst="rect">
            <a:avLst/>
          </a:prstGeom>
          <a:gradFill>
            <a:gsLst>
              <a:gs pos="0">
                <a:srgbClr val="E30000"/>
              </a:gs>
              <a:gs pos="100000">
                <a:srgbClr val="760303"/>
              </a:gs>
            </a:gsLst>
            <a:lin ang="5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43" tIns="46621" rIns="93243" bIns="46621" numCol="1" rtlCol="0" anchor="ctr" anchorCtr="0" compatLnSpc="1"/>
          <a:lstStyle/>
          <a:p>
            <a:pPr algn="just" defTabSz="931545"/>
            <a:endParaRPr lang="en-US" sz="2200" dirty="0">
              <a:solidFill>
                <a:srgbClr val="FFFFFF">
                  <a:alpha val="98824"/>
                </a:srgbClr>
              </a:solidFill>
              <a:latin typeface="+mn-ea"/>
              <a:cs typeface="Segoe UI" panose="020B0502040204020203" pitchFamily="34" charset="0"/>
            </a:endParaRPr>
          </a:p>
        </p:txBody>
      </p:sp>
      <p:sp>
        <p:nvSpPr>
          <p:cNvPr id="10" name="椭圆 9"/>
          <p:cNvSpPr/>
          <p:nvPr/>
        </p:nvSpPr>
        <p:spPr>
          <a:xfrm>
            <a:off x="4658995" y="2225675"/>
            <a:ext cx="2030730" cy="730885"/>
          </a:xfrm>
          <a:prstGeom prst="ellipse">
            <a:avLst/>
          </a:prstGeom>
          <a:solidFill>
            <a:schemeClr val="accent2"/>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solidFill>
                  <a:prstClr val="white"/>
                </a:solidFill>
                <a:effectLst>
                  <a:outerShdw blurRad="38100" dist="38100" dir="2700000" algn="tl">
                    <a:srgbClr val="000000">
                      <a:alpha val="43137"/>
                    </a:srgbClr>
                  </a:outerShdw>
                </a:effectLst>
                <a:latin typeface="微软雅黑" panose="020B0503020204020204" charset="-122"/>
              </a:rPr>
              <a:t>八大</a:t>
            </a:r>
            <a:endParaRPr lang="zh-CN" altLang="en-US" sz="2000" b="1" dirty="0">
              <a:solidFill>
                <a:prstClr val="white"/>
              </a:solidFill>
              <a:effectLst>
                <a:outerShdw blurRad="38100" dist="38100" dir="2700000" algn="tl">
                  <a:srgbClr val="000000">
                    <a:alpha val="43137"/>
                  </a:srgbClr>
                </a:outerShdw>
              </a:effectLst>
              <a:latin typeface="微软雅黑" panose="020B0503020204020204" charset="-122"/>
            </a:endParaRPr>
          </a:p>
        </p:txBody>
      </p:sp>
      <p:sp>
        <p:nvSpPr>
          <p:cNvPr id="11" name="椭圆 10"/>
          <p:cNvSpPr/>
          <p:nvPr/>
        </p:nvSpPr>
        <p:spPr>
          <a:xfrm>
            <a:off x="4658785" y="3441750"/>
            <a:ext cx="2030782" cy="837454"/>
          </a:xfrm>
          <a:prstGeom prst="ellipse">
            <a:avLst/>
          </a:prstGeom>
          <a:solidFill>
            <a:schemeClr val="accent2"/>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solidFill>
                  <a:prstClr val="white"/>
                </a:solidFill>
                <a:effectLst>
                  <a:outerShdw blurRad="38100" dist="38100" dir="2700000" algn="tl">
                    <a:srgbClr val="000000">
                      <a:alpha val="43137"/>
                    </a:srgbClr>
                  </a:outerShdw>
                </a:effectLst>
                <a:latin typeface="+mn-ea"/>
              </a:rPr>
              <a:t>十一</a:t>
            </a:r>
            <a:r>
              <a:rPr lang="zh-CN" altLang="en-US" sz="2000" b="1" dirty="0" smtClean="0">
                <a:solidFill>
                  <a:prstClr val="white"/>
                </a:solidFill>
                <a:effectLst>
                  <a:outerShdw blurRad="38100" dist="38100" dir="2700000" algn="tl">
                    <a:srgbClr val="000000">
                      <a:alpha val="43137"/>
                    </a:srgbClr>
                  </a:outerShdw>
                </a:effectLst>
                <a:latin typeface="+mn-ea"/>
              </a:rPr>
              <a:t>届</a:t>
            </a:r>
            <a:endParaRPr lang="en-US" altLang="zh-CN" sz="2000" b="1" dirty="0" smtClean="0">
              <a:solidFill>
                <a:prstClr val="white"/>
              </a:solidFill>
              <a:effectLst>
                <a:outerShdw blurRad="38100" dist="38100" dir="2700000" algn="tl">
                  <a:srgbClr val="000000">
                    <a:alpha val="43137"/>
                  </a:srgbClr>
                </a:outerShdw>
              </a:effectLst>
              <a:latin typeface="+mn-ea"/>
            </a:endParaRPr>
          </a:p>
          <a:p>
            <a:pPr algn="ctr">
              <a:lnSpc>
                <a:spcPct val="130000"/>
              </a:lnSpc>
            </a:pPr>
            <a:r>
              <a:rPr lang="zh-CN" altLang="en-US" sz="2000" b="1" dirty="0" smtClean="0">
                <a:solidFill>
                  <a:prstClr val="white"/>
                </a:solidFill>
                <a:effectLst>
                  <a:outerShdw blurRad="38100" dist="38100" dir="2700000" algn="tl">
                    <a:srgbClr val="000000">
                      <a:alpha val="43137"/>
                    </a:srgbClr>
                  </a:outerShdw>
                </a:effectLst>
                <a:latin typeface="+mn-ea"/>
              </a:rPr>
              <a:t>六</a:t>
            </a:r>
            <a:r>
              <a:rPr lang="zh-CN" altLang="en-US" sz="2000" b="1" dirty="0">
                <a:solidFill>
                  <a:prstClr val="white"/>
                </a:solidFill>
                <a:effectLst>
                  <a:outerShdw blurRad="38100" dist="38100" dir="2700000" algn="tl">
                    <a:srgbClr val="000000">
                      <a:alpha val="43137"/>
                    </a:srgbClr>
                  </a:outerShdw>
                </a:effectLst>
                <a:latin typeface="+mn-ea"/>
              </a:rPr>
              <a:t>中全会</a:t>
            </a:r>
            <a:endParaRPr lang="zh-CN" altLang="en-US" sz="2000" b="1" dirty="0">
              <a:solidFill>
                <a:prstClr val="white"/>
              </a:solidFill>
              <a:effectLst>
                <a:outerShdw blurRad="38100" dist="38100" dir="2700000" algn="tl">
                  <a:srgbClr val="000000">
                    <a:alpha val="43137"/>
                  </a:srgbClr>
                </a:outerShdw>
              </a:effectLst>
              <a:latin typeface="+mn-ea"/>
            </a:endParaRPr>
          </a:p>
        </p:txBody>
      </p:sp>
      <p:sp>
        <p:nvSpPr>
          <p:cNvPr id="12" name="椭圆 11"/>
          <p:cNvSpPr/>
          <p:nvPr/>
        </p:nvSpPr>
        <p:spPr>
          <a:xfrm>
            <a:off x="4658785" y="4662768"/>
            <a:ext cx="2030782" cy="837454"/>
          </a:xfrm>
          <a:prstGeom prst="ellipse">
            <a:avLst/>
          </a:prstGeom>
          <a:solidFill>
            <a:schemeClr val="accent2"/>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solidFill>
                  <a:prstClr val="white"/>
                </a:solidFill>
                <a:effectLst>
                  <a:outerShdw blurRad="38100" dist="38100" dir="2700000" algn="tl">
                    <a:srgbClr val="000000">
                      <a:alpha val="43137"/>
                    </a:srgbClr>
                  </a:outerShdw>
                </a:effectLst>
                <a:latin typeface="微软雅黑" panose="020B0503020204020204" charset="-122"/>
              </a:rPr>
              <a:t>十九大</a:t>
            </a:r>
            <a:endParaRPr lang="zh-CN" altLang="en-US" sz="2000" b="1" dirty="0">
              <a:solidFill>
                <a:prstClr val="white"/>
              </a:solidFill>
              <a:effectLst>
                <a:outerShdw blurRad="38100" dist="38100" dir="2700000" algn="tl">
                  <a:srgbClr val="000000">
                    <a:alpha val="43137"/>
                  </a:srgbClr>
                </a:outerShdw>
              </a:effectLst>
              <a:latin typeface="微软雅黑" panose="020B0503020204020204" charset="-122"/>
            </a:endParaRPr>
          </a:p>
        </p:txBody>
      </p:sp>
      <p:cxnSp>
        <p:nvCxnSpPr>
          <p:cNvPr id="15" name="直接连接符 14"/>
          <p:cNvCxnSpPr/>
          <p:nvPr/>
        </p:nvCxnSpPr>
        <p:spPr>
          <a:xfrm flipH="1">
            <a:off x="5636895" y="3032125"/>
            <a:ext cx="8255" cy="290195"/>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891359" y="2078972"/>
            <a:ext cx="4417621" cy="1440394"/>
          </a:xfrm>
          <a:prstGeom prst="rect">
            <a:avLst/>
          </a:prstGeom>
          <a:noFill/>
        </p:spPr>
        <p:txBody>
          <a:bodyPr wrap="square" lIns="72000" tIns="0" rIns="72000" bIns="0" rtlCol="0">
            <a:spAutoFit/>
          </a:bodyPr>
          <a:lstStyle/>
          <a:p>
            <a:pPr>
              <a:lnSpc>
                <a:spcPct val="130000"/>
              </a:lnSpc>
            </a:pPr>
            <a:r>
              <a:rPr lang="zh-CN" altLang="en-US" dirty="0">
                <a:solidFill>
                  <a:schemeClr val="tx1">
                    <a:lumMod val="75000"/>
                    <a:lumOff val="25000"/>
                  </a:schemeClr>
                </a:solidFill>
                <a:latin typeface="微软雅黑" panose="020B0503020204020204" charset="-122"/>
              </a:rPr>
              <a:t>国内主要矛盾已经不再是无产阶级和资产阶级的矛盾，而是人民对于经济文化迅速发展的需要同当前经济文化不能满足人民需要的状况之间的矛盾。</a:t>
            </a:r>
            <a:endParaRPr lang="zh-CN" altLang="en-US" dirty="0">
              <a:solidFill>
                <a:schemeClr val="tx1">
                  <a:lumMod val="75000"/>
                  <a:lumOff val="25000"/>
                </a:schemeClr>
              </a:solidFill>
              <a:latin typeface="微软雅黑" panose="020B0503020204020204" charset="-122"/>
            </a:endParaRPr>
          </a:p>
        </p:txBody>
      </p:sp>
      <p:sp>
        <p:nvSpPr>
          <p:cNvPr id="20" name="文本框 19"/>
          <p:cNvSpPr txBox="1"/>
          <p:nvPr/>
        </p:nvSpPr>
        <p:spPr>
          <a:xfrm>
            <a:off x="863501" y="3322234"/>
            <a:ext cx="3728751" cy="1080296"/>
          </a:xfrm>
          <a:prstGeom prst="rect">
            <a:avLst/>
          </a:prstGeom>
          <a:noFill/>
        </p:spPr>
        <p:txBody>
          <a:bodyPr wrap="square" lIns="72000" tIns="0" rIns="72000" bIns="0" rtlCol="0">
            <a:spAutoFit/>
          </a:bodyPr>
          <a:lstStyle/>
          <a:p>
            <a:pPr algn="r">
              <a:lnSpc>
                <a:spcPct val="130000"/>
              </a:lnSpc>
            </a:pPr>
            <a:r>
              <a:rPr lang="zh-CN" altLang="en-US" dirty="0">
                <a:solidFill>
                  <a:schemeClr val="tx1">
                    <a:lumMod val="75000"/>
                    <a:lumOff val="25000"/>
                  </a:schemeClr>
                </a:solidFill>
                <a:latin typeface="微软雅黑" panose="020B0503020204020204" charset="-122"/>
              </a:rPr>
              <a:t>我国所要解决的主要矛盾，是人民日益增长的物质文化需要同落后的社会生产之间的矛盾。</a:t>
            </a:r>
            <a:endParaRPr lang="zh-CN" altLang="en-US" dirty="0">
              <a:solidFill>
                <a:schemeClr val="tx1">
                  <a:lumMod val="75000"/>
                  <a:lumOff val="25000"/>
                </a:schemeClr>
              </a:solidFill>
              <a:latin typeface="微软雅黑" panose="020B0503020204020204" charset="-122"/>
            </a:endParaRPr>
          </a:p>
        </p:txBody>
      </p:sp>
      <p:sp>
        <p:nvSpPr>
          <p:cNvPr id="21" name="文本框 20"/>
          <p:cNvSpPr txBox="1"/>
          <p:nvPr/>
        </p:nvSpPr>
        <p:spPr>
          <a:xfrm>
            <a:off x="6804363" y="4721396"/>
            <a:ext cx="4417621" cy="720197"/>
          </a:xfrm>
          <a:prstGeom prst="rect">
            <a:avLst/>
          </a:prstGeom>
          <a:noFill/>
        </p:spPr>
        <p:txBody>
          <a:bodyPr wrap="square" lIns="72000" tIns="0" rIns="72000" bIns="0" rtlCol="0">
            <a:spAutoFit/>
          </a:bodyPr>
          <a:lstStyle/>
          <a:p>
            <a:pPr>
              <a:lnSpc>
                <a:spcPct val="130000"/>
              </a:lnSpc>
            </a:pPr>
            <a:r>
              <a:rPr lang="zh-CN" altLang="en-US" dirty="0">
                <a:solidFill>
                  <a:schemeClr val="tx1">
                    <a:lumMod val="75000"/>
                    <a:lumOff val="25000"/>
                  </a:schemeClr>
                </a:solidFill>
                <a:latin typeface="微软雅黑" panose="020B0503020204020204" charset="-122"/>
              </a:rPr>
              <a:t>人民日益增长的美好生活需要和不平衡不充分的发展之间的矛盾。</a:t>
            </a:r>
            <a:endParaRPr lang="zh-CN" altLang="en-US" dirty="0">
              <a:solidFill>
                <a:schemeClr val="tx1">
                  <a:lumMod val="75000"/>
                  <a:lumOff val="25000"/>
                </a:schemeClr>
              </a:solidFill>
              <a:latin typeface="微软雅黑" panose="020B0503020204020204" charset="-122"/>
            </a:endParaRPr>
          </a:p>
        </p:txBody>
      </p:sp>
      <p:sp>
        <p:nvSpPr>
          <p:cNvPr id="13" name="文本框 12"/>
          <p:cNvSpPr txBox="1">
            <a:spLocks noChangeArrowheads="1"/>
          </p:cNvSpPr>
          <p:nvPr/>
        </p:nvSpPr>
        <p:spPr bwMode="auto">
          <a:xfrm>
            <a:off x="1540315" y="1315309"/>
            <a:ext cx="82589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zh-CN" altLang="en-US" sz="3000" b="1" dirty="0" smtClean="0">
                <a:solidFill>
                  <a:srgbClr val="D8060A"/>
                </a:solidFill>
                <a:latin typeface="微软雅黑" panose="020B0503020204020204" charset="-122"/>
                <a:ea typeface="微软雅黑" panose="020B0503020204020204" charset="-122"/>
              </a:rPr>
              <a:t>进入新时代基本</a:t>
            </a:r>
            <a:r>
              <a:rPr lang="zh-CN" altLang="en-US" sz="3000" b="1" dirty="0">
                <a:solidFill>
                  <a:srgbClr val="D8060A"/>
                </a:solidFill>
                <a:latin typeface="微软雅黑" panose="020B0503020204020204" charset="-122"/>
                <a:ea typeface="微软雅黑" panose="020B0503020204020204" charset="-122"/>
              </a:rPr>
              <a:t>依据</a:t>
            </a:r>
            <a:r>
              <a:rPr lang="zh-CN" altLang="en-US" sz="3000" b="1" dirty="0" smtClean="0">
                <a:solidFill>
                  <a:srgbClr val="D8060A"/>
                </a:solidFill>
                <a:latin typeface="微软雅黑" panose="020B0503020204020204" charset="-122"/>
                <a:ea typeface="微软雅黑" panose="020B0503020204020204" charset="-122"/>
              </a:rPr>
              <a:t>：社会</a:t>
            </a:r>
            <a:r>
              <a:rPr lang="zh-CN" altLang="en-US" sz="3000" b="1" dirty="0">
                <a:solidFill>
                  <a:srgbClr val="D8060A"/>
                </a:solidFill>
                <a:latin typeface="微软雅黑" panose="020B0503020204020204" charset="-122"/>
                <a:ea typeface="微软雅黑" panose="020B0503020204020204" charset="-122"/>
              </a:rPr>
              <a:t>主要矛盾发生</a:t>
            </a:r>
            <a:r>
              <a:rPr lang="zh-CN" altLang="en-US" sz="3000" b="1" dirty="0" smtClean="0">
                <a:solidFill>
                  <a:srgbClr val="D8060A"/>
                </a:solidFill>
                <a:latin typeface="微软雅黑" panose="020B0503020204020204" charset="-122"/>
                <a:ea typeface="微软雅黑" panose="020B0503020204020204" charset="-122"/>
              </a:rPr>
              <a:t>转化</a:t>
            </a:r>
            <a:endParaRPr lang="zh-CN" altLang="en-US" sz="3000" b="1" dirty="0">
              <a:solidFill>
                <a:srgbClr val="D8060A"/>
              </a:solidFill>
              <a:latin typeface="微软雅黑" panose="020B0503020204020204" charset="-122"/>
              <a:ea typeface="微软雅黑" panose="020B0503020204020204" charset="-122"/>
            </a:endParaRPr>
          </a:p>
        </p:txBody>
      </p:sp>
      <p:cxnSp>
        <p:nvCxnSpPr>
          <p:cNvPr id="17" name="直接连接符 16"/>
          <p:cNvCxnSpPr/>
          <p:nvPr/>
        </p:nvCxnSpPr>
        <p:spPr>
          <a:xfrm>
            <a:off x="5665470" y="4354830"/>
            <a:ext cx="8890" cy="291465"/>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63830" y="6149390"/>
            <a:ext cx="11818620" cy="461665"/>
          </a:xfrm>
          <a:prstGeom prst="rect">
            <a:avLst/>
          </a:prstGeom>
        </p:spPr>
        <p:txBody>
          <a:bodyPr wrap="square">
            <a:spAutoFit/>
          </a:bodyPr>
          <a:lstStyle/>
          <a:p>
            <a:pPr algn="ctr"/>
            <a:r>
              <a:rPr lang="zh-CN" altLang="en-US" sz="2400" b="1" dirty="0">
                <a:solidFill>
                  <a:prstClr val="white"/>
                </a:solidFill>
              </a:rPr>
              <a:t>十九</a:t>
            </a:r>
            <a:r>
              <a:rPr lang="zh-CN" altLang="en-US" sz="2400" b="1" dirty="0" smtClean="0">
                <a:solidFill>
                  <a:prstClr val="white"/>
                </a:solidFill>
              </a:rPr>
              <a:t>大报告对</a:t>
            </a:r>
            <a:r>
              <a:rPr lang="zh-CN" altLang="en-US" sz="2400" b="1" dirty="0">
                <a:solidFill>
                  <a:prstClr val="white"/>
                </a:solidFill>
              </a:rPr>
              <a:t>我国社会主要矛盾的判断，构成</a:t>
            </a:r>
            <a:r>
              <a:rPr lang="zh-CN" altLang="en-US" sz="2400" b="1" dirty="0" smtClean="0">
                <a:solidFill>
                  <a:prstClr val="white"/>
                </a:solidFill>
              </a:rPr>
              <a:t>了进入</a:t>
            </a:r>
            <a:r>
              <a:rPr lang="zh-CN" altLang="en-US" sz="2400" b="1" dirty="0">
                <a:solidFill>
                  <a:prstClr val="white"/>
                </a:solidFill>
              </a:rPr>
              <a:t>新时代的一个基本依据和基本动力</a:t>
            </a:r>
            <a:endParaRPr lang="zh-CN" altLang="en-US" sz="2400" b="1" dirty="0">
              <a:solidFill>
                <a:prstClr val="white"/>
              </a:solidFill>
            </a:endParaRPr>
          </a:p>
        </p:txBody>
      </p:sp>
      <p:sp>
        <p:nvSpPr>
          <p:cNvPr id="4" name="文本框 3"/>
          <p:cNvSpPr txBox="1"/>
          <p:nvPr/>
        </p:nvSpPr>
        <p:spPr>
          <a:xfrm>
            <a:off x="1468909" y="346219"/>
            <a:ext cx="4392488" cy="757130"/>
          </a:xfrm>
          <a:prstGeom prst="rect">
            <a:avLst/>
          </a:prstGeom>
          <a:noFill/>
        </p:spPr>
        <p:txBody>
          <a:bodyPr wrap="square" rtlCol="0">
            <a:spAutoFit/>
          </a:bodyPr>
          <a:p>
            <a:pPr lvl="0" defTabSz="913765" eaLnBrk="1" fontAlgn="auto" hangingPunct="1">
              <a:lnSpc>
                <a:spcPct val="120000"/>
              </a:lnSpc>
              <a:spcBef>
                <a:spcPts val="1000"/>
              </a:spcBef>
              <a:spcAft>
                <a:spcPts val="0"/>
              </a:spcAft>
            </a:pPr>
            <a:r>
              <a:rPr lang="en-US" altLang="zh-CN" sz="3600" b="1" dirty="0" smtClean="0">
                <a:solidFill>
                  <a:srgbClr val="002060"/>
                </a:solidFill>
                <a:latin typeface="微软雅黑" panose="020B0503020204020204" charset="-122"/>
                <a:ea typeface="微软雅黑" panose="020B0503020204020204" charset="-122"/>
              </a:rPr>
              <a:t>4. </a:t>
            </a:r>
            <a:r>
              <a:rPr lang="zh-CN" altLang="en-US" sz="3600" b="1" dirty="0" smtClean="0">
                <a:solidFill>
                  <a:srgbClr val="002060"/>
                </a:solidFill>
                <a:latin typeface="微软雅黑" panose="020B0503020204020204" charset="-122"/>
                <a:ea typeface="微软雅黑" panose="020B0503020204020204" charset="-122"/>
              </a:rPr>
              <a:t>新时代</a:t>
            </a:r>
            <a:r>
              <a:rPr lang="zh-CN" altLang="en-US" sz="3600" b="1" dirty="0">
                <a:solidFill>
                  <a:srgbClr val="002060"/>
                </a:solidFill>
                <a:latin typeface="微软雅黑" panose="020B0503020204020204" charset="-122"/>
                <a:ea typeface="微软雅黑" panose="020B0503020204020204" charset="-122"/>
              </a:rPr>
              <a:t>的主要矛盾</a:t>
            </a:r>
            <a:endParaRPr lang="zh-CN" altLang="en-US" sz="3600" b="1" dirty="0">
              <a:solidFill>
                <a:srgbClr val="002060"/>
              </a:solidFill>
              <a:latin typeface="微软雅黑" panose="020B0503020204020204" charset="-122"/>
              <a:ea typeface="微软雅黑" panose="020B050302020402020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75" y="-231775"/>
            <a:ext cx="1543685" cy="1690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1397129" y="3899886"/>
            <a:ext cx="1828902" cy="12452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25000"/>
              </a:lnSpc>
            </a:pPr>
            <a:r>
              <a:rPr lang="zh-CN" altLang="en-US" sz="2000" dirty="0">
                <a:solidFill>
                  <a:schemeClr val="tx1">
                    <a:lumMod val="75000"/>
                    <a:lumOff val="25000"/>
                  </a:schemeClr>
                </a:solidFill>
                <a:latin typeface="方正兰亭超细黑简体" panose="02000000000000000000" charset="-122"/>
                <a:ea typeface="方正兰亭超细黑简体" panose="02000000000000000000" charset="-122"/>
              </a:rPr>
              <a:t>具有许多新的历史特点</a:t>
            </a:r>
            <a:r>
              <a:rPr lang="zh-CN" altLang="en-US" sz="2000" dirty="0" smtClean="0">
                <a:solidFill>
                  <a:schemeClr val="tx1">
                    <a:lumMod val="75000"/>
                    <a:lumOff val="25000"/>
                  </a:schemeClr>
                </a:solidFill>
                <a:latin typeface="方正兰亭超细黑简体" panose="02000000000000000000" charset="-122"/>
                <a:ea typeface="方正兰亭超细黑简体" panose="02000000000000000000" charset="-122"/>
              </a:rPr>
              <a:t>的</a:t>
            </a:r>
            <a:endParaRPr lang="en-US" altLang="zh-CN" sz="2000" dirty="0" smtClean="0">
              <a:solidFill>
                <a:schemeClr val="tx1">
                  <a:lumMod val="75000"/>
                  <a:lumOff val="25000"/>
                </a:schemeClr>
              </a:solidFill>
              <a:latin typeface="方正兰亭超细黑简体" panose="02000000000000000000" charset="-122"/>
              <a:ea typeface="方正兰亭超细黑简体" panose="02000000000000000000" charset="-122"/>
            </a:endParaRPr>
          </a:p>
          <a:p>
            <a:pPr algn="ctr">
              <a:lnSpc>
                <a:spcPct val="125000"/>
              </a:lnSpc>
            </a:pPr>
            <a:r>
              <a:rPr lang="zh-CN" altLang="en-US" sz="2000" dirty="0" smtClean="0">
                <a:solidFill>
                  <a:schemeClr val="tx1">
                    <a:lumMod val="75000"/>
                    <a:lumOff val="25000"/>
                  </a:schemeClr>
                </a:solidFill>
                <a:latin typeface="方正兰亭超细黑简体" panose="02000000000000000000" charset="-122"/>
                <a:ea typeface="方正兰亭超细黑简体" panose="02000000000000000000" charset="-122"/>
              </a:rPr>
              <a:t>伟大</a:t>
            </a:r>
            <a:r>
              <a:rPr lang="zh-CN" altLang="en-US" sz="2000" dirty="0">
                <a:solidFill>
                  <a:schemeClr val="tx1">
                    <a:lumMod val="75000"/>
                    <a:lumOff val="25000"/>
                  </a:schemeClr>
                </a:solidFill>
                <a:latin typeface="方正兰亭超细黑简体" panose="02000000000000000000" charset="-122"/>
                <a:ea typeface="方正兰亭超细黑简体" panose="02000000000000000000" charset="-122"/>
              </a:rPr>
              <a:t>斗争</a:t>
            </a:r>
            <a:endParaRPr lang="en-US" altLang="zh-CN" sz="2000" dirty="0">
              <a:solidFill>
                <a:schemeClr val="tx1">
                  <a:lumMod val="75000"/>
                  <a:lumOff val="25000"/>
                </a:schemeClr>
              </a:solidFill>
              <a:latin typeface="方正兰亭超细黑简体" panose="02000000000000000000" charset="-122"/>
              <a:ea typeface="方正兰亭超细黑简体" panose="02000000000000000000" charset="-122"/>
            </a:endParaRPr>
          </a:p>
        </p:txBody>
      </p:sp>
      <p:sp>
        <p:nvSpPr>
          <p:cNvPr id="3" name="矩形 2"/>
          <p:cNvSpPr/>
          <p:nvPr/>
        </p:nvSpPr>
        <p:spPr>
          <a:xfrm>
            <a:off x="1699890" y="2060159"/>
            <a:ext cx="1392378" cy="139237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prstClr val="white"/>
              </a:solidFill>
            </a:endParaRPr>
          </a:p>
        </p:txBody>
      </p:sp>
      <p:sp>
        <p:nvSpPr>
          <p:cNvPr id="6" name="矩形 5"/>
          <p:cNvSpPr/>
          <p:nvPr/>
        </p:nvSpPr>
        <p:spPr>
          <a:xfrm>
            <a:off x="1742440" y="2085340"/>
            <a:ext cx="1350010" cy="1476375"/>
          </a:xfrm>
          <a:prstGeom prst="rect">
            <a:avLst/>
          </a:prstGeom>
        </p:spPr>
        <p:txBody>
          <a:bodyPr wrap="square">
            <a:spAutoFit/>
          </a:bodyPr>
          <a:lstStyle/>
          <a:p>
            <a:pPr algn="just">
              <a:lnSpc>
                <a:spcPct val="125000"/>
              </a:lnSpc>
            </a:pP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伟</a:t>
            </a:r>
            <a:r>
              <a:rPr lang="en-US"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 </a:t>
            </a: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大</a:t>
            </a:r>
            <a:endPar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a:p>
            <a:pPr algn="just">
              <a:lnSpc>
                <a:spcPct val="125000"/>
              </a:lnSpc>
            </a:pP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斗</a:t>
            </a:r>
            <a:r>
              <a:rPr lang="en-US"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 </a:t>
            </a: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争</a:t>
            </a:r>
            <a:endPar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p:txBody>
      </p:sp>
      <p:sp>
        <p:nvSpPr>
          <p:cNvPr id="33" name="矩形 32"/>
          <p:cNvSpPr/>
          <p:nvPr/>
        </p:nvSpPr>
        <p:spPr>
          <a:xfrm>
            <a:off x="3833838" y="2060159"/>
            <a:ext cx="1392378" cy="139237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3834095" y="1976206"/>
            <a:ext cx="1217295" cy="1476375"/>
          </a:xfrm>
          <a:prstGeom prst="rect">
            <a:avLst/>
          </a:prstGeom>
        </p:spPr>
        <p:txBody>
          <a:bodyPr wrap="none">
            <a:spAutoFit/>
          </a:bodyPr>
          <a:lstStyle/>
          <a:p>
            <a:pPr algn="just">
              <a:lnSpc>
                <a:spcPct val="125000"/>
              </a:lnSpc>
            </a:pPr>
            <a:r>
              <a:rPr lang="zh-CN" altLang="en-US"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伟 大</a:t>
            </a:r>
            <a:endParaRPr lang="zh-CN" altLang="en-US"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a:p>
            <a:pPr algn="just">
              <a:lnSpc>
                <a:spcPct val="125000"/>
              </a:lnSpc>
            </a:pPr>
            <a:r>
              <a:rPr lang="zh-CN" altLang="en-US"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工 程</a:t>
            </a:r>
            <a:endParaRPr lang="zh-CN" altLang="en-US"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p:txBody>
      </p:sp>
      <p:sp>
        <p:nvSpPr>
          <p:cNvPr id="35" name="矩形 34"/>
          <p:cNvSpPr/>
          <p:nvPr/>
        </p:nvSpPr>
        <p:spPr>
          <a:xfrm>
            <a:off x="6315351" y="2060160"/>
            <a:ext cx="1392378" cy="139237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矩形 35"/>
          <p:cNvSpPr/>
          <p:nvPr/>
        </p:nvSpPr>
        <p:spPr>
          <a:xfrm>
            <a:off x="6402984" y="2018117"/>
            <a:ext cx="1217295" cy="1476375"/>
          </a:xfrm>
          <a:prstGeom prst="rect">
            <a:avLst/>
          </a:prstGeom>
        </p:spPr>
        <p:txBody>
          <a:bodyPr wrap="none">
            <a:spAutoFit/>
          </a:bodyPr>
          <a:lstStyle/>
          <a:p>
            <a:pPr algn="just">
              <a:lnSpc>
                <a:spcPct val="125000"/>
              </a:lnSpc>
            </a:pP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伟</a:t>
            </a:r>
            <a:r>
              <a:rPr lang="en-US"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 </a:t>
            </a: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大</a:t>
            </a:r>
            <a:endPar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a:p>
            <a:pPr algn="just">
              <a:lnSpc>
                <a:spcPct val="125000"/>
              </a:lnSpc>
            </a:pPr>
            <a:r>
              <a:rPr lang="zh-CN" altLang="en-US" sz="3600" b="1" dirty="0">
                <a:solidFill>
                  <a:schemeClr val="bg1"/>
                </a:solidFill>
                <a:latin typeface="方正小标宋简体" panose="03000509000000000000" charset="-122"/>
                <a:ea typeface="方正小标宋简体" panose="03000509000000000000" charset="-122"/>
                <a:cs typeface="Times New Roman" panose="02020603050405020304" pitchFamily="18" charset="0"/>
              </a:rPr>
              <a:t>事 业</a:t>
            </a:r>
            <a:endParaRPr lang="zh-CN" altLang="en-US" sz="3600" b="1" dirty="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p:txBody>
      </p:sp>
      <p:sp>
        <p:nvSpPr>
          <p:cNvPr id="37" name="矩形 36"/>
          <p:cNvSpPr/>
          <p:nvPr/>
        </p:nvSpPr>
        <p:spPr>
          <a:xfrm>
            <a:off x="8473683" y="2060160"/>
            <a:ext cx="1392378" cy="139237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矩形 37"/>
          <p:cNvSpPr/>
          <p:nvPr/>
        </p:nvSpPr>
        <p:spPr>
          <a:xfrm>
            <a:off x="8561316" y="2060027"/>
            <a:ext cx="1217295" cy="1476375"/>
          </a:xfrm>
          <a:prstGeom prst="rect">
            <a:avLst/>
          </a:prstGeom>
        </p:spPr>
        <p:txBody>
          <a:bodyPr wrap="none">
            <a:spAutoFit/>
          </a:bodyPr>
          <a:lstStyle/>
          <a:p>
            <a:pPr algn="just">
              <a:lnSpc>
                <a:spcPct val="125000"/>
              </a:lnSpc>
            </a:pP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伟</a:t>
            </a:r>
            <a:r>
              <a:rPr lang="en-US"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 </a:t>
            </a:r>
            <a:r>
              <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大</a:t>
            </a:r>
            <a:endParaRPr lang="zh-CN" altLang="zh-CN"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a:p>
            <a:pPr algn="just">
              <a:lnSpc>
                <a:spcPct val="125000"/>
              </a:lnSpc>
            </a:pPr>
            <a:r>
              <a:rPr lang="zh-CN" altLang="en-US"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rPr>
              <a:t>梦 想</a:t>
            </a:r>
            <a:endParaRPr lang="zh-CN" altLang="en-US" sz="3600" b="1" dirty="0" smtClean="0">
              <a:solidFill>
                <a:schemeClr val="bg1"/>
              </a:solidFill>
              <a:latin typeface="方正小标宋简体" panose="03000509000000000000" charset="-122"/>
              <a:ea typeface="方正小标宋简体" panose="03000509000000000000" charset="-122"/>
              <a:cs typeface="Times New Roman" panose="02020603050405020304" pitchFamily="18" charset="0"/>
            </a:endParaRPr>
          </a:p>
        </p:txBody>
      </p:sp>
      <p:sp>
        <p:nvSpPr>
          <p:cNvPr id="39" name="文本框 38"/>
          <p:cNvSpPr txBox="1"/>
          <p:nvPr/>
        </p:nvSpPr>
        <p:spPr>
          <a:xfrm>
            <a:off x="3618461" y="3899886"/>
            <a:ext cx="1828902" cy="82663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25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党的建设新的伟大工程</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39"/>
          <p:cNvSpPr txBox="1"/>
          <p:nvPr/>
        </p:nvSpPr>
        <p:spPr>
          <a:xfrm>
            <a:off x="6097089" y="3899886"/>
            <a:ext cx="1828902" cy="82663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25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中国特色社会主义伟大事业</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p:txBody>
      </p:sp>
      <p:sp>
        <p:nvSpPr>
          <p:cNvPr id="41" name="文本框 40"/>
          <p:cNvSpPr txBox="1"/>
          <p:nvPr/>
        </p:nvSpPr>
        <p:spPr>
          <a:xfrm>
            <a:off x="8255421" y="3899886"/>
            <a:ext cx="1828902" cy="82663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125000"/>
              </a:lnSpc>
            </a:pPr>
            <a:r>
              <a:rPr lang="zh-CN" altLang="en-US" sz="2000" dirty="0">
                <a:solidFill>
                  <a:schemeClr val="tx1">
                    <a:lumMod val="75000"/>
                    <a:lumOff val="25000"/>
                  </a:schemeClr>
                </a:solidFill>
                <a:latin typeface="微软雅黑" panose="020B0503020204020204" charset="-122"/>
                <a:ea typeface="微软雅黑" panose="020B0503020204020204" charset="-122"/>
              </a:rPr>
              <a:t>实现中华民族伟大复兴</a:t>
            </a:r>
            <a:endParaRPr lang="en-US" altLang="zh-CN" sz="2000" dirty="0">
              <a:solidFill>
                <a:schemeClr val="tx1">
                  <a:lumMod val="75000"/>
                  <a:lumOff val="25000"/>
                </a:schemeClr>
              </a:solidFill>
              <a:latin typeface="微软雅黑" panose="020B0503020204020204" charset="-122"/>
              <a:ea typeface="微软雅黑" panose="020B0503020204020204" charset="-122"/>
            </a:endParaRPr>
          </a:p>
        </p:txBody>
      </p:sp>
      <p:sp>
        <p:nvSpPr>
          <p:cNvPr id="21" name="文本框 20"/>
          <p:cNvSpPr txBox="1">
            <a:spLocks noChangeArrowheads="1"/>
          </p:cNvSpPr>
          <p:nvPr/>
        </p:nvSpPr>
        <p:spPr bwMode="auto">
          <a:xfrm>
            <a:off x="1770186" y="1147521"/>
            <a:ext cx="33146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fontAlgn="base">
              <a:spcBef>
                <a:spcPct val="0"/>
              </a:spcBef>
              <a:spcAft>
                <a:spcPct val="0"/>
              </a:spcAft>
              <a:defRPr/>
            </a:pPr>
            <a:r>
              <a:rPr lang="en-US" altLang="zh-CN" sz="3200" b="1" dirty="0">
                <a:solidFill>
                  <a:srgbClr val="D8060A"/>
                </a:solidFill>
                <a:latin typeface="微软雅黑" panose="020B0503020204020204" charset="-122"/>
                <a:ea typeface="微软雅黑" panose="020B0503020204020204" charset="-122"/>
              </a:rPr>
              <a:t>“</a:t>
            </a:r>
            <a:r>
              <a:rPr lang="zh-CN" altLang="zh-CN" sz="3200" b="1" dirty="0">
                <a:solidFill>
                  <a:srgbClr val="D8060A"/>
                </a:solidFill>
                <a:latin typeface="微软雅黑" panose="020B0503020204020204" charset="-122"/>
                <a:ea typeface="微软雅黑" panose="020B0503020204020204" charset="-122"/>
              </a:rPr>
              <a:t>四个伟大</a:t>
            </a:r>
            <a:r>
              <a:rPr lang="en-US" altLang="zh-CN" sz="3200" b="1" dirty="0">
                <a:solidFill>
                  <a:srgbClr val="D8060A"/>
                </a:solidFill>
                <a:latin typeface="微软雅黑" panose="020B0503020204020204" charset="-122"/>
                <a:ea typeface="微软雅黑" panose="020B0503020204020204" charset="-122"/>
              </a:rPr>
              <a:t>”</a:t>
            </a:r>
            <a:endParaRPr lang="zh-CN" altLang="en-US" sz="3200" b="1" dirty="0">
              <a:solidFill>
                <a:srgbClr val="D8060A"/>
              </a:solidFill>
              <a:latin typeface="微软雅黑" panose="020B0503020204020204" charset="-122"/>
              <a:ea typeface="微软雅黑" panose="020B0503020204020204" charset="-122"/>
            </a:endParaRPr>
          </a:p>
        </p:txBody>
      </p:sp>
      <p:sp>
        <p:nvSpPr>
          <p:cNvPr id="4" name="矩形 3"/>
          <p:cNvSpPr/>
          <p:nvPr/>
        </p:nvSpPr>
        <p:spPr>
          <a:xfrm>
            <a:off x="2300932" y="5459906"/>
            <a:ext cx="7602425" cy="553085"/>
          </a:xfrm>
          <a:prstGeom prst="rect">
            <a:avLst/>
          </a:prstGeom>
          <a:gradFill>
            <a:gsLst>
              <a:gs pos="0">
                <a:srgbClr val="E30000"/>
              </a:gs>
              <a:gs pos="100000">
                <a:srgbClr val="760303"/>
              </a:gs>
            </a:gsLst>
            <a:lin ang="5400000" scaled="0"/>
          </a:gradFill>
        </p:spPr>
        <p:txBody>
          <a:bodyPr wrap="square" rtlCol="0">
            <a:spAutoFit/>
          </a:bodyPr>
          <a:lstStyle/>
          <a:p>
            <a:pPr algn="ctr">
              <a:lnSpc>
                <a:spcPct val="125000"/>
              </a:lnSpc>
            </a:pPr>
            <a:r>
              <a:rPr lang="zh-CN" altLang="en-US" sz="2400" b="1" dirty="0">
                <a:solidFill>
                  <a:schemeClr val="bg2"/>
                </a:solidFill>
                <a:latin typeface="方正小标宋简体" panose="03000509000000000000" charset="-122"/>
                <a:ea typeface="方正小标宋简体" panose="03000509000000000000" charset="-122"/>
              </a:rPr>
              <a:t>“四个伟大”</a:t>
            </a:r>
            <a:r>
              <a:rPr lang="zh-CN" altLang="zh-CN" sz="2400" b="1" dirty="0">
                <a:solidFill>
                  <a:schemeClr val="bg2"/>
                </a:solidFill>
                <a:latin typeface="方正小标宋简体" panose="03000509000000000000" charset="-122"/>
                <a:ea typeface="方正小标宋简体" panose="03000509000000000000" charset="-122"/>
              </a:rPr>
              <a:t>构成新时代中国特色社会主义</a:t>
            </a:r>
            <a:r>
              <a:rPr lang="zh-CN" altLang="zh-CN" sz="2400" b="1" dirty="0" smtClean="0">
                <a:solidFill>
                  <a:schemeClr val="bg2"/>
                </a:solidFill>
                <a:latin typeface="方正小标宋简体" panose="03000509000000000000" charset="-122"/>
                <a:ea typeface="方正小标宋简体" panose="03000509000000000000" charset="-122"/>
              </a:rPr>
              <a:t>的</a:t>
            </a:r>
            <a:r>
              <a:rPr lang="zh-CN" altLang="en-US" sz="2400" b="1" dirty="0" smtClean="0">
                <a:solidFill>
                  <a:schemeClr val="bg2"/>
                </a:solidFill>
                <a:latin typeface="方正小标宋简体" panose="03000509000000000000" charset="-122"/>
                <a:ea typeface="方正小标宋简体" panose="03000509000000000000" charset="-122"/>
              </a:rPr>
              <a:t>基本</a:t>
            </a:r>
            <a:r>
              <a:rPr lang="zh-CN" altLang="zh-CN" sz="2400" b="1" dirty="0" smtClean="0">
                <a:solidFill>
                  <a:schemeClr val="bg2"/>
                </a:solidFill>
                <a:latin typeface="方正小标宋简体" panose="03000509000000000000" charset="-122"/>
                <a:ea typeface="方正小标宋简体" panose="03000509000000000000" charset="-122"/>
              </a:rPr>
              <a:t>实践</a:t>
            </a:r>
            <a:endParaRPr lang="zh-CN" altLang="zh-CN" sz="2400" b="1" dirty="0" smtClean="0">
              <a:solidFill>
                <a:schemeClr val="bg2"/>
              </a:solidFill>
              <a:latin typeface="方正小标宋简体" panose="03000509000000000000" charset="-122"/>
              <a:ea typeface="方正小标宋简体" panose="03000509000000000000"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6685" y="-353060"/>
            <a:ext cx="1543685" cy="1690370"/>
          </a:xfrm>
          <a:prstGeom prst="rect">
            <a:avLst/>
          </a:prstGeom>
        </p:spPr>
      </p:pic>
      <p:sp>
        <p:nvSpPr>
          <p:cNvPr id="2" name="文本框 1"/>
          <p:cNvSpPr txBox="1"/>
          <p:nvPr/>
        </p:nvSpPr>
        <p:spPr>
          <a:xfrm>
            <a:off x="1865571" y="390216"/>
            <a:ext cx="3672408" cy="757130"/>
          </a:xfrm>
          <a:prstGeom prst="rect">
            <a:avLst/>
          </a:prstGeom>
          <a:noFill/>
        </p:spPr>
        <p:txBody>
          <a:bodyPr wrap="square" rtlCol="0">
            <a:spAutoFit/>
          </a:bodyPr>
          <a:p>
            <a:pPr lvl="0" defTabSz="913765" eaLnBrk="1" fontAlgn="auto" hangingPunct="1">
              <a:lnSpc>
                <a:spcPct val="120000"/>
              </a:lnSpc>
              <a:spcBef>
                <a:spcPts val="1000"/>
              </a:spcBef>
              <a:spcAft>
                <a:spcPts val="0"/>
              </a:spcAft>
            </a:pPr>
            <a:r>
              <a:rPr lang="en-US" altLang="zh-CN" sz="3600" b="1" dirty="0">
                <a:solidFill>
                  <a:srgbClr val="002060"/>
                </a:solidFill>
                <a:latin typeface="微软雅黑" panose="020B0503020204020204" charset="-122"/>
                <a:ea typeface="微软雅黑" panose="020B0503020204020204" charset="-122"/>
              </a:rPr>
              <a:t>5</a:t>
            </a:r>
            <a:r>
              <a:rPr lang="en-US" altLang="zh-CN" sz="3600" b="1" dirty="0" smtClean="0">
                <a:solidFill>
                  <a:srgbClr val="002060"/>
                </a:solidFill>
                <a:latin typeface="微软雅黑" panose="020B0503020204020204" charset="-122"/>
                <a:ea typeface="微软雅黑" panose="020B0503020204020204" charset="-122"/>
              </a:rPr>
              <a:t>. </a:t>
            </a:r>
            <a:r>
              <a:rPr lang="zh-CN" altLang="en-US" sz="3600" b="1" dirty="0" smtClean="0">
                <a:solidFill>
                  <a:srgbClr val="002060"/>
                </a:solidFill>
                <a:latin typeface="微软雅黑" panose="020B0503020204020204" charset="-122"/>
                <a:ea typeface="微软雅黑" panose="020B0503020204020204" charset="-122"/>
              </a:rPr>
              <a:t>新时代</a:t>
            </a:r>
            <a:r>
              <a:rPr lang="zh-CN" altLang="en-US" sz="3600" b="1" dirty="0">
                <a:solidFill>
                  <a:srgbClr val="002060"/>
                </a:solidFill>
                <a:latin typeface="微软雅黑" panose="020B0503020204020204" charset="-122"/>
                <a:ea typeface="微软雅黑" panose="020B0503020204020204" charset="-122"/>
              </a:rPr>
              <a:t>的</a:t>
            </a:r>
            <a:r>
              <a:rPr lang="zh-CN" altLang="en-US" sz="3600" b="1" dirty="0" smtClean="0">
                <a:solidFill>
                  <a:srgbClr val="002060"/>
                </a:solidFill>
                <a:latin typeface="微软雅黑" panose="020B0503020204020204" charset="-122"/>
                <a:ea typeface="微软雅黑" panose="020B0503020204020204" charset="-122"/>
              </a:rPr>
              <a:t>使命</a:t>
            </a:r>
            <a:endParaRPr lang="zh-CN" altLang="en-US" sz="3600" b="1" dirty="0">
              <a:solidFill>
                <a:srgbClr val="00206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custom"/>
  <p:tag name="KSO_WM_TEMPLATE_INDEX" val="20181612"/>
</p:tagLst>
</file>

<file path=ppt/tags/tag2.xml><?xml version="1.0" encoding="utf-8"?>
<p:tagLst xmlns:p="http://schemas.openxmlformats.org/presentationml/2006/main">
  <p:tag name="MH" val="20171031130155"/>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1966</Words>
  <Application>WPS 演示</Application>
  <PresentationFormat>宽屏</PresentationFormat>
  <Paragraphs>147</Paragraphs>
  <Slides>11</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vt:i4>
      </vt:variant>
    </vt:vector>
  </HeadingPairs>
  <TitlesOfParts>
    <vt:vector size="31" baseType="lpstr">
      <vt:lpstr>Arial</vt:lpstr>
      <vt:lpstr>宋体</vt:lpstr>
      <vt:lpstr>Wingdings</vt:lpstr>
      <vt:lpstr>楷体_GB2312</vt:lpstr>
      <vt:lpstr>微软雅黑</vt:lpstr>
      <vt:lpstr>方正小标宋简体</vt:lpstr>
      <vt:lpstr>Calibri Light</vt:lpstr>
      <vt:lpstr>方正宋刻本秀楷简体</vt:lpstr>
      <vt:lpstr>Segoe UI</vt:lpstr>
      <vt:lpstr>Times New Roman</vt:lpstr>
      <vt:lpstr>仿宋_GB2312</vt:lpstr>
      <vt:lpstr>黑体</vt:lpstr>
      <vt:lpstr>方正尚酷简体</vt:lpstr>
      <vt:lpstr>楷体</vt:lpstr>
      <vt:lpstr>Calibri</vt:lpstr>
      <vt:lpstr>方正兰亭超细黑简体</vt:lpstr>
      <vt:lpstr>新宋体</vt:lpstr>
      <vt:lpstr>Arial Unicode MS</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cp:revision>
  <dcterms:created xsi:type="dcterms:W3CDTF">2017-12-07T15:11:00Z</dcterms:created>
  <dcterms:modified xsi:type="dcterms:W3CDTF">2017-12-21T08:56:28Z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