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3" r:id="rId3"/>
    <p:sldId id="286" r:id="rId5"/>
    <p:sldId id="305" r:id="rId6"/>
    <p:sldId id="287" r:id="rId7"/>
    <p:sldId id="288" r:id="rId8"/>
    <p:sldId id="289" r:id="rId9"/>
    <p:sldId id="290" r:id="rId10"/>
    <p:sldId id="298" r:id="rId11"/>
    <p:sldId id="299" r:id="rId12"/>
    <p:sldId id="300" r:id="rId13"/>
    <p:sldId id="301" r:id="rId14"/>
    <p:sldId id="302" r:id="rId15"/>
    <p:sldId id="303" r:id="rId16"/>
    <p:sldId id="306" r:id="rId17"/>
    <p:sldId id="307" r:id="rId18"/>
    <p:sldId id="308" r:id="rId19"/>
    <p:sldId id="309" r:id="rId20"/>
    <p:sldId id="310" r:id="rId21"/>
    <p:sldId id="311" r:id="rId22"/>
    <p:sldId id="312" r:id="rId23"/>
    <p:sldId id="313" r:id="rId24"/>
    <p:sldId id="326" r:id="rId25"/>
    <p:sldId id="314" r:id="rId26"/>
    <p:sldId id="285"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initials="z" lastIdx="22" clrIdx="0"/>
  <p:cmAuthor id="2"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09CE52-6A29-4B67-B9B6-CD445AEAB71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E3B078-93F3-464F-9CC4-6BA678A9611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09CE52-6A29-4B67-B9B6-CD445AEAB71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81F8-90E1-4B03-AD50-79FA6CA2C39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100000">
              <a:srgbClr val="FFCFCF"/>
            </a:gs>
            <a:gs pos="100000">
              <a:schemeClr val="accent1">
                <a:lumMod val="20000"/>
                <a:lumOff val="80000"/>
              </a:schemeClr>
            </a:gs>
            <a:gs pos="0">
              <a:srgbClr val="FFEFEF"/>
            </a:gs>
            <a:gs pos="50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png"/><Relationship Id="rId7" Type="http://schemas.openxmlformats.org/officeDocument/2006/relationships/image" Target="../media/image6.pn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0" Type="http://schemas.openxmlformats.org/officeDocument/2006/relationships/notesSlide" Target="../notesSlides/notesSlide9.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27.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29.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2.xml"/><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png"/><Relationship Id="rId7" Type="http://schemas.openxmlformats.org/officeDocument/2006/relationships/image" Target="../media/image6.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0" Type="http://schemas.openxmlformats.org/officeDocument/2006/relationships/notesSlide" Target="../notesSlides/notesSlide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物体&#10;&#10;已生成高可信度的说明"/>
          <p:cNvPicPr>
            <a:picLocks noChangeAspect="1"/>
          </p:cNvPicPr>
          <p:nvPr/>
        </p:nvPicPr>
        <p:blipFill rotWithShape="1">
          <a:blip r:embed="rId1" cstate="print">
            <a:extLst>
              <a:ext uri="{28A0092B-C50C-407E-A947-70E740481C1C}">
                <a14:useLocalDpi xmlns:a14="http://schemas.microsoft.com/office/drawing/2010/main" val="0"/>
              </a:ext>
            </a:extLst>
          </a:blip>
          <a:srcRect b="-1"/>
          <a:stretch>
            <a:fillRect/>
          </a:stretch>
        </p:blipFill>
        <p:spPr>
          <a:xfrm>
            <a:off x="0" y="0"/>
            <a:ext cx="12192000" cy="6858000"/>
          </a:xfrm>
          <a:prstGeom prst="rect">
            <a:avLst/>
          </a:prstGeom>
        </p:spPr>
      </p:pic>
      <p:sp>
        <p:nvSpPr>
          <p:cNvPr id="9" name="文本框 8"/>
          <p:cNvSpPr txBox="1"/>
          <p:nvPr/>
        </p:nvSpPr>
        <p:spPr>
          <a:xfrm>
            <a:off x="990600" y="1332088"/>
            <a:ext cx="10058399" cy="2853690"/>
          </a:xfrm>
          <a:prstGeom prst="rect">
            <a:avLst/>
          </a:prstGeom>
          <a:noFill/>
        </p:spPr>
        <p:txBody>
          <a:bodyPr wrap="square" rtlCol="0">
            <a:spAutoFit/>
          </a:bodyPr>
          <a:lstStyle/>
          <a:p>
            <a:pPr algn="ctr">
              <a:lnSpc>
                <a:spcPct val="150000"/>
              </a:lnSpc>
            </a:pPr>
            <a:r>
              <a:rPr lang="zh-CN" altLang="en-US" sz="4400" b="1" dirty="0">
                <a:solidFill>
                  <a:srgbClr val="C00000"/>
                </a:solidFill>
                <a:latin typeface="楷体_GB2312" panose="02010609030101010101" charset="-122"/>
                <a:ea typeface="楷体_GB2312" panose="02010609030101010101" charset="-122"/>
              </a:rPr>
              <a:t>学习领会党的十九大精神之三</a:t>
            </a:r>
            <a:endParaRPr lang="zh-CN" altLang="en-US" sz="4400" b="1" dirty="0">
              <a:solidFill>
                <a:srgbClr val="C00000"/>
              </a:solidFill>
              <a:latin typeface="楷体_GB2312" panose="02010609030101010101" charset="-122"/>
              <a:ea typeface="楷体_GB2312" panose="02010609030101010101" charset="-122"/>
            </a:endParaRPr>
          </a:p>
          <a:p>
            <a:pPr algn="ctr">
              <a:lnSpc>
                <a:spcPct val="125000"/>
              </a:lnSpc>
            </a:pPr>
            <a:r>
              <a:rPr lang="zh-CN" altLang="en-US" sz="4400" b="1" dirty="0">
                <a:solidFill>
                  <a:schemeClr val="tx1"/>
                </a:solidFill>
                <a:effectLst/>
                <a:latin typeface="微软雅黑" panose="020B0503020204020204" charset="-122"/>
                <a:ea typeface="微软雅黑" panose="020B0503020204020204" charset="-122"/>
                <a:cs typeface="+mn-ea"/>
                <a:sym typeface="+mn-lt"/>
              </a:rPr>
              <a:t>关于过去</a:t>
            </a:r>
            <a:r>
              <a:rPr lang="en-US" altLang="zh-CN" sz="4400" b="1" dirty="0">
                <a:solidFill>
                  <a:schemeClr val="tx1"/>
                </a:solidFill>
                <a:effectLst/>
                <a:latin typeface="微软雅黑" panose="020B0503020204020204" charset="-122"/>
                <a:ea typeface="微软雅黑" panose="020B0503020204020204" charset="-122"/>
                <a:cs typeface="+mn-ea"/>
                <a:sym typeface="+mn-lt"/>
              </a:rPr>
              <a:t>5</a:t>
            </a:r>
            <a:r>
              <a:rPr lang="zh-CN" altLang="en-US" sz="4400" b="1" dirty="0">
                <a:solidFill>
                  <a:schemeClr val="tx1"/>
                </a:solidFill>
                <a:effectLst/>
                <a:latin typeface="微软雅黑" panose="020B0503020204020204" charset="-122"/>
                <a:ea typeface="微软雅黑" panose="020B0503020204020204" charset="-122"/>
                <a:cs typeface="+mn-ea"/>
                <a:sym typeface="+mn-lt"/>
              </a:rPr>
              <a:t>年的历史性成就和历史性变革</a:t>
            </a:r>
            <a:endParaRPr lang="zh-CN" altLang="en-US" sz="4400" b="1" dirty="0">
              <a:solidFill>
                <a:schemeClr val="tx1"/>
              </a:solidFill>
              <a:effectLst/>
              <a:latin typeface="微软雅黑" panose="020B0503020204020204" charset="-122"/>
              <a:ea typeface="微软雅黑" panose="020B0503020204020204" charset="-122"/>
              <a:cs typeface="+mn-ea"/>
              <a:sym typeface="+mn-lt"/>
            </a:endParaRPr>
          </a:p>
          <a:p>
            <a:pPr algn="ctr">
              <a:lnSpc>
                <a:spcPct val="150000"/>
              </a:lnSpc>
            </a:pPr>
            <a:endParaRPr lang="en-US" altLang="zh-CN" sz="1100" b="1" dirty="0" smtClean="0">
              <a:solidFill>
                <a:srgbClr val="C00000"/>
              </a:solidFill>
              <a:latin typeface="微软雅黑" panose="020B0503020204020204" charset="-122"/>
              <a:ea typeface="微软雅黑" panose="020B0503020204020204" charset="-122"/>
            </a:endParaRPr>
          </a:p>
          <a:p>
            <a:pPr algn="ctr">
              <a:lnSpc>
                <a:spcPct val="150000"/>
              </a:lnSpc>
            </a:pPr>
            <a:endParaRPr lang="zh-CN" altLang="en-US" sz="2800" b="1" dirty="0">
              <a:solidFill>
                <a:srgbClr val="000000"/>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9025"/>
            <a:ext cx="12232640" cy="346138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38522" y="1739586"/>
            <a:ext cx="10952480" cy="4877641"/>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02354" y="4881384"/>
            <a:ext cx="10989649" cy="1143397"/>
          </a:xfrm>
          <a:prstGeom prst="rect">
            <a:avLst/>
          </a:prstGeom>
        </p:spPr>
      </p:pic>
      <p:sp>
        <p:nvSpPr>
          <p:cNvPr id="19" name="文本框 18"/>
          <p:cNvSpPr txBox="1"/>
          <p:nvPr/>
        </p:nvSpPr>
        <p:spPr>
          <a:xfrm>
            <a:off x="2491015" y="4676253"/>
            <a:ext cx="8681187" cy="646331"/>
          </a:xfrm>
          <a:prstGeom prst="rect">
            <a:avLst/>
          </a:prstGeom>
          <a:noFill/>
        </p:spPr>
        <p:txBody>
          <a:bodyPr vert="horz" wrap="square" rtlCol="0">
            <a:spAutoFit/>
          </a:bodyPr>
          <a:lstStyle/>
          <a:p>
            <a:pPr algn="just"/>
            <a:r>
              <a:rPr lang="zh-CN" altLang="en-US" b="1" spc="600" dirty="0" smtClean="0">
                <a:solidFill>
                  <a:srgbClr val="CB0828"/>
                </a:solidFill>
                <a:latin typeface="微软雅黑" panose="020B0503020204020204" charset="-122"/>
                <a:ea typeface="微软雅黑" panose="020B0503020204020204" charset="-122"/>
              </a:rPr>
              <a:t>党</a:t>
            </a:r>
            <a:r>
              <a:rPr lang="zh-CN" altLang="en-US" b="1" spc="600" dirty="0">
                <a:solidFill>
                  <a:srgbClr val="CB0828"/>
                </a:solidFill>
                <a:latin typeface="微软雅黑" panose="020B0503020204020204" charset="-122"/>
                <a:ea typeface="微软雅黑" panose="020B0503020204020204" charset="-122"/>
              </a:rPr>
              <a:t>的十八大将生态文明建设纳入中国特色社会主义事业“五位一体”总体布局，“美丽中国”成为中华民族追求的新</a:t>
            </a:r>
            <a:r>
              <a:rPr lang="zh-CN" altLang="en-US" b="1" spc="600" dirty="0" smtClean="0">
                <a:solidFill>
                  <a:srgbClr val="CB0828"/>
                </a:solidFill>
                <a:latin typeface="微软雅黑" panose="020B0503020204020204" charset="-122"/>
                <a:ea typeface="微软雅黑" panose="020B0503020204020204" charset="-122"/>
              </a:rPr>
              <a:t>目标</a:t>
            </a:r>
            <a:r>
              <a:rPr lang="zh-CN" altLang="en-US" b="1" spc="600" dirty="0">
                <a:solidFill>
                  <a:srgbClr val="CB0828"/>
                </a:solidFill>
                <a:latin typeface="微软雅黑" panose="020B0503020204020204" charset="-122"/>
                <a:ea typeface="微软雅黑" panose="020B0503020204020204" charset="-122"/>
              </a:rPr>
              <a:t>。</a:t>
            </a:r>
            <a:endParaRPr lang="zh-CN" altLang="en-US" b="1" spc="600" dirty="0">
              <a:solidFill>
                <a:srgbClr val="CB0828"/>
              </a:solidFill>
              <a:latin typeface="微软雅黑" panose="020B0503020204020204" charset="-122"/>
              <a:ea typeface="微软雅黑" panose="020B0503020204020204" charset="-122"/>
            </a:endParaRPr>
          </a:p>
        </p:txBody>
      </p:sp>
      <p:grpSp>
        <p:nvGrpSpPr>
          <p:cNvPr id="20" name="组合 19"/>
          <p:cNvGrpSpPr/>
          <p:nvPr/>
        </p:nvGrpSpPr>
        <p:grpSpPr>
          <a:xfrm>
            <a:off x="2491015" y="1485336"/>
            <a:ext cx="8804715" cy="879877"/>
            <a:chOff x="2233277" y="2422326"/>
            <a:chExt cx="8804715" cy="879877"/>
          </a:xfrm>
        </p:grpSpPr>
        <p:sp>
          <p:nvSpPr>
            <p:cNvPr id="21" name="矩形 20"/>
            <p:cNvSpPr/>
            <p:nvPr/>
          </p:nvSpPr>
          <p:spPr>
            <a:xfrm>
              <a:off x="2233277" y="2676969"/>
              <a:ext cx="8804715" cy="625234"/>
            </a:xfrm>
            <a:prstGeom prst="rect">
              <a:avLst/>
            </a:prstGeom>
            <a:noFill/>
            <a:ln w="1905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523281" y="2422326"/>
              <a:ext cx="509286" cy="509286"/>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ffectLst>
                    <a:outerShdw blurRad="38100" dist="38100" dir="2700000" algn="tl">
                      <a:srgbClr val="000000">
                        <a:alpha val="43137"/>
                      </a:srgbClr>
                    </a:outerShdw>
                  </a:effectLst>
                  <a:latin typeface="微软雅黑" panose="020B0503020204020204" charset="-122"/>
                  <a:ea typeface="微软雅黑" panose="020B0503020204020204" charset="-122"/>
                </a:rPr>
                <a:t>01</a:t>
              </a:r>
              <a:endParaRPr lang="zh-CN" altLang="en-US" sz="20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3" name="文本框 22"/>
            <p:cNvSpPr txBox="1"/>
            <p:nvPr/>
          </p:nvSpPr>
          <p:spPr>
            <a:xfrm>
              <a:off x="3136741" y="2763370"/>
              <a:ext cx="6447098" cy="492443"/>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en-US" sz="2000" dirty="0" smtClean="0"/>
                <a:t>从</a:t>
              </a:r>
              <a:r>
                <a:rPr lang="zh-CN" altLang="en-US" sz="2000" dirty="0"/>
                <a:t>保护到修复，着力补齐生态短</a:t>
              </a:r>
              <a:r>
                <a:rPr lang="zh-CN" altLang="en-US" sz="2000" dirty="0" smtClean="0"/>
                <a:t>板</a:t>
              </a:r>
              <a:endParaRPr lang="zh-CN" altLang="en-US" sz="2000" dirty="0"/>
            </a:p>
          </p:txBody>
        </p:sp>
      </p:grpSp>
      <p:grpSp>
        <p:nvGrpSpPr>
          <p:cNvPr id="24" name="组合 23"/>
          <p:cNvGrpSpPr/>
          <p:nvPr/>
        </p:nvGrpSpPr>
        <p:grpSpPr>
          <a:xfrm>
            <a:off x="2491015" y="2521270"/>
            <a:ext cx="8804715" cy="879879"/>
            <a:chOff x="2233277" y="2422326"/>
            <a:chExt cx="8804715" cy="879877"/>
          </a:xfrm>
        </p:grpSpPr>
        <p:sp>
          <p:nvSpPr>
            <p:cNvPr id="25" name="矩形 24"/>
            <p:cNvSpPr/>
            <p:nvPr/>
          </p:nvSpPr>
          <p:spPr>
            <a:xfrm>
              <a:off x="2233277" y="2676969"/>
              <a:ext cx="8804715" cy="625234"/>
            </a:xfrm>
            <a:prstGeom prst="rect">
              <a:avLst/>
            </a:prstGeom>
            <a:noFill/>
            <a:ln w="1905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523281" y="2422326"/>
              <a:ext cx="509286" cy="509286"/>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ffectLst>
                    <a:outerShdw blurRad="38100" dist="38100" dir="2700000" algn="tl">
                      <a:srgbClr val="000000">
                        <a:alpha val="43137"/>
                      </a:srgbClr>
                    </a:outerShdw>
                  </a:effectLst>
                  <a:latin typeface="微软雅黑" panose="020B0503020204020204" charset="-122"/>
                  <a:ea typeface="微软雅黑" panose="020B0503020204020204" charset="-122"/>
                </a:rPr>
                <a:t>02</a:t>
              </a:r>
              <a:endParaRPr lang="zh-CN" altLang="en-US" sz="20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7" name="文本框 26"/>
            <p:cNvSpPr txBox="1"/>
            <p:nvPr/>
          </p:nvSpPr>
          <p:spPr>
            <a:xfrm>
              <a:off x="3136741" y="2763369"/>
              <a:ext cx="6447098" cy="492442"/>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en-US" sz="2000" dirty="0" smtClean="0"/>
                <a:t>从</a:t>
              </a:r>
              <a:r>
                <a:rPr lang="zh-CN" altLang="en-US" sz="2000" dirty="0"/>
                <a:t>制度到实践，绿色发展提速增效</a:t>
              </a:r>
              <a:endParaRPr lang="zh-CN" altLang="en-US" sz="2000" dirty="0"/>
            </a:p>
          </p:txBody>
        </p:sp>
      </p:grpSp>
      <p:grpSp>
        <p:nvGrpSpPr>
          <p:cNvPr id="28" name="组合 27"/>
          <p:cNvGrpSpPr/>
          <p:nvPr/>
        </p:nvGrpSpPr>
        <p:grpSpPr>
          <a:xfrm>
            <a:off x="2491015" y="3557202"/>
            <a:ext cx="8804715" cy="879877"/>
            <a:chOff x="2233277" y="2422326"/>
            <a:chExt cx="8804715" cy="879877"/>
          </a:xfrm>
        </p:grpSpPr>
        <p:sp>
          <p:nvSpPr>
            <p:cNvPr id="29" name="矩形 28"/>
            <p:cNvSpPr/>
            <p:nvPr/>
          </p:nvSpPr>
          <p:spPr>
            <a:xfrm>
              <a:off x="2233277" y="2676969"/>
              <a:ext cx="8804715" cy="625234"/>
            </a:xfrm>
            <a:prstGeom prst="rect">
              <a:avLst/>
            </a:prstGeom>
            <a:noFill/>
            <a:ln w="1905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523281" y="2422326"/>
              <a:ext cx="509286" cy="509286"/>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ffectLst>
                    <a:outerShdw blurRad="38100" dist="38100" dir="2700000" algn="tl">
                      <a:srgbClr val="000000">
                        <a:alpha val="43137"/>
                      </a:srgbClr>
                    </a:outerShdw>
                  </a:effectLst>
                  <a:latin typeface="微软雅黑" panose="020B0503020204020204" charset="-122"/>
                  <a:ea typeface="微软雅黑" panose="020B0503020204020204" charset="-122"/>
                </a:rPr>
                <a:t>03</a:t>
              </a:r>
              <a:endParaRPr lang="zh-CN" altLang="en-US" sz="20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1" name="文本框 30"/>
            <p:cNvSpPr txBox="1"/>
            <p:nvPr/>
          </p:nvSpPr>
          <p:spPr>
            <a:xfrm>
              <a:off x="3136741" y="2763370"/>
              <a:ext cx="6447098" cy="492443"/>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en-US" sz="2000" dirty="0" smtClean="0"/>
                <a:t>从</a:t>
              </a:r>
              <a:r>
                <a:rPr lang="zh-CN" altLang="en-US" sz="2000" dirty="0"/>
                <a:t>理念到成效，经济社会发展迈向更高端</a:t>
              </a:r>
              <a:endParaRPr lang="zh-CN" altLang="en-US" sz="2000" dirty="0"/>
            </a:p>
          </p:txBody>
        </p:sp>
      </p:grpSp>
      <p:sp>
        <p:nvSpPr>
          <p:cNvPr id="5" name="文本框 4"/>
          <p:cNvSpPr txBox="1"/>
          <p:nvPr/>
        </p:nvSpPr>
        <p:spPr>
          <a:xfrm>
            <a:off x="1343025" y="198120"/>
            <a:ext cx="9952990" cy="953135"/>
          </a:xfrm>
          <a:prstGeom prst="rect">
            <a:avLst/>
          </a:prstGeom>
          <a:noFill/>
        </p:spPr>
        <p:txBody>
          <a:bodyPr wrap="square" rtlCol="0">
            <a:spAutoFit/>
          </a:bodyPr>
          <a:p>
            <a:pPr algn="l"/>
            <a:r>
              <a:rPr lang="zh-CN" altLang="en-US" sz="2800">
                <a:latin typeface="方正小标宋简体" panose="03000509000000000000" charset="-122"/>
                <a:ea typeface="方正小标宋简体" panose="03000509000000000000" charset="-122"/>
                <a:sym typeface="+mn-ea"/>
              </a:rPr>
              <a:t>六是坚定不移推进生态文明建设，忽视生态环境保护、生态环境恶化的状况得到明显改变。</a:t>
            </a:r>
            <a:endParaRPr lang="zh-CN" altLang="en-US" sz="28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750"/>
                                        <p:tgtEl>
                                          <p:spTgt spid="1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2500"/>
                            </p:stCondLst>
                            <p:childTnLst>
                              <p:par>
                                <p:cTn id="17" presetID="1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p:tgtEl>
                                          <p:spTgt spid="20"/>
                                        </p:tgtEl>
                                        <p:attrNameLst>
                                          <p:attrName>ppt_x</p:attrName>
                                        </p:attrNameLst>
                                      </p:cBhvr>
                                      <p:tavLst>
                                        <p:tav tm="0">
                                          <p:val>
                                            <p:strVal val="#ppt_x-#ppt_w*1.125000"/>
                                          </p:val>
                                        </p:tav>
                                        <p:tav tm="100000">
                                          <p:val>
                                            <p:strVal val="#ppt_x"/>
                                          </p:val>
                                        </p:tav>
                                      </p:tavLst>
                                    </p:anim>
                                    <p:animEffect transition="in" filter="wipe(right)">
                                      <p:cBhvr>
                                        <p:cTn id="20" dur="750"/>
                                        <p:tgtEl>
                                          <p:spTgt spid="20"/>
                                        </p:tgtEl>
                                      </p:cBhvr>
                                    </p:animEffect>
                                  </p:childTnLst>
                                </p:cTn>
                              </p:par>
                            </p:childTnLst>
                          </p:cTn>
                        </p:par>
                        <p:par>
                          <p:cTn id="21" fill="hold">
                            <p:stCondLst>
                              <p:cond delay="3500"/>
                            </p:stCondLst>
                            <p:childTnLst>
                              <p:par>
                                <p:cTn id="22" presetID="1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750"/>
                                        <p:tgtEl>
                                          <p:spTgt spid="24"/>
                                        </p:tgtEl>
                                        <p:attrNameLst>
                                          <p:attrName>ppt_x</p:attrName>
                                        </p:attrNameLst>
                                      </p:cBhvr>
                                      <p:tavLst>
                                        <p:tav tm="0">
                                          <p:val>
                                            <p:strVal val="#ppt_x-#ppt_w*1.125000"/>
                                          </p:val>
                                        </p:tav>
                                        <p:tav tm="100000">
                                          <p:val>
                                            <p:strVal val="#ppt_x"/>
                                          </p:val>
                                        </p:tav>
                                      </p:tavLst>
                                    </p:anim>
                                    <p:animEffect transition="in" filter="wipe(right)">
                                      <p:cBhvr>
                                        <p:cTn id="25" dur="750"/>
                                        <p:tgtEl>
                                          <p:spTgt spid="24"/>
                                        </p:tgtEl>
                                      </p:cBhvr>
                                    </p:animEffect>
                                  </p:childTnLst>
                                </p:cTn>
                              </p:par>
                            </p:childTnLst>
                          </p:cTn>
                        </p:par>
                        <p:par>
                          <p:cTn id="26" fill="hold">
                            <p:stCondLst>
                              <p:cond delay="4500"/>
                            </p:stCondLst>
                            <p:childTnLst>
                              <p:par>
                                <p:cTn id="27" presetID="1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750"/>
                                        <p:tgtEl>
                                          <p:spTgt spid="28"/>
                                        </p:tgtEl>
                                        <p:attrNameLst>
                                          <p:attrName>ppt_x</p:attrName>
                                        </p:attrNameLst>
                                      </p:cBhvr>
                                      <p:tavLst>
                                        <p:tav tm="0">
                                          <p:val>
                                            <p:strVal val="#ppt_x-#ppt_w*1.125000"/>
                                          </p:val>
                                        </p:tav>
                                        <p:tav tm="100000">
                                          <p:val>
                                            <p:strVal val="#ppt_x"/>
                                          </p:val>
                                        </p:tav>
                                      </p:tavLst>
                                    </p:anim>
                                    <p:animEffect transition="in" filter="wipe(right)">
                                      <p:cBhvr>
                                        <p:cTn id="30"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a:off x="1170305" y="2504440"/>
            <a:ext cx="24765" cy="3768090"/>
          </a:xfrm>
          <a:prstGeom prst="line">
            <a:avLst/>
          </a:prstGeom>
          <a:ln w="28575">
            <a:solidFill>
              <a:srgbClr val="CB0828"/>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394779" y="2474824"/>
            <a:ext cx="9174260" cy="369332"/>
            <a:chOff x="878840" y="3646024"/>
            <a:chExt cx="9174260" cy="369330"/>
          </a:xfrm>
        </p:grpSpPr>
        <p:sp>
          <p:nvSpPr>
            <p:cNvPr id="12" name="矩形 11"/>
            <p:cNvSpPr/>
            <p:nvPr/>
          </p:nvSpPr>
          <p:spPr>
            <a:xfrm>
              <a:off x="878840" y="3709156"/>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197956" y="3646024"/>
              <a:ext cx="8855144" cy="369330"/>
            </a:xfrm>
            <a:prstGeom prst="rect">
              <a:avLst/>
            </a:prstGeom>
            <a:noFill/>
          </p:spPr>
          <p:txBody>
            <a:bodyPr wrap="square" rtlCol="0">
              <a:spAutoFit/>
            </a:bodyPr>
            <a:lstStyle/>
            <a:p>
              <a:r>
                <a:rPr lang="zh-CN" altLang="en-US" dirty="0" smtClean="0">
                  <a:latin typeface="微软雅黑" panose="020B0503020204020204" charset="-122"/>
                  <a:ea typeface="微软雅黑" panose="020B0503020204020204" charset="-122"/>
                </a:rPr>
                <a:t>着眼</a:t>
              </a:r>
              <a:r>
                <a:rPr lang="zh-CN" altLang="en-US" dirty="0">
                  <a:latin typeface="微软雅黑" panose="020B0503020204020204" charset="-122"/>
                  <a:ea typeface="微软雅黑" panose="020B0503020204020204" charset="-122"/>
                </a:rPr>
                <a:t>于实现中国梦强军梦，制定新形势下军事战略方针，全力推进国防和军队现代化。</a:t>
              </a:r>
              <a:endParaRPr lang="zh-CN" altLang="en-US" dirty="0">
                <a:latin typeface="微软雅黑" panose="020B0503020204020204" charset="-122"/>
                <a:ea typeface="微软雅黑" panose="020B0503020204020204" charset="-122"/>
              </a:endParaRPr>
            </a:p>
          </p:txBody>
        </p:sp>
      </p:grpSp>
      <p:grpSp>
        <p:nvGrpSpPr>
          <p:cNvPr id="14" name="组合 13"/>
          <p:cNvGrpSpPr/>
          <p:nvPr/>
        </p:nvGrpSpPr>
        <p:grpSpPr>
          <a:xfrm>
            <a:off x="1383984" y="3124934"/>
            <a:ext cx="10587423" cy="646330"/>
            <a:chOff x="878840" y="3646024"/>
            <a:chExt cx="10587423" cy="646327"/>
          </a:xfrm>
        </p:grpSpPr>
        <p:sp>
          <p:nvSpPr>
            <p:cNvPr id="15" name="矩形 14"/>
            <p:cNvSpPr/>
            <p:nvPr/>
          </p:nvSpPr>
          <p:spPr>
            <a:xfrm>
              <a:off x="878840" y="3827905"/>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97954" y="3646024"/>
              <a:ext cx="10268309" cy="646327"/>
            </a:xfrm>
            <a:prstGeom prst="rect">
              <a:avLst/>
            </a:prstGeom>
            <a:noFill/>
          </p:spPr>
          <p:txBody>
            <a:bodyPr wrap="square" rtlCol="0">
              <a:spAutoFit/>
            </a:bodyPr>
            <a:lstStyle>
              <a:defPPr>
                <a:defRPr lang="zh-CN"/>
              </a:defPPr>
              <a:lvl1pPr>
                <a:defRPr>
                  <a:latin typeface="微软雅黑" panose="020B0503020204020204" charset="-122"/>
                  <a:ea typeface="微软雅黑" panose="020B0503020204020204" charset="-122"/>
                </a:defRPr>
              </a:lvl1pPr>
            </a:lstStyle>
            <a:p>
              <a:r>
                <a:rPr lang="zh-CN" altLang="en-US" dirty="0" smtClean="0"/>
                <a:t>召开</a:t>
              </a:r>
              <a:r>
                <a:rPr lang="zh-CN" altLang="en-US" dirty="0"/>
                <a:t>古田全军政治工作会议，恢复和发扬我党我军光荣传统和优良作风，人民军队政治生态得到有效治理。</a:t>
              </a:r>
              <a:endParaRPr lang="zh-CN" altLang="en-US" dirty="0"/>
            </a:p>
          </p:txBody>
        </p:sp>
      </p:grpSp>
      <p:grpSp>
        <p:nvGrpSpPr>
          <p:cNvPr id="17" name="组合 16"/>
          <p:cNvGrpSpPr/>
          <p:nvPr/>
        </p:nvGrpSpPr>
        <p:grpSpPr>
          <a:xfrm>
            <a:off x="1394144" y="4049173"/>
            <a:ext cx="10587424" cy="646331"/>
            <a:chOff x="878840" y="3646024"/>
            <a:chExt cx="10587424" cy="646331"/>
          </a:xfrm>
        </p:grpSpPr>
        <p:sp>
          <p:nvSpPr>
            <p:cNvPr id="18" name="矩形 17"/>
            <p:cNvSpPr/>
            <p:nvPr/>
          </p:nvSpPr>
          <p:spPr>
            <a:xfrm>
              <a:off x="878840" y="3863531"/>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97956" y="3646024"/>
              <a:ext cx="10268308" cy="646331"/>
            </a:xfrm>
            <a:prstGeom prst="rect">
              <a:avLst/>
            </a:prstGeom>
            <a:noFill/>
          </p:spPr>
          <p:txBody>
            <a:bodyPr wrap="square" rtlCol="0">
              <a:spAutoFit/>
            </a:bodyPr>
            <a:lstStyle>
              <a:defPPr>
                <a:defRPr lang="zh-CN"/>
              </a:defPPr>
              <a:lvl1pPr>
                <a:defRPr>
                  <a:latin typeface="微软雅黑" panose="020B0503020204020204" charset="-122"/>
                  <a:ea typeface="微软雅黑" panose="020B0503020204020204" charset="-122"/>
                </a:defRPr>
              </a:lvl1pPr>
            </a:lstStyle>
            <a:p>
              <a:r>
                <a:rPr lang="zh-CN" altLang="en-US" dirty="0" smtClean="0"/>
                <a:t>国防</a:t>
              </a:r>
              <a:r>
                <a:rPr lang="zh-CN" altLang="en-US" dirty="0"/>
                <a:t>和军队改革取得历史性突破，形成军委管总、战区主战、军种主建新格局，人民军队组织架构和力量体系实现革命性重塑</a:t>
              </a:r>
              <a:r>
                <a:rPr lang="zh-CN" altLang="en-US" dirty="0" smtClean="0"/>
                <a:t>。</a:t>
              </a:r>
              <a:endParaRPr lang="zh-CN" altLang="en-US" dirty="0"/>
            </a:p>
          </p:txBody>
        </p:sp>
      </p:grpSp>
      <p:grpSp>
        <p:nvGrpSpPr>
          <p:cNvPr id="20" name="组合 19"/>
          <p:cNvGrpSpPr/>
          <p:nvPr/>
        </p:nvGrpSpPr>
        <p:grpSpPr>
          <a:xfrm>
            <a:off x="1394777" y="4875632"/>
            <a:ext cx="10587425" cy="646331"/>
            <a:chOff x="878840" y="3646024"/>
            <a:chExt cx="10587424" cy="646331"/>
          </a:xfrm>
        </p:grpSpPr>
        <p:sp>
          <p:nvSpPr>
            <p:cNvPr id="21" name="矩形 20"/>
            <p:cNvSpPr/>
            <p:nvPr/>
          </p:nvSpPr>
          <p:spPr>
            <a:xfrm>
              <a:off x="878840" y="3804156"/>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97956" y="3646024"/>
              <a:ext cx="10268308" cy="646331"/>
            </a:xfrm>
            <a:prstGeom prst="rect">
              <a:avLst/>
            </a:prstGeom>
            <a:noFill/>
          </p:spPr>
          <p:txBody>
            <a:bodyPr wrap="square" rtlCol="0">
              <a:spAutoFit/>
            </a:bodyPr>
            <a:lstStyle>
              <a:defPPr>
                <a:defRPr lang="zh-CN"/>
              </a:defPPr>
              <a:lvl1pPr>
                <a:defRPr>
                  <a:latin typeface="微软雅黑" panose="020B0503020204020204" charset="-122"/>
                  <a:ea typeface="微软雅黑" panose="020B0503020204020204" charset="-122"/>
                </a:defRPr>
              </a:lvl1pPr>
            </a:lstStyle>
            <a:p>
              <a:r>
                <a:rPr lang="zh-CN" altLang="en-US" dirty="0" smtClean="0"/>
                <a:t>加强</a:t>
              </a:r>
              <a:r>
                <a:rPr lang="zh-CN" altLang="en-US" dirty="0"/>
                <a:t>练兵备战，有效遂行海上维权、反恐维稳、抢险救灾、国际维和、亚丁湾护航、人道主义救援等重大任务，武器装备加快发展，军事斗争准备取得重大进展。</a:t>
              </a:r>
              <a:endParaRPr lang="zh-CN" altLang="en-US" dirty="0"/>
            </a:p>
          </p:txBody>
        </p:sp>
      </p:grpSp>
      <p:grpSp>
        <p:nvGrpSpPr>
          <p:cNvPr id="23" name="组合 22"/>
          <p:cNvGrpSpPr/>
          <p:nvPr/>
        </p:nvGrpSpPr>
        <p:grpSpPr>
          <a:xfrm>
            <a:off x="1394779" y="5869246"/>
            <a:ext cx="6324182" cy="369510"/>
            <a:chOff x="878840" y="3645846"/>
            <a:chExt cx="6324182" cy="369508"/>
          </a:xfrm>
        </p:grpSpPr>
        <p:sp>
          <p:nvSpPr>
            <p:cNvPr id="24" name="矩形 23"/>
            <p:cNvSpPr/>
            <p:nvPr/>
          </p:nvSpPr>
          <p:spPr>
            <a:xfrm>
              <a:off x="878840" y="3645846"/>
              <a:ext cx="243069" cy="243069"/>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197956" y="3646024"/>
              <a:ext cx="6005066" cy="369330"/>
            </a:xfrm>
            <a:prstGeom prst="rect">
              <a:avLst/>
            </a:prstGeom>
            <a:noFill/>
          </p:spPr>
          <p:txBody>
            <a:bodyPr wrap="square" rtlCol="0">
              <a:spAutoFit/>
            </a:bodyPr>
            <a:lstStyle>
              <a:defPPr>
                <a:defRPr lang="zh-CN"/>
              </a:defPPr>
              <a:lvl1pPr>
                <a:defRPr>
                  <a:latin typeface="微软雅黑" panose="020B0503020204020204" charset="-122"/>
                  <a:ea typeface="微软雅黑" panose="020B0503020204020204" charset="-122"/>
                </a:defRPr>
              </a:lvl1pPr>
            </a:lstStyle>
            <a:p>
              <a:r>
                <a:rPr lang="zh-CN" altLang="en-US" dirty="0" smtClean="0"/>
                <a:t>人民军队</a:t>
              </a:r>
              <a:r>
                <a:rPr lang="zh-CN" altLang="en-US" dirty="0"/>
                <a:t>在中国特色强军之路上迈出坚定步伐</a:t>
              </a:r>
              <a:r>
                <a:rPr lang="zh-CN" altLang="en-US" dirty="0" smtClean="0"/>
                <a:t>。</a:t>
              </a:r>
              <a:endParaRPr lang="zh-CN" altLang="en-US" dirty="0"/>
            </a:p>
          </p:txBody>
        </p:sp>
      </p:grpSp>
      <p:sp>
        <p:nvSpPr>
          <p:cNvPr id="100" name="文本框 99"/>
          <p:cNvSpPr txBox="1"/>
          <p:nvPr/>
        </p:nvSpPr>
        <p:spPr>
          <a:xfrm>
            <a:off x="1394460" y="904875"/>
            <a:ext cx="10170795" cy="953135"/>
          </a:xfrm>
          <a:prstGeom prst="rect">
            <a:avLst/>
          </a:prstGeom>
          <a:noFill/>
          <a:ln w="9525">
            <a:noFill/>
          </a:ln>
        </p:spPr>
        <p:txBody>
          <a:bodyPr wrap="square">
            <a:spAutoFit/>
          </a:bodyPr>
          <a:p>
            <a:pPr indent="0"/>
            <a:r>
              <a:rPr lang="zh-CN" altLang="en-US" sz="2800" b="0">
                <a:latin typeface="方正小标宋简体" panose="03000509000000000000" charset="-122"/>
                <a:ea typeface="方正小标宋简体" panose="03000509000000000000" charset="-122"/>
                <a:cs typeface="楷体_GB2312" panose="02010609030101010101" charset="-122"/>
              </a:rPr>
              <a:t>七是坚定不移推进国防和军队现代化，人民军队中一度存在的不良政治状况得到明显改变。</a:t>
            </a:r>
            <a:endParaRPr lang="zh-CN" altLang="en-US" sz="2800">
              <a:latin typeface="方正小标宋简体" panose="03000509000000000000" charset="-122"/>
              <a:ea typeface="方正小标宋简体" panose="03000509000000000000"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 y="-274955"/>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750"/>
                                        <p:tgtEl>
                                          <p:spTgt spid="2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fltVal val="0"/>
                                          </p:val>
                                        </p:tav>
                                        <p:tav tm="100000">
                                          <p:val>
                                            <p:strVal val="#ppt_w"/>
                                          </p:val>
                                        </p:tav>
                                      </p:tavLst>
                                    </p:anim>
                                    <p:anim calcmode="lin" valueType="num">
                                      <p:cBhvr>
                                        <p:cTn id="32" dur="1000" fill="hold"/>
                                        <p:tgtEl>
                                          <p:spTgt spid="26"/>
                                        </p:tgtEl>
                                        <p:attrNameLst>
                                          <p:attrName>ppt_h</p:attrName>
                                        </p:attrNameLst>
                                      </p:cBhvr>
                                      <p:tavLst>
                                        <p:tav tm="0">
                                          <p:val>
                                            <p:fltVal val="0"/>
                                          </p:val>
                                        </p:tav>
                                        <p:tav tm="100000">
                                          <p:val>
                                            <p:strVal val="#ppt_h"/>
                                          </p:val>
                                        </p:tav>
                                      </p:tavLst>
                                    </p:anim>
                                    <p:animEffect transition="in" filter="fade">
                                      <p:cBhvr>
                                        <p:cTn id="3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96329" y="1576070"/>
            <a:ext cx="9840036" cy="5090160"/>
          </a:xfrm>
          <a:prstGeom prst="rect">
            <a:avLst/>
          </a:prstGeom>
          <a:noFill/>
          <a:ln w="3810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2" cstate="screen">
            <a:extLst>
              <a:ext uri="{28A0092B-C50C-407E-A947-70E740481C1C}">
                <a14:useLocalDpi xmlns:a14="http://schemas.microsoft.com/office/drawing/2010/main" val="0"/>
              </a:ext>
            </a:extLst>
          </a:blip>
          <a:srcRect/>
          <a:stretch>
            <a:fillRect/>
          </a:stretch>
        </p:blipFill>
        <p:spPr>
          <a:xfrm>
            <a:off x="1674207" y="1723174"/>
            <a:ext cx="9158692" cy="4250908"/>
          </a:xfrm>
          <a:prstGeom prst="rect">
            <a:avLst/>
          </a:prstGeom>
        </p:spPr>
      </p:pic>
      <p:pic>
        <p:nvPicPr>
          <p:cNvPr id="16" name="图片 15"/>
          <p:cNvPicPr>
            <a:picLocks noChangeAspect="1"/>
          </p:cNvPicPr>
          <p:nvPr/>
        </p:nvPicPr>
        <p:blipFill rotWithShape="1">
          <a:blip r:embed="rId3" cstate="screen">
            <a:extLst>
              <a:ext uri="{28A0092B-C50C-407E-A947-70E740481C1C}">
                <a14:useLocalDpi xmlns:a14="http://schemas.microsoft.com/office/drawing/2010/main" val="0"/>
              </a:ext>
            </a:extLst>
          </a:blip>
          <a:srcRect/>
          <a:stretch>
            <a:fillRect/>
          </a:stretch>
        </p:blipFill>
        <p:spPr>
          <a:xfrm flipH="1">
            <a:off x="1674207" y="3217987"/>
            <a:ext cx="7446732" cy="2756095"/>
          </a:xfrm>
          <a:prstGeom prst="rect">
            <a:avLst/>
          </a:prstGeom>
        </p:spPr>
      </p:pic>
      <p:sp>
        <p:nvSpPr>
          <p:cNvPr id="17" name="文本框 16"/>
          <p:cNvSpPr txBox="1"/>
          <p:nvPr/>
        </p:nvSpPr>
        <p:spPr>
          <a:xfrm>
            <a:off x="2496417" y="1671362"/>
            <a:ext cx="8804944" cy="954107"/>
          </a:xfrm>
          <a:prstGeom prst="rect">
            <a:avLst/>
          </a:prstGeom>
          <a:noFill/>
        </p:spPr>
        <p:txBody>
          <a:bodyPr wrap="square" rtlCol="0">
            <a:spAutoFit/>
          </a:bodyPr>
          <a:lstStyle/>
          <a:p>
            <a:pPr algn="just"/>
            <a:r>
              <a:rPr lang="zh-CN" altLang="en-US" sz="2400" b="1" spc="600" dirty="0" smtClean="0">
                <a:solidFill>
                  <a:srgbClr val="CB0828"/>
                </a:solidFill>
                <a:latin typeface="微软雅黑" panose="020B0503020204020204" charset="-122"/>
                <a:ea typeface="微软雅黑" panose="020B0503020204020204" charset="-122"/>
              </a:rPr>
              <a:t>我国</a:t>
            </a:r>
            <a:r>
              <a:rPr lang="zh-CN" altLang="en-US" sz="2400" b="1" spc="600" dirty="0">
                <a:solidFill>
                  <a:srgbClr val="CB0828"/>
                </a:solidFill>
                <a:latin typeface="微软雅黑" panose="020B0503020204020204" charset="-122"/>
                <a:ea typeface="微软雅黑" panose="020B0503020204020204" charset="-122"/>
              </a:rPr>
              <a:t>国际影响力、感召力、塑造力进一步提高</a:t>
            </a:r>
            <a:r>
              <a:rPr lang="zh-CN" altLang="en-US" sz="2400" b="1" spc="600" dirty="0" smtClean="0">
                <a:solidFill>
                  <a:srgbClr val="CB0828"/>
                </a:solidFill>
                <a:latin typeface="微软雅黑" panose="020B0503020204020204" charset="-122"/>
                <a:ea typeface="微软雅黑" panose="020B0503020204020204" charset="-122"/>
              </a:rPr>
              <a:t>，</a:t>
            </a:r>
            <a:endParaRPr lang="en-US" altLang="zh-CN" sz="2400" b="1" spc="600" dirty="0" smtClean="0">
              <a:solidFill>
                <a:srgbClr val="CB0828"/>
              </a:solidFill>
              <a:latin typeface="微软雅黑" panose="020B0503020204020204" charset="-122"/>
              <a:ea typeface="微软雅黑" panose="020B0503020204020204" charset="-122"/>
            </a:endParaRPr>
          </a:p>
          <a:p>
            <a:pPr algn="just"/>
            <a:r>
              <a:rPr lang="zh-CN" altLang="en-US" sz="2400" b="1" spc="600" dirty="0" smtClean="0">
                <a:solidFill>
                  <a:srgbClr val="CB0828"/>
                </a:solidFill>
                <a:latin typeface="微软雅黑" panose="020B0503020204020204" charset="-122"/>
                <a:ea typeface="微软雅黑" panose="020B0503020204020204" charset="-122"/>
              </a:rPr>
              <a:t>为</a:t>
            </a:r>
            <a:r>
              <a:rPr lang="zh-CN" altLang="en-US" sz="2400" b="1" spc="600" dirty="0">
                <a:solidFill>
                  <a:srgbClr val="CB0828"/>
                </a:solidFill>
                <a:latin typeface="微软雅黑" panose="020B0503020204020204" charset="-122"/>
                <a:ea typeface="微软雅黑" panose="020B0503020204020204" charset="-122"/>
              </a:rPr>
              <a:t>世界和平与发展作出新的重大贡献</a:t>
            </a:r>
            <a:r>
              <a:rPr lang="zh-CN" altLang="en-US" sz="3200" b="1" spc="600" dirty="0" smtClean="0">
                <a:solidFill>
                  <a:srgbClr val="CB0828"/>
                </a:solidFill>
                <a:latin typeface="微软雅黑" panose="020B0503020204020204" charset="-122"/>
                <a:ea typeface="微软雅黑" panose="020B0503020204020204" charset="-122"/>
              </a:rPr>
              <a:t>。</a:t>
            </a:r>
            <a:endParaRPr lang="zh-CN" altLang="en-US" sz="3200" b="1" spc="600" dirty="0">
              <a:solidFill>
                <a:srgbClr val="CB0828"/>
              </a:solidFill>
              <a:latin typeface="微软雅黑" panose="020B0503020204020204" charset="-122"/>
              <a:ea typeface="微软雅黑" panose="020B0503020204020204" charset="-122"/>
            </a:endParaRPr>
          </a:p>
        </p:txBody>
      </p:sp>
      <p:sp>
        <p:nvSpPr>
          <p:cNvPr id="19" name="矩形 18"/>
          <p:cNvSpPr/>
          <p:nvPr/>
        </p:nvSpPr>
        <p:spPr>
          <a:xfrm>
            <a:off x="8249283" y="2750586"/>
            <a:ext cx="2673260" cy="589321"/>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pc="600" dirty="0" smtClean="0">
                <a:latin typeface="Impact" panose="020B0806030902050204" pitchFamily="34" charset="0"/>
                <a:ea typeface="微软雅黑" panose="020B0503020204020204" charset="-122"/>
              </a:rPr>
              <a:t>全面</a:t>
            </a:r>
            <a:r>
              <a:rPr lang="zh-CN" altLang="en-US" spc="600" dirty="0">
                <a:latin typeface="Impact" panose="020B0806030902050204" pitchFamily="34" charset="0"/>
                <a:ea typeface="微软雅黑" panose="020B0503020204020204" charset="-122"/>
              </a:rPr>
              <a:t>推进中国特色大国外交</a:t>
            </a:r>
            <a:endParaRPr lang="zh-CN" altLang="en-US" spc="600" dirty="0">
              <a:latin typeface="Impact" panose="020B0806030902050204" pitchFamily="34" charset="0"/>
              <a:ea typeface="微软雅黑" panose="020B0503020204020204" charset="-122"/>
            </a:endParaRPr>
          </a:p>
        </p:txBody>
      </p:sp>
      <p:sp>
        <p:nvSpPr>
          <p:cNvPr id="20" name="矩形 19"/>
          <p:cNvSpPr/>
          <p:nvPr/>
        </p:nvSpPr>
        <p:spPr>
          <a:xfrm>
            <a:off x="8249283" y="3512586"/>
            <a:ext cx="2673260" cy="589321"/>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pc="600" dirty="0">
                <a:latin typeface="Impact" panose="020B0806030902050204" pitchFamily="34" charset="0"/>
                <a:ea typeface="微软雅黑" panose="020B0503020204020204" charset="-122"/>
              </a:rPr>
              <a:t>实施共建“一带一路”倡议</a:t>
            </a:r>
            <a:endParaRPr lang="zh-CN" altLang="en-US" spc="600" dirty="0">
              <a:latin typeface="Impact" panose="020B0806030902050204" pitchFamily="34" charset="0"/>
              <a:ea typeface="微软雅黑" panose="020B0503020204020204" charset="-122"/>
            </a:endParaRPr>
          </a:p>
        </p:txBody>
      </p:sp>
      <p:sp>
        <p:nvSpPr>
          <p:cNvPr id="21" name="矩形 20"/>
          <p:cNvSpPr/>
          <p:nvPr/>
        </p:nvSpPr>
        <p:spPr>
          <a:xfrm>
            <a:off x="8249283" y="4274586"/>
            <a:ext cx="2673260" cy="589321"/>
          </a:xfrm>
          <a:prstGeom prst="rect">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pc="600" dirty="0" smtClean="0">
                <a:latin typeface="Impact" panose="020B0806030902050204" pitchFamily="34" charset="0"/>
                <a:ea typeface="微软雅黑" panose="020B0503020204020204" charset="-122"/>
              </a:rPr>
              <a:t>倡导</a:t>
            </a:r>
            <a:r>
              <a:rPr lang="zh-CN" altLang="en-US" spc="600" dirty="0">
                <a:latin typeface="Impact" panose="020B0806030902050204" pitchFamily="34" charset="0"/>
                <a:ea typeface="微软雅黑" panose="020B0503020204020204" charset="-122"/>
              </a:rPr>
              <a:t>构建人类命运共同体</a:t>
            </a:r>
            <a:endParaRPr lang="zh-CN" altLang="en-US" spc="600" dirty="0">
              <a:latin typeface="Impact" panose="020B0806030902050204" pitchFamily="34" charset="0"/>
              <a:ea typeface="微软雅黑" panose="020B0503020204020204" charset="-122"/>
            </a:endParaRPr>
          </a:p>
        </p:txBody>
      </p:sp>
      <p:sp>
        <p:nvSpPr>
          <p:cNvPr id="22" name="文本框 21"/>
          <p:cNvSpPr txBox="1"/>
          <p:nvPr/>
        </p:nvSpPr>
        <p:spPr>
          <a:xfrm>
            <a:off x="9361171" y="4725079"/>
            <a:ext cx="1711960" cy="769441"/>
          </a:xfrm>
          <a:prstGeom prst="rect">
            <a:avLst/>
          </a:prstGeom>
          <a:noFill/>
        </p:spPr>
        <p:txBody>
          <a:bodyPr wrap="square" rtlCol="0">
            <a:spAutoFit/>
          </a:bodyPr>
          <a:lstStyle/>
          <a:p>
            <a:pPr algn="r"/>
            <a:r>
              <a:rPr lang="en-US" altLang="zh-CN" sz="4400" b="1" spc="600" dirty="0" smtClean="0">
                <a:solidFill>
                  <a:srgbClr val="CB0828"/>
                </a:solidFill>
                <a:latin typeface="微软雅黑" panose="020B0503020204020204" charset="-122"/>
                <a:ea typeface="微软雅黑" panose="020B0503020204020204" charset="-122"/>
              </a:rPr>
              <a:t>……</a:t>
            </a:r>
            <a:endParaRPr lang="zh-CN" altLang="en-US" sz="4400" b="1" spc="600" dirty="0">
              <a:solidFill>
                <a:srgbClr val="CB0828"/>
              </a:solidFill>
              <a:latin typeface="微软雅黑" panose="020B0503020204020204" charset="-122"/>
              <a:ea typeface="微软雅黑" panose="020B0503020204020204" charset="-122"/>
            </a:endParaRPr>
          </a:p>
        </p:txBody>
      </p:sp>
      <p:sp>
        <p:nvSpPr>
          <p:cNvPr id="4" name="文本框 3"/>
          <p:cNvSpPr txBox="1"/>
          <p:nvPr/>
        </p:nvSpPr>
        <p:spPr>
          <a:xfrm>
            <a:off x="1396365" y="509905"/>
            <a:ext cx="9839960" cy="953135"/>
          </a:xfrm>
          <a:prstGeom prst="rect">
            <a:avLst/>
          </a:prstGeom>
          <a:noFill/>
        </p:spPr>
        <p:txBody>
          <a:bodyPr wrap="square" rtlCol="0" anchor="t">
            <a:spAutoFit/>
          </a:bodyPr>
          <a:p>
            <a:pPr indent="0"/>
            <a:r>
              <a:rPr lang="zh-CN" altLang="en-US" sz="2800">
                <a:latin typeface="方正小标宋简体" panose="03000509000000000000" charset="-122"/>
                <a:ea typeface="方正小标宋简体" panose="03000509000000000000" charset="-122"/>
                <a:cs typeface="楷体_GB2312" panose="02010609030101010101" charset="-122"/>
                <a:sym typeface="+mn-ea"/>
              </a:rPr>
              <a:t>八是坚定不移推进中国特色大国外交，我国在国际力量对比中面临的不利状况得到明显改变。</a:t>
            </a:r>
            <a:endParaRPr lang="zh-CN" altLang="en-US" sz="2800">
              <a:latin typeface="方正小标宋简体" panose="03000509000000000000" charset="-122"/>
              <a:ea typeface="方正小标宋简体" panose="03000509000000000000" charset="-122"/>
              <a:cs typeface="楷体_GB2312" panose="02010609030101010101" charset="-122"/>
              <a:sym typeface="+mn-ea"/>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750"/>
                                            <p:tgtEl>
                                              <p:spTgt spid="14"/>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750"/>
                                            <p:tgtEl>
                                              <p:spTgt spid="17"/>
                                            </p:tgtEl>
                                          </p:cBhvr>
                                        </p:animEffect>
                                      </p:childTnLst>
                                    </p:cTn>
                                  </p:par>
                                </p:childTnLst>
                              </p:cTn>
                            </p:par>
                            <p:par>
                              <p:cTn id="22" fill="hold">
                                <p:stCondLst>
                                  <p:cond delay="3500"/>
                                </p:stCondLst>
                                <p:childTnLst>
                                  <p:par>
                                    <p:cTn id="23" presetID="2" presetClass="entr" presetSubtype="8" fill="hold" grpId="0" nodeType="afterEffect" p14:presetBounceEnd="26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26000">
                                          <p:cBhvr additive="base">
                                            <p:cTn id="25" dur="750" fill="hold"/>
                                            <p:tgtEl>
                                              <p:spTgt spid="19"/>
                                            </p:tgtEl>
                                            <p:attrNameLst>
                                              <p:attrName>ppt_x</p:attrName>
                                            </p:attrNameLst>
                                          </p:cBhvr>
                                          <p:tavLst>
                                            <p:tav tm="0">
                                              <p:val>
                                                <p:strVal val="0-#ppt_w/2"/>
                                              </p:val>
                                            </p:tav>
                                            <p:tav tm="100000">
                                              <p:val>
                                                <p:strVal val="#ppt_x"/>
                                              </p:val>
                                            </p:tav>
                                          </p:tavLst>
                                        </p:anim>
                                        <p:anim calcmode="lin" valueType="num" p14:bounceEnd="26000">
                                          <p:cBhvr additive="base">
                                            <p:cTn id="26" dur="75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2" presetClass="entr" presetSubtype="8" fill="hold" grpId="0" nodeType="afterEffect" p14:presetBounceEnd="26000">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14:bounceEnd="26000">
                                          <p:cBhvr additive="base">
                                            <p:cTn id="30" dur="750" fill="hold"/>
                                            <p:tgtEl>
                                              <p:spTgt spid="20"/>
                                            </p:tgtEl>
                                            <p:attrNameLst>
                                              <p:attrName>ppt_x</p:attrName>
                                            </p:attrNameLst>
                                          </p:cBhvr>
                                          <p:tavLst>
                                            <p:tav tm="0">
                                              <p:val>
                                                <p:strVal val="0-#ppt_w/2"/>
                                              </p:val>
                                            </p:tav>
                                            <p:tav tm="100000">
                                              <p:val>
                                                <p:strVal val="#ppt_x"/>
                                              </p:val>
                                            </p:tav>
                                          </p:tavLst>
                                        </p:anim>
                                        <p:anim calcmode="lin" valueType="num" p14:bounceEnd="26000">
                                          <p:cBhvr additive="base">
                                            <p:cTn id="31" dur="75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5500"/>
                                </p:stCondLst>
                                <p:childTnLst>
                                  <p:par>
                                    <p:cTn id="33" presetID="2" presetClass="entr" presetSubtype="8" fill="hold" grpId="0" nodeType="afterEffect" p14:presetBounceEnd="26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26000">
                                          <p:cBhvr additive="base">
                                            <p:cTn id="35" dur="750" fill="hold"/>
                                            <p:tgtEl>
                                              <p:spTgt spid="21"/>
                                            </p:tgtEl>
                                            <p:attrNameLst>
                                              <p:attrName>ppt_x</p:attrName>
                                            </p:attrNameLst>
                                          </p:cBhvr>
                                          <p:tavLst>
                                            <p:tav tm="0">
                                              <p:val>
                                                <p:strVal val="0-#ppt_w/2"/>
                                              </p:val>
                                            </p:tav>
                                            <p:tav tm="100000">
                                              <p:val>
                                                <p:strVal val="#ppt_x"/>
                                              </p:val>
                                            </p:tav>
                                          </p:tavLst>
                                        </p:anim>
                                        <p:anim calcmode="lin" valueType="num" p14:bounceEnd="26000">
                                          <p:cBhvr additive="base">
                                            <p:cTn id="36" dur="75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6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750"/>
                                            <p:tgtEl>
                                              <p:spTgt spid="22"/>
                                            </p:tgtEl>
                                          </p:cBhvr>
                                        </p:animEffect>
                                      </p:childTnLst>
                                    </p:cTn>
                                  </p:par>
                                </p:childTnLst>
                              </p:cTn>
                            </p:par>
                            <p:par>
                              <p:cTn id="41" fill="hold">
                                <p:stCondLst>
                                  <p:cond delay="75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7" grpId="0"/>
          <p:bldP spid="19" grpId="0" bldLvl="0" animBg="1"/>
          <p:bldP spid="20" grpId="0" bldLvl="0" animBg="1"/>
          <p:bldP spid="21" grpId="0" bldLvl="0" animBg="1"/>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750"/>
                                            <p:tgtEl>
                                              <p:spTgt spid="14"/>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750"/>
                                            <p:tgtEl>
                                              <p:spTgt spid="17"/>
                                            </p:tgtEl>
                                          </p:cBhvr>
                                        </p:animEffect>
                                      </p:childTnLst>
                                    </p:cTn>
                                  </p:par>
                                </p:childTnLst>
                              </p:cTn>
                            </p:par>
                            <p:par>
                              <p:cTn id="22" fill="hold">
                                <p:stCondLst>
                                  <p:cond delay="3500"/>
                                </p:stCondLst>
                                <p:childTnLst>
                                  <p:par>
                                    <p:cTn id="23" presetID="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0-#ppt_w/2"/>
                                              </p:val>
                                            </p:tav>
                                            <p:tav tm="100000">
                                              <p:val>
                                                <p:strVal val="#ppt_x"/>
                                              </p:val>
                                            </p:tav>
                                          </p:tavLst>
                                        </p:anim>
                                        <p:anim calcmode="lin" valueType="num">
                                          <p:cBhvr additive="base">
                                            <p:cTn id="26" dur="75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750" fill="hold"/>
                                            <p:tgtEl>
                                              <p:spTgt spid="20"/>
                                            </p:tgtEl>
                                            <p:attrNameLst>
                                              <p:attrName>ppt_x</p:attrName>
                                            </p:attrNameLst>
                                          </p:cBhvr>
                                          <p:tavLst>
                                            <p:tav tm="0">
                                              <p:val>
                                                <p:strVal val="0-#ppt_w/2"/>
                                              </p:val>
                                            </p:tav>
                                            <p:tav tm="100000">
                                              <p:val>
                                                <p:strVal val="#ppt_x"/>
                                              </p:val>
                                            </p:tav>
                                          </p:tavLst>
                                        </p:anim>
                                        <p:anim calcmode="lin" valueType="num">
                                          <p:cBhvr additive="base">
                                            <p:cTn id="31" dur="75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5500"/>
                                </p:stCondLst>
                                <p:childTnLst>
                                  <p:par>
                                    <p:cTn id="33" presetID="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0-#ppt_w/2"/>
                                              </p:val>
                                            </p:tav>
                                            <p:tav tm="100000">
                                              <p:val>
                                                <p:strVal val="#ppt_x"/>
                                              </p:val>
                                            </p:tav>
                                          </p:tavLst>
                                        </p:anim>
                                        <p:anim calcmode="lin" valueType="num">
                                          <p:cBhvr additive="base">
                                            <p:cTn id="36" dur="75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6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750"/>
                                            <p:tgtEl>
                                              <p:spTgt spid="22"/>
                                            </p:tgtEl>
                                          </p:cBhvr>
                                        </p:animEffect>
                                      </p:childTnLst>
                                    </p:cTn>
                                  </p:par>
                                </p:childTnLst>
                              </p:cTn>
                            </p:par>
                            <p:par>
                              <p:cTn id="41" fill="hold">
                                <p:stCondLst>
                                  <p:cond delay="75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7" grpId="0"/>
          <p:bldP spid="19" grpId="0" bldLvl="0" animBg="1"/>
          <p:bldP spid="20" grpId="0" bldLvl="0" animBg="1"/>
          <p:bldP spid="21" grpId="0" bldLvl="0" animBg="1"/>
          <p:bldP spid="2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59815" y="2069465"/>
            <a:ext cx="10817225" cy="4087495"/>
          </a:xfrm>
          <a:prstGeom prst="rect">
            <a:avLst/>
          </a:prstGeom>
          <a:noFill/>
          <a:ln w="3810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11966" y="2187777"/>
            <a:ext cx="10297777" cy="812530"/>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zh-CN" b="1" dirty="0">
                <a:solidFill>
                  <a:srgbClr val="A93B08"/>
                </a:solidFill>
              </a:rPr>
              <a:t>实践使我们越来越深刻地认识到，管党治党不仅关系党的前途命运，而且关系国家和民族的前途</a:t>
            </a:r>
            <a:r>
              <a:rPr lang="zh-CN" altLang="zh-CN" b="1" dirty="0" smtClean="0">
                <a:solidFill>
                  <a:srgbClr val="A93B08"/>
                </a:solidFill>
              </a:rPr>
              <a:t>命运</a:t>
            </a:r>
            <a:r>
              <a:rPr lang="zh-CN" altLang="en-US" b="1" dirty="0" smtClean="0">
                <a:solidFill>
                  <a:srgbClr val="A93B08"/>
                </a:solidFill>
              </a:rPr>
              <a:t>，</a:t>
            </a:r>
            <a:endParaRPr lang="en-US" altLang="zh-CN" b="1" dirty="0">
              <a:solidFill>
                <a:srgbClr val="A93B08"/>
              </a:solidFill>
            </a:endParaRPr>
          </a:p>
          <a:p>
            <a:r>
              <a:rPr lang="zh-CN" altLang="zh-CN" b="1" dirty="0">
                <a:solidFill>
                  <a:srgbClr val="A93B08"/>
                </a:solidFill>
              </a:rPr>
              <a:t>必须以更大的决心、更大的勇气、更大的气力抓紧</a:t>
            </a:r>
            <a:r>
              <a:rPr lang="zh-CN" altLang="zh-CN" b="1" dirty="0" smtClean="0">
                <a:solidFill>
                  <a:srgbClr val="A93B08"/>
                </a:solidFill>
              </a:rPr>
              <a:t>抓好</a:t>
            </a:r>
            <a:r>
              <a:rPr lang="zh-CN" altLang="en-US" b="1" dirty="0" smtClean="0">
                <a:solidFill>
                  <a:srgbClr val="A93B08"/>
                </a:solidFill>
              </a:rPr>
              <a:t>。</a:t>
            </a:r>
            <a:endParaRPr lang="zh-CN" altLang="en-US" b="1" dirty="0">
              <a:solidFill>
                <a:srgbClr val="A93B08"/>
              </a:solidFill>
            </a:endParaRPr>
          </a:p>
        </p:txBody>
      </p:sp>
      <p:sp>
        <p:nvSpPr>
          <p:cNvPr id="100" name="文本框 99"/>
          <p:cNvSpPr txBox="1"/>
          <p:nvPr/>
        </p:nvSpPr>
        <p:spPr>
          <a:xfrm>
            <a:off x="1212215" y="732790"/>
            <a:ext cx="10170795" cy="953135"/>
          </a:xfrm>
          <a:prstGeom prst="rect">
            <a:avLst/>
          </a:prstGeom>
          <a:noFill/>
          <a:ln w="9525">
            <a:noFill/>
          </a:ln>
        </p:spPr>
        <p:txBody>
          <a:bodyPr wrap="square">
            <a:spAutoFit/>
          </a:bodyPr>
          <a:p>
            <a:pPr indent="0"/>
            <a:r>
              <a:rPr lang="zh-CN" altLang="en-US" sz="2800" b="0">
                <a:latin typeface="方正小标宋简体" panose="03000509000000000000" charset="-122"/>
                <a:ea typeface="方正小标宋简体" panose="03000509000000000000" charset="-122"/>
                <a:cs typeface="楷体_GB2312" panose="02010609030101010101" charset="-122"/>
              </a:rPr>
              <a:t>九是坚定不移推进全面从严治党，管党治党宽松软状况得到明显改变。</a:t>
            </a:r>
            <a:endParaRPr lang="zh-CN" altLang="en-US" sz="2800" b="0">
              <a:latin typeface="方正小标宋简体" panose="03000509000000000000" charset="-122"/>
              <a:ea typeface="方正小标宋简体" panose="03000509000000000000" charset="-122"/>
              <a:cs typeface="楷体_GB2312" panose="02010609030101010101" charset="-122"/>
            </a:endParaRPr>
          </a:p>
        </p:txBody>
      </p:sp>
      <p:sp>
        <p:nvSpPr>
          <p:cNvPr id="10" name="文本框 9"/>
          <p:cNvSpPr txBox="1"/>
          <p:nvPr/>
        </p:nvSpPr>
        <p:spPr>
          <a:xfrm>
            <a:off x="1329690" y="5200650"/>
            <a:ext cx="9829800" cy="6451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p>
            <a:pPr indent="0"/>
            <a:r>
              <a:rPr lang="en-US" altLang="zh-CN" b="0">
                <a:latin typeface="仿宋_GB2312" panose="02010609030101010101" charset="-122"/>
                <a:ea typeface="仿宋_GB2312" panose="02010609030101010101" charset="-122"/>
                <a:cs typeface="仿宋_GB2312" panose="02010609030101010101" charset="-122"/>
              </a:rPr>
              <a:t>5</a:t>
            </a:r>
            <a:r>
              <a:rPr lang="zh-CN" altLang="en-US" b="0">
                <a:latin typeface="仿宋_GB2312" panose="02010609030101010101" charset="-122"/>
                <a:ea typeface="仿宋_GB2312" panose="02010609030101010101" charset="-122"/>
                <a:cs typeface="仿宋_GB2312" panose="02010609030101010101" charset="-122"/>
              </a:rPr>
              <a:t>年来，共立案审查省军级以上党员干部及其他中管部</a:t>
            </a:r>
            <a:r>
              <a:rPr lang="en-US" altLang="zh-CN" b="0">
                <a:latin typeface="仿宋_GB2312" panose="02010609030101010101" charset="-122"/>
                <a:ea typeface="仿宋_GB2312" panose="02010609030101010101" charset="-122"/>
                <a:cs typeface="仿宋_GB2312" panose="02010609030101010101" charset="-122"/>
              </a:rPr>
              <a:t>440</a:t>
            </a:r>
            <a:r>
              <a:rPr lang="zh-CN" altLang="en-US" b="0">
                <a:latin typeface="仿宋_GB2312" panose="02010609030101010101" charset="-122"/>
                <a:ea typeface="仿宋_GB2312" panose="02010609030101010101" charset="-122"/>
                <a:cs typeface="仿宋_GB2312" panose="02010609030101010101" charset="-122"/>
              </a:rPr>
              <a:t>人。其中，十八届中央委员、中央候补委员</a:t>
            </a:r>
            <a:r>
              <a:rPr lang="en-US" altLang="zh-CN" b="0">
                <a:latin typeface="仿宋_GB2312" panose="02010609030101010101" charset="-122"/>
                <a:ea typeface="仿宋_GB2312" panose="02010609030101010101" charset="-122"/>
                <a:cs typeface="仿宋_GB2312" panose="02010609030101010101" charset="-122"/>
              </a:rPr>
              <a:t>43</a:t>
            </a:r>
            <a:r>
              <a:rPr lang="zh-CN" altLang="en-US" b="0">
                <a:latin typeface="仿宋_GB2312" panose="02010609030101010101" charset="-122"/>
                <a:ea typeface="仿宋_GB2312" panose="02010609030101010101" charset="-122"/>
                <a:cs typeface="仿宋_GB2312" panose="02010609030101010101" charset="-122"/>
              </a:rPr>
              <a:t>人，中央纪委委员</a:t>
            </a:r>
            <a:r>
              <a:rPr lang="en-US" altLang="zh-CN" b="0">
                <a:latin typeface="仿宋_GB2312" panose="02010609030101010101" charset="-122"/>
                <a:ea typeface="仿宋_GB2312" panose="02010609030101010101" charset="-122"/>
                <a:cs typeface="仿宋_GB2312" panose="02010609030101010101" charset="-122"/>
              </a:rPr>
              <a:t>9</a:t>
            </a:r>
            <a:r>
              <a:rPr lang="zh-CN" altLang="en-US" b="0">
                <a:latin typeface="仿宋_GB2312" panose="02010609030101010101" charset="-122"/>
                <a:ea typeface="仿宋_GB2312" panose="02010609030101010101" charset="-122"/>
                <a:cs typeface="仿宋_GB2312" panose="02010609030101010101" charset="-122"/>
              </a:rPr>
              <a:t>人，厅局级干部</a:t>
            </a:r>
            <a:r>
              <a:rPr lang="en-US" altLang="zh-CN" b="0">
                <a:latin typeface="仿宋_GB2312" panose="02010609030101010101" charset="-122"/>
                <a:ea typeface="仿宋_GB2312" panose="02010609030101010101" charset="-122"/>
                <a:cs typeface="仿宋_GB2312" panose="02010609030101010101" charset="-122"/>
              </a:rPr>
              <a:t>8900</a:t>
            </a:r>
            <a:r>
              <a:rPr lang="zh-CN" altLang="en-US" b="0">
                <a:latin typeface="仿宋_GB2312" panose="02010609030101010101" charset="-122"/>
                <a:ea typeface="仿宋_GB2312" panose="02010609030101010101" charset="-122"/>
                <a:cs typeface="仿宋_GB2312" panose="02010609030101010101" charset="-122"/>
              </a:rPr>
              <a:t>多人，县处级干部</a:t>
            </a:r>
            <a:r>
              <a:rPr lang="en-US" altLang="zh-CN" b="0">
                <a:latin typeface="仿宋_GB2312" panose="02010609030101010101" charset="-122"/>
                <a:ea typeface="仿宋_GB2312" panose="02010609030101010101" charset="-122"/>
                <a:cs typeface="仿宋_GB2312" panose="02010609030101010101" charset="-122"/>
              </a:rPr>
              <a:t>6.3</a:t>
            </a:r>
            <a:r>
              <a:rPr lang="zh-CN" altLang="en-US" b="0">
                <a:latin typeface="仿宋_GB2312" panose="02010609030101010101" charset="-122"/>
                <a:ea typeface="仿宋_GB2312" panose="02010609030101010101" charset="-122"/>
                <a:cs typeface="仿宋_GB2312" panose="02010609030101010101" charset="-122"/>
              </a:rPr>
              <a:t>万人。</a:t>
            </a:r>
            <a:endParaRPr lang="zh-CN" altLang="en-US"/>
          </a:p>
        </p:txBody>
      </p:sp>
      <p:pic>
        <p:nvPicPr>
          <p:cNvPr id="20" name="图片 19"/>
          <p:cNvPicPr>
            <a:picLocks noChangeAspect="1"/>
          </p:cNvPicPr>
          <p:nvPr/>
        </p:nvPicPr>
        <p:blipFill>
          <a:blip r:embed="rId2"/>
          <a:stretch>
            <a:fillRect/>
          </a:stretch>
        </p:blipFill>
        <p:spPr>
          <a:xfrm>
            <a:off x="1329690" y="3177540"/>
            <a:ext cx="3302000" cy="1784350"/>
          </a:xfrm>
          <a:prstGeom prst="rect">
            <a:avLst/>
          </a:prstGeom>
        </p:spPr>
      </p:pic>
      <p:pic>
        <p:nvPicPr>
          <p:cNvPr id="21" name="图片 20"/>
          <p:cNvPicPr>
            <a:picLocks noChangeAspect="1"/>
          </p:cNvPicPr>
          <p:nvPr/>
        </p:nvPicPr>
        <p:blipFill>
          <a:blip r:embed="rId3"/>
          <a:stretch>
            <a:fillRect/>
          </a:stretch>
        </p:blipFill>
        <p:spPr>
          <a:xfrm>
            <a:off x="4831080" y="3052445"/>
            <a:ext cx="3275330" cy="1910080"/>
          </a:xfrm>
          <a:prstGeom prst="rect">
            <a:avLst/>
          </a:prstGeom>
        </p:spPr>
      </p:pic>
      <p:pic>
        <p:nvPicPr>
          <p:cNvPr id="22" name="图片 21"/>
          <p:cNvPicPr>
            <a:picLocks noChangeAspect="1"/>
          </p:cNvPicPr>
          <p:nvPr/>
        </p:nvPicPr>
        <p:blipFill>
          <a:blip r:embed="rId4"/>
          <a:stretch>
            <a:fillRect/>
          </a:stretch>
        </p:blipFill>
        <p:spPr>
          <a:xfrm>
            <a:off x="8326120" y="3052445"/>
            <a:ext cx="3124835" cy="1827530"/>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Effect transition="in" filter="fade">
                                      <p:cBhvr>
                                        <p:cTn id="1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库_矩形 6"/>
          <p:cNvSpPr>
            <a:spLocks noChangeArrowheads="1"/>
          </p:cNvSpPr>
          <p:nvPr>
            <p:custDataLst>
              <p:tags r:id="rId1"/>
            </p:custDataLst>
          </p:nvPr>
        </p:nvSpPr>
        <p:spPr bwMode="auto">
          <a:xfrm>
            <a:off x="4414841" y="3075784"/>
            <a:ext cx="4622799" cy="1582737"/>
          </a:xfrm>
          <a:prstGeom prst="rect">
            <a:avLst/>
          </a:pr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144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spcAft>
                <a:spcPts val="600"/>
              </a:spcAft>
            </a:pPr>
            <a:r>
              <a:rPr lang="zh-CN" altLang="en-US" sz="36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历史性变革</a:t>
            </a:r>
            <a:endParaRPr lang="zh-CN" altLang="en-US" sz="36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endParaRPr>
          </a:p>
        </p:txBody>
      </p:sp>
      <p:sp>
        <p:nvSpPr>
          <p:cNvPr id="17" name="PA_库_任意多边形 4"/>
          <p:cNvSpPr/>
          <p:nvPr>
            <p:custDataLst>
              <p:tags r:id="rId2"/>
            </p:custDataLst>
          </p:nvPr>
        </p:nvSpPr>
        <p:spPr bwMode="auto">
          <a:xfrm>
            <a:off x="2941641" y="3253582"/>
            <a:ext cx="814387" cy="1573212"/>
          </a:xfrm>
          <a:custGeom>
            <a:avLst/>
            <a:gdLst>
              <a:gd name="connsiteX0" fmla="*/ 155380 w 814858"/>
              <a:gd name="connsiteY0" fmla="*/ 0 h 1572706"/>
              <a:gd name="connsiteX1" fmla="*/ 814858 w 814858"/>
              <a:gd name="connsiteY1" fmla="*/ 0 h 1572706"/>
              <a:gd name="connsiteX2" fmla="*/ 814858 w 814858"/>
              <a:gd name="connsiteY2" fmla="*/ 1572706 h 1572706"/>
              <a:gd name="connsiteX3" fmla="*/ 0 w 814858"/>
              <a:gd name="connsiteY3" fmla="*/ 1572706 h 1572706"/>
            </a:gdLst>
            <a:ahLst/>
            <a:cxnLst>
              <a:cxn ang="0">
                <a:pos x="connsiteX0" y="connsiteY0"/>
              </a:cxn>
              <a:cxn ang="0">
                <a:pos x="connsiteX1" y="connsiteY1"/>
              </a:cxn>
              <a:cxn ang="0">
                <a:pos x="connsiteX2" y="connsiteY2"/>
              </a:cxn>
              <a:cxn ang="0">
                <a:pos x="connsiteX3" y="connsiteY3"/>
              </a:cxn>
            </a:cxnLst>
            <a:rect l="l" t="t" r="r" b="b"/>
            <a:pathLst>
              <a:path w="814858" h="1572706">
                <a:moveTo>
                  <a:pt x="155380" y="0"/>
                </a:moveTo>
                <a:lnTo>
                  <a:pt x="814858" y="0"/>
                </a:lnTo>
                <a:lnTo>
                  <a:pt x="814858" y="1572706"/>
                </a:lnTo>
                <a:lnTo>
                  <a:pt x="0" y="1572706"/>
                </a:lnTo>
                <a:close/>
              </a:path>
            </a:pathLst>
          </a:custGeom>
          <a:gradFill>
            <a:gsLst>
              <a:gs pos="0">
                <a:srgbClr val="E30000"/>
              </a:gs>
              <a:gs pos="100000">
                <a:srgbClr val="760303"/>
              </a:gs>
            </a:gsLst>
            <a:lin ang="5400000" scaled="0"/>
          </a:gradFill>
          <a:ln>
            <a:noFill/>
          </a:ln>
        </p:spPr>
        <p:txBody>
          <a:bodyPr/>
          <a:lstStyle/>
          <a:p>
            <a:pPr>
              <a:defRPr/>
            </a:pPr>
            <a:endParaRPr lang="zh-CN" altLang="en-US"/>
          </a:p>
        </p:txBody>
      </p:sp>
      <p:sp>
        <p:nvSpPr>
          <p:cNvPr id="18" name="PA_库_任意多边形 5"/>
          <p:cNvSpPr/>
          <p:nvPr>
            <p:custDataLst>
              <p:tags r:id="rId3"/>
            </p:custDataLst>
          </p:nvPr>
        </p:nvSpPr>
        <p:spPr bwMode="auto">
          <a:xfrm>
            <a:off x="3756028" y="3075782"/>
            <a:ext cx="658813" cy="1751012"/>
          </a:xfrm>
          <a:custGeom>
            <a:avLst/>
            <a:gdLst>
              <a:gd name="connsiteX0" fmla="*/ 659478 w 659478"/>
              <a:gd name="connsiteY0" fmla="*/ 0 h 1750466"/>
              <a:gd name="connsiteX1" fmla="*/ 659478 w 659478"/>
              <a:gd name="connsiteY1" fmla="*/ 1582205 h 1750466"/>
              <a:gd name="connsiteX2" fmla="*/ 10472 w 659478"/>
              <a:gd name="connsiteY2" fmla="*/ 1750466 h 1750466"/>
              <a:gd name="connsiteX3" fmla="*/ 0 w 659478"/>
              <a:gd name="connsiteY3" fmla="*/ 1750466 h 1750466"/>
              <a:gd name="connsiteX4" fmla="*/ 0 w 659478"/>
              <a:gd name="connsiteY4" fmla="*/ 177761 h 175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78" h="1750466">
                <a:moveTo>
                  <a:pt x="659478" y="0"/>
                </a:moveTo>
                <a:lnTo>
                  <a:pt x="659478" y="1582205"/>
                </a:lnTo>
                <a:lnTo>
                  <a:pt x="10472" y="1750466"/>
                </a:lnTo>
                <a:lnTo>
                  <a:pt x="0" y="1750466"/>
                </a:lnTo>
                <a:lnTo>
                  <a:pt x="0" y="177761"/>
                </a:lnTo>
                <a:close/>
              </a:path>
            </a:pathLst>
          </a:custGeom>
          <a:gradFill>
            <a:gsLst>
              <a:gs pos="0">
                <a:srgbClr val="E30000"/>
              </a:gs>
              <a:gs pos="100000">
                <a:srgbClr val="760303"/>
              </a:gs>
            </a:gsLst>
            <a:lin ang="5400000" scaled="0"/>
          </a:gradFill>
          <a:ln>
            <a:noFill/>
          </a:ln>
        </p:spPr>
        <p:txBody>
          <a:bodyPr/>
          <a:lstStyle/>
          <a:p>
            <a:pPr>
              <a:defRPr/>
            </a:pPr>
            <a:endParaRPr lang="zh-CN" altLang="en-US"/>
          </a:p>
        </p:txBody>
      </p:sp>
      <p:sp>
        <p:nvSpPr>
          <p:cNvPr id="19" name="PA_库_任意多边形 11"/>
          <p:cNvSpPr/>
          <p:nvPr>
            <p:custDataLst>
              <p:tags r:id="rId4"/>
            </p:custDataLst>
          </p:nvPr>
        </p:nvSpPr>
        <p:spPr bwMode="auto">
          <a:xfrm>
            <a:off x="9037640" y="3075782"/>
            <a:ext cx="669925" cy="1751012"/>
          </a:xfrm>
          <a:custGeom>
            <a:avLst/>
            <a:gdLst>
              <a:gd name="T0" fmla="*/ 0 w 494"/>
              <a:gd name="T1" fmla="*/ 0 h 1290"/>
              <a:gd name="T2" fmla="*/ 0 w 494"/>
              <a:gd name="T3" fmla="*/ 1166 h 1290"/>
              <a:gd name="T4" fmla="*/ 494 w 494"/>
              <a:gd name="T5" fmla="*/ 1290 h 1290"/>
              <a:gd name="T6" fmla="*/ 494 w 494"/>
              <a:gd name="T7" fmla="*/ 131 h 1290"/>
              <a:gd name="T8" fmla="*/ 0 w 494"/>
              <a:gd name="T9" fmla="*/ 0 h 1290"/>
            </a:gdLst>
            <a:ahLst/>
            <a:cxnLst>
              <a:cxn ang="0">
                <a:pos x="T0" y="T1"/>
              </a:cxn>
              <a:cxn ang="0">
                <a:pos x="T2" y="T3"/>
              </a:cxn>
              <a:cxn ang="0">
                <a:pos x="T4" y="T5"/>
              </a:cxn>
              <a:cxn ang="0">
                <a:pos x="T6" y="T7"/>
              </a:cxn>
              <a:cxn ang="0">
                <a:pos x="T8" y="T9"/>
              </a:cxn>
            </a:cxnLst>
            <a:rect l="0" t="0" r="r" b="b"/>
            <a:pathLst>
              <a:path w="494" h="1290">
                <a:moveTo>
                  <a:pt x="0" y="0"/>
                </a:moveTo>
                <a:lnTo>
                  <a:pt x="0" y="1166"/>
                </a:lnTo>
                <a:lnTo>
                  <a:pt x="494" y="1290"/>
                </a:lnTo>
                <a:lnTo>
                  <a:pt x="494" y="131"/>
                </a:lnTo>
                <a:lnTo>
                  <a:pt x="0" y="0"/>
                </a:lnTo>
                <a:close/>
              </a:path>
            </a:pathLst>
          </a:custGeom>
          <a:gradFill>
            <a:gsLst>
              <a:gs pos="0">
                <a:srgbClr val="E30000"/>
              </a:gs>
              <a:gs pos="100000">
                <a:srgbClr val="760303"/>
              </a:gs>
            </a:gsLst>
            <a:lin ang="5400000" scaled="0"/>
          </a:gradFill>
          <a:ln>
            <a:noFill/>
          </a:ln>
        </p:spPr>
        <p:txBody>
          <a:bodyPr/>
          <a:lstStyle/>
          <a:p>
            <a:pPr>
              <a:defRPr/>
            </a:pPr>
            <a:endParaRPr lang="zh-CN" altLang="en-US"/>
          </a:p>
        </p:txBody>
      </p:sp>
      <p:sp>
        <p:nvSpPr>
          <p:cNvPr id="20" name="PA_库_矩形 12"/>
          <p:cNvSpPr>
            <a:spLocks noChangeArrowheads="1"/>
          </p:cNvSpPr>
          <p:nvPr>
            <p:custDataLst>
              <p:tags r:id="rId5"/>
            </p:custDataLst>
          </p:nvPr>
        </p:nvSpPr>
        <p:spPr bwMode="auto">
          <a:xfrm>
            <a:off x="9707563" y="3253582"/>
            <a:ext cx="804863" cy="1573212"/>
          </a:xfrm>
          <a:prstGeom prst="rect">
            <a:avLst/>
          </a:pr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1" name="PA_库_任意多边形 15"/>
          <p:cNvSpPr/>
          <p:nvPr>
            <p:custDataLst>
              <p:tags r:id="rId6"/>
            </p:custDataLst>
          </p:nvPr>
        </p:nvSpPr>
        <p:spPr bwMode="auto">
          <a:xfrm rot="16200000" flipV="1">
            <a:off x="1435497" y="3039954"/>
            <a:ext cx="2000467" cy="1573212"/>
          </a:xfrm>
          <a:prstGeom prst="flowChartDelay">
            <a:avLst/>
          </a:prstGeom>
          <a:gradFill>
            <a:gsLst>
              <a:gs pos="0">
                <a:srgbClr val="E30000"/>
              </a:gs>
              <a:gs pos="100000">
                <a:srgbClr val="760303"/>
              </a:gs>
            </a:gsLst>
            <a:lin ang="5400000" scaled="0"/>
          </a:gradFill>
          <a:ln>
            <a:noFill/>
          </a:ln>
        </p:spPr>
        <p:txBody>
          <a:bodyPr/>
          <a:lstStyle/>
          <a:p>
            <a:pPr>
              <a:defRPr/>
            </a:pPr>
            <a:endParaRPr lang="zh-CN" altLang="en-US" dirty="0"/>
          </a:p>
        </p:txBody>
      </p:sp>
      <p:pic>
        <p:nvPicPr>
          <p:cNvPr id="10" name="图片 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846943" y="6311900"/>
            <a:ext cx="1781815" cy="492968"/>
          </a:xfrm>
          <a:prstGeom prst="rect">
            <a:avLst/>
          </a:prstGeom>
        </p:spPr>
      </p:pic>
      <p:sp>
        <p:nvSpPr>
          <p:cNvPr id="4" name="矩形 3"/>
          <p:cNvSpPr/>
          <p:nvPr/>
        </p:nvSpPr>
        <p:spPr>
          <a:xfrm>
            <a:off x="1886934" y="2759156"/>
            <a:ext cx="1077595" cy="2214880"/>
          </a:xfrm>
          <a:prstGeom prst="rect">
            <a:avLst/>
          </a:prstGeom>
        </p:spPr>
        <p:txBody>
          <a:bodyPr wrap="none">
            <a:spAutoFit/>
          </a:bodyPr>
          <a:lstStyle/>
          <a:p>
            <a:r>
              <a:rPr lang="en-US" altLang="zh-CN" sz="13800" b="1" spc="50" dirty="0">
                <a:ln w="9525" cmpd="sng">
                  <a:no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2</a:t>
            </a:r>
            <a:endParaRPr lang="en-US" altLang="zh-CN" sz="13800" b="1" spc="50" dirty="0">
              <a:ln w="9525" cmpd="sng">
                <a:no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500" fill="hold">
                                          <p:stCondLst>
                                            <p:cond delay="0"/>
                                          </p:stCondLst>
                                        </p:cTn>
                                        <p:tgtEl>
                                          <p:spTgt spid="9"/>
                                        </p:tgtEl>
                                        <p:attrNameLst>
                                          <p:attrName>ppt_y</p:attrName>
                                        </p:attrNameLst>
                                      </p:cBhvr>
                                      <p:tavLst>
                                        <p:tav tm="0" fmla="floor(#ppt_y*3.4)*0.5+(#ppt_y- floor(#ppt_y*3.4)*0.5)*$&#10;">
                                          <p:val>
                                            <p:fltVal val="0"/>
                                          </p:val>
                                        </p:tav>
                                        <p:tav tm="100000">
                                          <p:val>
                                            <p:fltVal val="1"/>
                                          </p:val>
                                        </p:tav>
                                      </p:tavLst>
                                    </p:anim>
                                    <p:animScale>
                                      <p:cBhvr>
                                        <p:cTn id="8" dur="500" fill="hold">
                                          <p:stCondLst>
                                            <p:cond delay="0"/>
                                          </p:stCondLst>
                                        </p:cTn>
                                        <p:tgtEl>
                                          <p:spTgt spid="9"/>
                                        </p:tgtEl>
                                      </p:cBhvr>
                                      <p:from x="0" y="0"/>
                                      <p:to x="100000" y="100000"/>
                                    </p:animScale>
                                    <p:animEffect filter="fade">
                                      <p:cBhvr>
                                        <p:cTn id="9" dur="500">
                                          <p:stCondLst>
                                            <p:cond delay="0"/>
                                          </p:stCondLst>
                                        </p:cTn>
                                        <p:tgtEl>
                                          <p:spTgt spid="9"/>
                                        </p:tgtEl>
                                      </p:cBhvr>
                                    </p:animEffect>
                                    <p:anim to="" calcmode="lin" valueType="num">
                                      <p:cBhvr>
                                        <p:cTn id="10" dur="500" fill="hold">
                                          <p:stCondLst>
                                            <p:cond delay="0"/>
                                          </p:stCondLst>
                                        </p:cTn>
                                        <p:tgtEl>
                                          <p:spTgt spid="9"/>
                                        </p:tgtEl>
                                        <p:attrNameLst>
                                          <p:attrName>ppt_x</p:attrName>
                                        </p:attrNameLst>
                                      </p:cBhvr>
                                      <p:tavLst>
                                        <p:tav tm="0" fmla="floor(#ppt_x*3.4)*0.5+(#ppt_x- floor(#ppt_x*3.4)*0.5)*$&#10;">
                                          <p:val>
                                            <p:fltVal val="0"/>
                                          </p:val>
                                        </p:tav>
                                        <p:tav tm="100000">
                                          <p:val>
                                            <p:fltVal val="1"/>
                                          </p:val>
                                        </p:tav>
                                      </p:tavLst>
                                    </p:anim>
                                  </p:childTnLst>
                                </p:cTn>
                              </p:par>
                              <p:par>
                                <p:cTn id="11" presetID="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to="" calcmode="lin" valueType="num">
                                      <p:cBhvr>
                                        <p:cTn id="13" dur="500" fill="hold">
                                          <p:stCondLst>
                                            <p:cond delay="0"/>
                                          </p:stCondLst>
                                        </p:cTn>
                                        <p:tgtEl>
                                          <p:spTgt spid="17"/>
                                        </p:tgtEl>
                                        <p:attrNameLst>
                                          <p:attrName>ppt_y</p:attrName>
                                        </p:attrNameLst>
                                      </p:cBhvr>
                                      <p:tavLst>
                                        <p:tav tm="0" fmla="floor(#ppt_y*3.4)*0.5+(#ppt_y- floor(#ppt_y*3.4)*0.5)*$&#10;">
                                          <p:val>
                                            <p:fltVal val="0"/>
                                          </p:val>
                                        </p:tav>
                                        <p:tav tm="100000">
                                          <p:val>
                                            <p:fltVal val="1"/>
                                          </p:val>
                                        </p:tav>
                                      </p:tavLst>
                                    </p:anim>
                                    <p:animScale>
                                      <p:cBhvr>
                                        <p:cTn id="14" dur="500" fill="hold">
                                          <p:stCondLst>
                                            <p:cond delay="0"/>
                                          </p:stCondLst>
                                        </p:cTn>
                                        <p:tgtEl>
                                          <p:spTgt spid="17"/>
                                        </p:tgtEl>
                                      </p:cBhvr>
                                      <p:from x="0" y="0"/>
                                      <p:to x="100000" y="100000"/>
                                    </p:animScale>
                                    <p:animEffect filter="fade">
                                      <p:cBhvr>
                                        <p:cTn id="15" dur="500">
                                          <p:stCondLst>
                                            <p:cond delay="0"/>
                                          </p:stCondLst>
                                        </p:cTn>
                                        <p:tgtEl>
                                          <p:spTgt spid="17"/>
                                        </p:tgtEl>
                                      </p:cBhvr>
                                    </p:animEffect>
                                    <p:anim to="" calcmode="lin" valueType="num">
                                      <p:cBhvr>
                                        <p:cTn id="16" dur="500" fill="hold">
                                          <p:stCondLst>
                                            <p:cond delay="0"/>
                                          </p:stCondLst>
                                        </p:cTn>
                                        <p:tgtEl>
                                          <p:spTgt spid="17"/>
                                        </p:tgtEl>
                                        <p:attrNameLst>
                                          <p:attrName>ppt_x</p:attrName>
                                        </p:attrNameLst>
                                      </p:cBhvr>
                                      <p:tavLst>
                                        <p:tav tm="0" fmla="floor(#ppt_x*3.4)*0.5+(#ppt_x- floor(#ppt_x*3.4)*0.5)*$&#10;">
                                          <p:val>
                                            <p:fltVal val="0"/>
                                          </p:val>
                                        </p:tav>
                                        <p:tav tm="100000">
                                          <p:val>
                                            <p:fltVal val="1"/>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to="" calcmode="lin" valueType="num">
                                      <p:cBhvr>
                                        <p:cTn id="19" dur="500" fill="hold">
                                          <p:stCondLst>
                                            <p:cond delay="0"/>
                                          </p:stCondLst>
                                        </p:cTn>
                                        <p:tgtEl>
                                          <p:spTgt spid="18"/>
                                        </p:tgtEl>
                                        <p:attrNameLst>
                                          <p:attrName>ppt_y</p:attrName>
                                        </p:attrNameLst>
                                      </p:cBhvr>
                                      <p:tavLst>
                                        <p:tav tm="0" fmla="floor(#ppt_y*3.4)*0.5+(#ppt_y- floor(#ppt_y*3.4)*0.5)*$&#10;">
                                          <p:val>
                                            <p:fltVal val="0"/>
                                          </p:val>
                                        </p:tav>
                                        <p:tav tm="100000">
                                          <p:val>
                                            <p:fltVal val="1"/>
                                          </p:val>
                                        </p:tav>
                                      </p:tavLst>
                                    </p:anim>
                                    <p:animScale>
                                      <p:cBhvr>
                                        <p:cTn id="20" dur="500" fill="hold">
                                          <p:stCondLst>
                                            <p:cond delay="0"/>
                                          </p:stCondLst>
                                        </p:cTn>
                                        <p:tgtEl>
                                          <p:spTgt spid="18"/>
                                        </p:tgtEl>
                                      </p:cBhvr>
                                      <p:from x="0" y="0"/>
                                      <p:to x="100000" y="100000"/>
                                    </p:animScale>
                                    <p:animEffect filter="fade">
                                      <p:cBhvr>
                                        <p:cTn id="21" dur="500">
                                          <p:stCondLst>
                                            <p:cond delay="0"/>
                                          </p:stCondLst>
                                        </p:cTn>
                                        <p:tgtEl>
                                          <p:spTgt spid="18"/>
                                        </p:tgtEl>
                                      </p:cBhvr>
                                    </p:animEffect>
                                    <p:anim to="" calcmode="lin" valueType="num">
                                      <p:cBhvr>
                                        <p:cTn id="22" dur="500" fill="hold">
                                          <p:stCondLst>
                                            <p:cond delay="0"/>
                                          </p:stCondLst>
                                        </p:cTn>
                                        <p:tgtEl>
                                          <p:spTgt spid="18"/>
                                        </p:tgtEl>
                                        <p:attrNameLst>
                                          <p:attrName>ppt_x</p:attrName>
                                        </p:attrNameLst>
                                      </p:cBhvr>
                                      <p:tavLst>
                                        <p:tav tm="0" fmla="floor(#ppt_x*3.4)*0.5+(#ppt_x- floor(#ppt_x*3.4)*0.5)*$&#10;">
                                          <p:val>
                                            <p:fltVal val="0"/>
                                          </p:val>
                                        </p:tav>
                                        <p:tav tm="100000">
                                          <p:val>
                                            <p:fltVal val="1"/>
                                          </p:val>
                                        </p:tav>
                                      </p:tavLst>
                                    </p:anim>
                                  </p:childTnLst>
                                </p:cTn>
                              </p:par>
                              <p:par>
                                <p:cTn id="23" presetID="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to="" calcmode="lin" valueType="num">
                                      <p:cBhvr>
                                        <p:cTn id="25" dur="500" fill="hold">
                                          <p:stCondLst>
                                            <p:cond delay="0"/>
                                          </p:stCondLst>
                                        </p:cTn>
                                        <p:tgtEl>
                                          <p:spTgt spid="19"/>
                                        </p:tgtEl>
                                        <p:attrNameLst>
                                          <p:attrName>ppt_y</p:attrName>
                                        </p:attrNameLst>
                                      </p:cBhvr>
                                      <p:tavLst>
                                        <p:tav tm="0" fmla="floor(#ppt_y*3.4)*0.5+(#ppt_y- floor(#ppt_y*3.4)*0.5)*$&#10;">
                                          <p:val>
                                            <p:fltVal val="0"/>
                                          </p:val>
                                        </p:tav>
                                        <p:tav tm="100000">
                                          <p:val>
                                            <p:fltVal val="1"/>
                                          </p:val>
                                        </p:tav>
                                      </p:tavLst>
                                    </p:anim>
                                    <p:animScale>
                                      <p:cBhvr>
                                        <p:cTn id="26" dur="500" fill="hold">
                                          <p:stCondLst>
                                            <p:cond delay="0"/>
                                          </p:stCondLst>
                                        </p:cTn>
                                        <p:tgtEl>
                                          <p:spTgt spid="19"/>
                                        </p:tgtEl>
                                      </p:cBhvr>
                                      <p:from x="0" y="0"/>
                                      <p:to x="100000" y="100000"/>
                                    </p:animScale>
                                    <p:animEffect filter="fade">
                                      <p:cBhvr>
                                        <p:cTn id="27" dur="500">
                                          <p:stCondLst>
                                            <p:cond delay="0"/>
                                          </p:stCondLst>
                                        </p:cTn>
                                        <p:tgtEl>
                                          <p:spTgt spid="19"/>
                                        </p:tgtEl>
                                      </p:cBhvr>
                                    </p:animEffect>
                                    <p:anim to="" calcmode="lin" valueType="num">
                                      <p:cBhvr>
                                        <p:cTn id="28" dur="500" fill="hold">
                                          <p:stCondLst>
                                            <p:cond delay="0"/>
                                          </p:stCondLst>
                                        </p:cTn>
                                        <p:tgtEl>
                                          <p:spTgt spid="19"/>
                                        </p:tgtEl>
                                        <p:attrNameLst>
                                          <p:attrName>ppt_x</p:attrName>
                                        </p:attrNameLst>
                                      </p:cBhvr>
                                      <p:tavLst>
                                        <p:tav tm="0" fmla="floor(#ppt_x*3.4)*0.5+(#ppt_x- floor(#ppt_x*3.4)*0.5)*$&#10;">
                                          <p:val>
                                            <p:fltVal val="0"/>
                                          </p:val>
                                        </p:tav>
                                        <p:tav tm="100000">
                                          <p:val>
                                            <p:fltVal val="1"/>
                                          </p:val>
                                        </p:tav>
                                      </p:tavLst>
                                    </p:anim>
                                  </p:childTnLst>
                                </p:cTn>
                              </p:par>
                              <p:par>
                                <p:cTn id="29" presetID="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to="" calcmode="lin" valueType="num">
                                      <p:cBhvr>
                                        <p:cTn id="31" dur="500" fill="hold">
                                          <p:stCondLst>
                                            <p:cond delay="0"/>
                                          </p:stCondLst>
                                        </p:cTn>
                                        <p:tgtEl>
                                          <p:spTgt spid="20"/>
                                        </p:tgtEl>
                                        <p:attrNameLst>
                                          <p:attrName>ppt_y</p:attrName>
                                        </p:attrNameLst>
                                      </p:cBhvr>
                                      <p:tavLst>
                                        <p:tav tm="0" fmla="floor(#ppt_y*3.4)*0.5+(#ppt_y- floor(#ppt_y*3.4)*0.5)*$&#10;">
                                          <p:val>
                                            <p:fltVal val="0"/>
                                          </p:val>
                                        </p:tav>
                                        <p:tav tm="100000">
                                          <p:val>
                                            <p:fltVal val="1"/>
                                          </p:val>
                                        </p:tav>
                                      </p:tavLst>
                                    </p:anim>
                                    <p:animScale>
                                      <p:cBhvr>
                                        <p:cTn id="32" dur="500" fill="hold">
                                          <p:stCondLst>
                                            <p:cond delay="0"/>
                                          </p:stCondLst>
                                        </p:cTn>
                                        <p:tgtEl>
                                          <p:spTgt spid="20"/>
                                        </p:tgtEl>
                                      </p:cBhvr>
                                      <p:from x="0" y="0"/>
                                      <p:to x="100000" y="100000"/>
                                    </p:animScale>
                                    <p:animEffect filter="fade">
                                      <p:cBhvr>
                                        <p:cTn id="33" dur="500">
                                          <p:stCondLst>
                                            <p:cond delay="0"/>
                                          </p:stCondLst>
                                        </p:cTn>
                                        <p:tgtEl>
                                          <p:spTgt spid="20"/>
                                        </p:tgtEl>
                                      </p:cBhvr>
                                    </p:animEffect>
                                    <p:anim to="" calcmode="lin" valueType="num">
                                      <p:cBhvr>
                                        <p:cTn id="34" dur="500" fill="hold">
                                          <p:stCondLst>
                                            <p:cond delay="0"/>
                                          </p:stCondLst>
                                        </p:cTn>
                                        <p:tgtEl>
                                          <p:spTgt spid="20"/>
                                        </p:tgtEl>
                                        <p:attrNameLst>
                                          <p:attrName>ppt_x</p:attrName>
                                        </p:attrNameLst>
                                      </p:cBhvr>
                                      <p:tavLst>
                                        <p:tav tm="0" fmla="floor(#ppt_x*3.4)*0.5+(#ppt_x- floor(#ppt_x*3.4)*0.5)*$&#10;">
                                          <p:val>
                                            <p:fltVal val="0"/>
                                          </p:val>
                                        </p:tav>
                                        <p:tav tm="100000">
                                          <p:val>
                                            <p:fltVal val="1"/>
                                          </p:val>
                                        </p:tav>
                                      </p:tavLst>
                                    </p:anim>
                                  </p:childTnLst>
                                </p:cTn>
                              </p:par>
                              <p:par>
                                <p:cTn id="35" presetID="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to="" calcmode="lin" valueType="num">
                                      <p:cBhvr>
                                        <p:cTn id="37" dur="500" fill="hold">
                                          <p:stCondLst>
                                            <p:cond delay="0"/>
                                          </p:stCondLst>
                                        </p:cTn>
                                        <p:tgtEl>
                                          <p:spTgt spid="21"/>
                                        </p:tgtEl>
                                        <p:attrNameLst>
                                          <p:attrName>ppt_y</p:attrName>
                                        </p:attrNameLst>
                                      </p:cBhvr>
                                      <p:tavLst>
                                        <p:tav tm="0" fmla="floor(#ppt_y*3.4)*0.5+(#ppt_y- floor(#ppt_y*3.4)*0.5)*$&#10;">
                                          <p:val>
                                            <p:fltVal val="0"/>
                                          </p:val>
                                        </p:tav>
                                        <p:tav tm="100000">
                                          <p:val>
                                            <p:fltVal val="1"/>
                                          </p:val>
                                        </p:tav>
                                      </p:tavLst>
                                    </p:anim>
                                    <p:animScale>
                                      <p:cBhvr>
                                        <p:cTn id="38" dur="500" fill="hold">
                                          <p:stCondLst>
                                            <p:cond delay="0"/>
                                          </p:stCondLst>
                                        </p:cTn>
                                        <p:tgtEl>
                                          <p:spTgt spid="21"/>
                                        </p:tgtEl>
                                      </p:cBhvr>
                                      <p:from x="0" y="0"/>
                                      <p:to x="100000" y="100000"/>
                                    </p:animScale>
                                    <p:animEffect filter="fade">
                                      <p:cBhvr>
                                        <p:cTn id="39" dur="500">
                                          <p:stCondLst>
                                            <p:cond delay="0"/>
                                          </p:stCondLst>
                                        </p:cTn>
                                        <p:tgtEl>
                                          <p:spTgt spid="21"/>
                                        </p:tgtEl>
                                      </p:cBhvr>
                                    </p:animEffect>
                                    <p:anim to="" calcmode="lin" valueType="num">
                                      <p:cBhvr>
                                        <p:cTn id="40" dur="500" fill="hold">
                                          <p:stCondLst>
                                            <p:cond delay="0"/>
                                          </p:stCondLst>
                                        </p:cTn>
                                        <p:tgtEl>
                                          <p:spTgt spid="21"/>
                                        </p:tgtEl>
                                        <p:attrNameLst>
                                          <p:attrName>ppt_x</p:attrName>
                                        </p:attrNameLst>
                                      </p:cBhvr>
                                      <p:tavLst>
                                        <p:tav tm="0" fmla="floor(#ppt_x*3.4)*0.5+(#ppt_x- floor(#ppt_x*3.4)*0.5)*$&#10;">
                                          <p:val>
                                            <p:fltVal val="0"/>
                                          </p:val>
                                        </p:tav>
                                        <p:tav tm="100000">
                                          <p:val>
                                            <p:fltVal val="1"/>
                                          </p:val>
                                        </p:tav>
                                      </p:tavLst>
                                    </p:anim>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fltVal val="0"/>
                                          </p:val>
                                        </p:tav>
                                        <p:tav tm="100000">
                                          <p:val>
                                            <p:strVal val="#ppt_w"/>
                                          </p:val>
                                        </p:tav>
                                      </p:tavLst>
                                    </p:anim>
                                    <p:anim calcmode="lin" valueType="num">
                                      <p:cBhvr>
                                        <p:cTn id="45" dur="1000" fill="hold"/>
                                        <p:tgtEl>
                                          <p:spTgt spid="2"/>
                                        </p:tgtEl>
                                        <p:attrNameLst>
                                          <p:attrName>ppt_h</p:attrName>
                                        </p:attrNameLst>
                                      </p:cBhvr>
                                      <p:tavLst>
                                        <p:tav tm="0">
                                          <p:val>
                                            <p:fltVal val="0"/>
                                          </p:val>
                                        </p:tav>
                                        <p:tav tm="100000">
                                          <p:val>
                                            <p:strVal val="#ppt_h"/>
                                          </p:val>
                                        </p:tav>
                                      </p:tavLst>
                                    </p:anim>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7" grpId="0" bldLvl="0" animBg="1"/>
      <p:bldP spid="18" grpId="0" bldLvl="0" animBg="1"/>
      <p:bldP spid="19" grpId="0" bldLvl="0" animBg="1"/>
      <p:bldP spid="20" grpId="0" bldLvl="0" animBg="1"/>
      <p:bldP spid="2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s_1"/>
          <p:cNvSpPr/>
          <p:nvPr>
            <p:custDataLst>
              <p:tags r:id="rId1"/>
            </p:custDataLst>
          </p:nvPr>
        </p:nvSpPr>
        <p:spPr>
          <a:xfrm>
            <a:off x="300355" y="1192530"/>
            <a:ext cx="741680" cy="508508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36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历史性变革</a:t>
            </a:r>
            <a:endParaRPr lang="zh-CN" altLang="en-US" sz="36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endParaRPr>
          </a:p>
        </p:txBody>
      </p:sp>
      <p:sp>
        <p:nvSpPr>
          <p:cNvPr id="3" name="MH_Others_2"/>
          <p:cNvSpPr/>
          <p:nvPr>
            <p:custDataLst>
              <p:tags r:id="rId2"/>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16200000">
            <a:off x="10924901" y="4705140"/>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直角三角形 4"/>
          <p:cNvSpPr/>
          <p:nvPr/>
        </p:nvSpPr>
        <p:spPr>
          <a:xfrm rot="10800000" flipH="1">
            <a:off x="1125220" y="1287780"/>
            <a:ext cx="810260" cy="645795"/>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25220" y="1287780"/>
            <a:ext cx="10952480" cy="4989830"/>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707071" y="5972915"/>
            <a:ext cx="6065135" cy="0"/>
          </a:xfrm>
          <a:prstGeom prst="line">
            <a:avLst/>
          </a:prstGeom>
          <a:ln w="19050">
            <a:solidFill>
              <a:srgbClr val="CB0828"/>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a:off x="1125220" y="1287994"/>
            <a:ext cx="4013200" cy="4136708"/>
          </a:xfrm>
          <a:prstGeom prst="rect">
            <a:avLst/>
          </a:prstGeom>
        </p:spPr>
      </p:pic>
      <p:sp>
        <p:nvSpPr>
          <p:cNvPr id="9" name="文本框 8"/>
          <p:cNvSpPr txBox="1"/>
          <p:nvPr/>
        </p:nvSpPr>
        <p:spPr>
          <a:xfrm>
            <a:off x="4549038" y="1652846"/>
            <a:ext cx="6783526" cy="830997"/>
          </a:xfrm>
          <a:prstGeom prst="rect">
            <a:avLst/>
          </a:prstGeom>
          <a:noFill/>
        </p:spPr>
        <p:txBody>
          <a:bodyPr wrap="square" rtlCol="0">
            <a:spAutoFit/>
          </a:bodyPr>
          <a:lstStyle/>
          <a:p>
            <a:pPr algn="just"/>
            <a:r>
              <a:rPr lang="zh-CN" altLang="en-US" sz="2400" b="1" spc="600" dirty="0">
                <a:solidFill>
                  <a:srgbClr val="CB0828"/>
                </a:solidFill>
                <a:latin typeface="微软雅黑" panose="020B0503020204020204" charset="-122"/>
                <a:ea typeface="微软雅黑" panose="020B0503020204020204" charset="-122"/>
              </a:rPr>
              <a:t>十八大以来的五年是如何推动党和国家事业发生“历史性变革”的？</a:t>
            </a:r>
            <a:endParaRPr lang="zh-CN" altLang="en-US" sz="2400" b="1" spc="600" dirty="0">
              <a:solidFill>
                <a:srgbClr val="CB0828"/>
              </a:solidFill>
              <a:latin typeface="微软雅黑" panose="020B0503020204020204" charset="-122"/>
              <a:ea typeface="微软雅黑" panose="020B0503020204020204" charset="-122"/>
            </a:endParaRPr>
          </a:p>
        </p:txBody>
      </p:sp>
      <p:grpSp>
        <p:nvGrpSpPr>
          <p:cNvPr id="10" name="组合 9"/>
          <p:cNvGrpSpPr/>
          <p:nvPr/>
        </p:nvGrpSpPr>
        <p:grpSpPr>
          <a:xfrm>
            <a:off x="4284980" y="2809722"/>
            <a:ext cx="6817360" cy="599440"/>
            <a:chOff x="3779520" y="3677919"/>
            <a:chExt cx="6817360" cy="599440"/>
          </a:xfrm>
        </p:grpSpPr>
        <p:sp>
          <p:nvSpPr>
            <p:cNvPr id="11" name="椭圆 10"/>
            <p:cNvSpPr/>
            <p:nvPr/>
          </p:nvSpPr>
          <p:spPr>
            <a:xfrm>
              <a:off x="3779520" y="3677919"/>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2" name="文本框 11"/>
            <p:cNvSpPr txBox="1"/>
            <p:nvPr/>
          </p:nvSpPr>
          <p:spPr>
            <a:xfrm>
              <a:off x="4531360" y="3777584"/>
              <a:ext cx="6065520" cy="400110"/>
            </a:xfrm>
            <a:prstGeom prst="rect">
              <a:avLst/>
            </a:prstGeom>
            <a:noFill/>
          </p:spPr>
          <p:txBody>
            <a:bodyPr wrap="square" rtlCol="0">
              <a:spAutoFit/>
            </a:bodyPr>
            <a:lstStyle/>
            <a:p>
              <a:r>
                <a:rPr lang="zh-CN" altLang="en-US" sz="2000" spc="300" dirty="0">
                  <a:latin typeface="微软雅黑" panose="020B0503020204020204" charset="-122"/>
                  <a:ea typeface="微软雅黑" panose="020B0503020204020204" charset="-122"/>
                </a:rPr>
                <a:t>在我国发展阶段上，实现整体转型升级的变革</a:t>
              </a:r>
              <a:endParaRPr lang="zh-CN" altLang="en-US" sz="2000" spc="300" dirty="0">
                <a:latin typeface="微软雅黑" panose="020B0503020204020204" charset="-122"/>
                <a:ea typeface="微软雅黑" panose="020B0503020204020204" charset="-122"/>
              </a:endParaRPr>
            </a:p>
          </p:txBody>
        </p:sp>
      </p:grpSp>
      <p:grpSp>
        <p:nvGrpSpPr>
          <p:cNvPr id="13" name="组合 12"/>
          <p:cNvGrpSpPr/>
          <p:nvPr/>
        </p:nvGrpSpPr>
        <p:grpSpPr>
          <a:xfrm>
            <a:off x="4296748" y="3783715"/>
            <a:ext cx="6805592" cy="599440"/>
            <a:chOff x="3791288" y="4000532"/>
            <a:chExt cx="6805592" cy="599440"/>
          </a:xfrm>
        </p:grpSpPr>
        <p:sp>
          <p:nvSpPr>
            <p:cNvPr id="14" name="椭圆 13"/>
            <p:cNvSpPr/>
            <p:nvPr/>
          </p:nvSpPr>
          <p:spPr>
            <a:xfrm>
              <a:off x="3791288" y="4000532"/>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5" name="文本框 14"/>
            <p:cNvSpPr txBox="1"/>
            <p:nvPr/>
          </p:nvSpPr>
          <p:spPr>
            <a:xfrm>
              <a:off x="4531360" y="4035483"/>
              <a:ext cx="6065520" cy="492443"/>
            </a:xfrm>
            <a:prstGeom prst="rect">
              <a:avLst/>
            </a:prstGeom>
            <a:noFill/>
          </p:spPr>
          <p:txBody>
            <a:bodyPr wrap="square" rtlCol="0">
              <a:spAutoFit/>
            </a:bodyPr>
            <a:lstStyle>
              <a:defPPr>
                <a:defRPr lang="zh-CN"/>
              </a:defPPr>
              <a:lvl1pPr>
                <a:defRPr sz="2000" spc="300">
                  <a:latin typeface="微软雅黑" panose="020B0503020204020204" charset="-122"/>
                  <a:ea typeface="微软雅黑" panose="020B0503020204020204" charset="-122"/>
                </a:defRPr>
              </a:lvl1pPr>
            </a:lstStyle>
            <a:p>
              <a:pPr>
                <a:lnSpc>
                  <a:spcPct val="130000"/>
                </a:lnSpc>
              </a:pPr>
              <a:r>
                <a:rPr lang="zh-CN" altLang="en-US" dirty="0"/>
                <a:t>在价值取向上，实现以人民为中心的变革</a:t>
              </a:r>
              <a:endParaRPr lang="zh-CN" altLang="en-US" dirty="0"/>
            </a:p>
          </p:txBody>
        </p:sp>
      </p:grpSp>
      <p:grpSp>
        <p:nvGrpSpPr>
          <p:cNvPr id="16" name="组合 15"/>
          <p:cNvGrpSpPr/>
          <p:nvPr/>
        </p:nvGrpSpPr>
        <p:grpSpPr>
          <a:xfrm>
            <a:off x="4284980" y="4666121"/>
            <a:ext cx="6893920" cy="707886"/>
            <a:chOff x="3779520" y="5347645"/>
            <a:chExt cx="6893920" cy="707886"/>
          </a:xfrm>
        </p:grpSpPr>
        <p:sp>
          <p:nvSpPr>
            <p:cNvPr id="17" name="椭圆 16"/>
            <p:cNvSpPr/>
            <p:nvPr/>
          </p:nvSpPr>
          <p:spPr>
            <a:xfrm>
              <a:off x="3779520" y="5425618"/>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8" name="文本框 17"/>
            <p:cNvSpPr txBox="1"/>
            <p:nvPr/>
          </p:nvSpPr>
          <p:spPr>
            <a:xfrm>
              <a:off x="4531359" y="5347645"/>
              <a:ext cx="6142081" cy="707886"/>
            </a:xfrm>
            <a:prstGeom prst="rect">
              <a:avLst/>
            </a:prstGeom>
            <a:noFill/>
          </p:spPr>
          <p:txBody>
            <a:bodyPr wrap="square" rtlCol="0">
              <a:spAutoFit/>
            </a:bodyPr>
            <a:lstStyle>
              <a:defPPr>
                <a:defRPr lang="zh-CN"/>
              </a:defPPr>
              <a:lvl1pPr>
                <a:defRPr sz="2000" spc="300">
                  <a:latin typeface="微软雅黑" panose="020B0503020204020204" charset="-122"/>
                  <a:ea typeface="微软雅黑" panose="020B0503020204020204" charset="-122"/>
                </a:defRPr>
              </a:lvl1pPr>
            </a:lstStyle>
            <a:p>
              <a:pPr algn="just"/>
              <a:r>
                <a:rPr lang="zh-CN" altLang="en-US" dirty="0"/>
                <a:t>在奋斗目标上，实现由“三步走”战略向实现“两个一百年”奋斗目标和实现中国梦的变革</a:t>
              </a:r>
              <a:endParaRPr lang="zh-CN" altLang="en-US" dirty="0"/>
            </a:p>
          </p:txBody>
        </p:sp>
      </p:grpSp>
      <p:cxnSp>
        <p:nvCxnSpPr>
          <p:cNvPr id="19" name="直接连接符 18"/>
          <p:cNvCxnSpPr/>
          <p:nvPr/>
        </p:nvCxnSpPr>
        <p:spPr>
          <a:xfrm>
            <a:off x="3886983" y="2597271"/>
            <a:ext cx="0" cy="3039629"/>
          </a:xfrm>
          <a:prstGeom prst="line">
            <a:avLst/>
          </a:prstGeom>
          <a:ln w="28575">
            <a:solidFill>
              <a:srgbClr val="CB0828"/>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300302" y="2873136"/>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文本框 20"/>
          <p:cNvSpPr txBox="1"/>
          <p:nvPr/>
        </p:nvSpPr>
        <p:spPr>
          <a:xfrm>
            <a:off x="4304744" y="3857441"/>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2" name="文本框 21"/>
          <p:cNvSpPr txBox="1"/>
          <p:nvPr/>
        </p:nvSpPr>
        <p:spPr>
          <a:xfrm>
            <a:off x="4284980" y="4812981"/>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03</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65" y="-40259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1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18000">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18000">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750"/>
                                            <p:tgtEl>
                                              <p:spTgt spid="8"/>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par>
                              <p:cTn id="27" fill="hold">
                                <p:stCondLst>
                                  <p:cond delay="3500"/>
                                </p:stCondLst>
                                <p:childTnLst>
                                  <p:par>
                                    <p:cTn id="28" presetID="22"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4000"/>
                                </p:stCondLst>
                                <p:childTnLst>
                                  <p:par>
                                    <p:cTn id="32" presetID="1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p:tgtEl>
                                              <p:spTgt spid="10"/>
                                            </p:tgtEl>
                                            <p:attrNameLst>
                                              <p:attrName>ppt_x</p:attrName>
                                            </p:attrNameLst>
                                          </p:cBhvr>
                                          <p:tavLst>
                                            <p:tav tm="0">
                                              <p:val>
                                                <p:strVal val="#ppt_x-#ppt_w*1.125000"/>
                                              </p:val>
                                            </p:tav>
                                            <p:tav tm="100000">
                                              <p:val>
                                                <p:strVal val="#ppt_x"/>
                                              </p:val>
                                            </p:tav>
                                          </p:tavLst>
                                        </p:anim>
                                        <p:animEffect transition="in" filter="wipe(right)">
                                          <p:cBhvr>
                                            <p:cTn id="35" dur="750"/>
                                            <p:tgtEl>
                                              <p:spTgt spid="10"/>
                                            </p:tgtEl>
                                          </p:cBhvr>
                                        </p:animEffect>
                                      </p:childTnLst>
                                    </p:cTn>
                                  </p:par>
                                </p:childTnLst>
                              </p:cTn>
                            </p:par>
                            <p:par>
                              <p:cTn id="36" fill="hold">
                                <p:stCondLst>
                                  <p:cond delay="5000"/>
                                </p:stCondLst>
                                <p:childTnLst>
                                  <p:par>
                                    <p:cTn id="37" presetID="1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p:tgtEl>
                                              <p:spTgt spid="13"/>
                                            </p:tgtEl>
                                            <p:attrNameLst>
                                              <p:attrName>ppt_x</p:attrName>
                                            </p:attrNameLst>
                                          </p:cBhvr>
                                          <p:tavLst>
                                            <p:tav tm="0">
                                              <p:val>
                                                <p:strVal val="#ppt_x-#ppt_w*1.125000"/>
                                              </p:val>
                                            </p:tav>
                                            <p:tav tm="100000">
                                              <p:val>
                                                <p:strVal val="#ppt_x"/>
                                              </p:val>
                                            </p:tav>
                                          </p:tavLst>
                                        </p:anim>
                                        <p:animEffect transition="in" filter="wipe(right)">
                                          <p:cBhvr>
                                            <p:cTn id="40" dur="750"/>
                                            <p:tgtEl>
                                              <p:spTgt spid="13"/>
                                            </p:tgtEl>
                                          </p:cBhvr>
                                        </p:animEffect>
                                      </p:childTnLst>
                                    </p:cTn>
                                  </p:par>
                                </p:childTnLst>
                              </p:cTn>
                            </p:par>
                            <p:par>
                              <p:cTn id="41" fill="hold">
                                <p:stCondLst>
                                  <p:cond delay="6000"/>
                                </p:stCondLst>
                                <p:childTnLst>
                                  <p:par>
                                    <p:cTn id="42" presetID="1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750"/>
                                            <p:tgtEl>
                                              <p:spTgt spid="16"/>
                                            </p:tgtEl>
                                            <p:attrNameLst>
                                              <p:attrName>ppt_x</p:attrName>
                                            </p:attrNameLst>
                                          </p:cBhvr>
                                          <p:tavLst>
                                            <p:tav tm="0">
                                              <p:val>
                                                <p:strVal val="#ppt_x-#ppt_w*1.125000"/>
                                              </p:val>
                                            </p:tav>
                                            <p:tav tm="100000">
                                              <p:val>
                                                <p:strVal val="#ppt_x"/>
                                              </p:val>
                                            </p:tav>
                                          </p:tavLst>
                                        </p:anim>
                                        <p:animEffect transition="in" filter="wipe(right)">
                                          <p:cBhvr>
                                            <p:cTn id="45" dur="750"/>
                                            <p:tgtEl>
                                              <p:spTgt spid="16"/>
                                            </p:tgtEl>
                                          </p:cBhvr>
                                        </p:animEffect>
                                      </p:childTnLst>
                                    </p:cTn>
                                  </p:par>
                                </p:childTnLst>
                              </p:cTn>
                            </p:par>
                            <p:par>
                              <p:cTn id="46" fill="hold">
                                <p:stCondLst>
                                  <p:cond delay="700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Effect transition="in" filter="fade">
                                          <p:cBhvr>
                                            <p:cTn id="5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750"/>
                                            <p:tgtEl>
                                              <p:spTgt spid="8"/>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par>
                              <p:cTn id="27" fill="hold">
                                <p:stCondLst>
                                  <p:cond delay="3500"/>
                                </p:stCondLst>
                                <p:childTnLst>
                                  <p:par>
                                    <p:cTn id="28" presetID="22"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4000"/>
                                </p:stCondLst>
                                <p:childTnLst>
                                  <p:par>
                                    <p:cTn id="32" presetID="1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p:tgtEl>
                                              <p:spTgt spid="10"/>
                                            </p:tgtEl>
                                            <p:attrNameLst>
                                              <p:attrName>ppt_x</p:attrName>
                                            </p:attrNameLst>
                                          </p:cBhvr>
                                          <p:tavLst>
                                            <p:tav tm="0">
                                              <p:val>
                                                <p:strVal val="#ppt_x-#ppt_w*1.125000"/>
                                              </p:val>
                                            </p:tav>
                                            <p:tav tm="100000">
                                              <p:val>
                                                <p:strVal val="#ppt_x"/>
                                              </p:val>
                                            </p:tav>
                                          </p:tavLst>
                                        </p:anim>
                                        <p:animEffect transition="in" filter="wipe(right)">
                                          <p:cBhvr>
                                            <p:cTn id="35" dur="750"/>
                                            <p:tgtEl>
                                              <p:spTgt spid="10"/>
                                            </p:tgtEl>
                                          </p:cBhvr>
                                        </p:animEffect>
                                      </p:childTnLst>
                                    </p:cTn>
                                  </p:par>
                                </p:childTnLst>
                              </p:cTn>
                            </p:par>
                            <p:par>
                              <p:cTn id="36" fill="hold">
                                <p:stCondLst>
                                  <p:cond delay="5000"/>
                                </p:stCondLst>
                                <p:childTnLst>
                                  <p:par>
                                    <p:cTn id="37" presetID="1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p:tgtEl>
                                              <p:spTgt spid="13"/>
                                            </p:tgtEl>
                                            <p:attrNameLst>
                                              <p:attrName>ppt_x</p:attrName>
                                            </p:attrNameLst>
                                          </p:cBhvr>
                                          <p:tavLst>
                                            <p:tav tm="0">
                                              <p:val>
                                                <p:strVal val="#ppt_x-#ppt_w*1.125000"/>
                                              </p:val>
                                            </p:tav>
                                            <p:tav tm="100000">
                                              <p:val>
                                                <p:strVal val="#ppt_x"/>
                                              </p:val>
                                            </p:tav>
                                          </p:tavLst>
                                        </p:anim>
                                        <p:animEffect transition="in" filter="wipe(right)">
                                          <p:cBhvr>
                                            <p:cTn id="40" dur="750"/>
                                            <p:tgtEl>
                                              <p:spTgt spid="13"/>
                                            </p:tgtEl>
                                          </p:cBhvr>
                                        </p:animEffect>
                                      </p:childTnLst>
                                    </p:cTn>
                                  </p:par>
                                </p:childTnLst>
                              </p:cTn>
                            </p:par>
                            <p:par>
                              <p:cTn id="41" fill="hold">
                                <p:stCondLst>
                                  <p:cond delay="6000"/>
                                </p:stCondLst>
                                <p:childTnLst>
                                  <p:par>
                                    <p:cTn id="42" presetID="1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750"/>
                                            <p:tgtEl>
                                              <p:spTgt spid="16"/>
                                            </p:tgtEl>
                                            <p:attrNameLst>
                                              <p:attrName>ppt_x</p:attrName>
                                            </p:attrNameLst>
                                          </p:cBhvr>
                                          <p:tavLst>
                                            <p:tav tm="0">
                                              <p:val>
                                                <p:strVal val="#ppt_x-#ppt_w*1.125000"/>
                                              </p:val>
                                            </p:tav>
                                            <p:tav tm="100000">
                                              <p:val>
                                                <p:strVal val="#ppt_x"/>
                                              </p:val>
                                            </p:tav>
                                          </p:tavLst>
                                        </p:anim>
                                        <p:animEffect transition="in" filter="wipe(right)">
                                          <p:cBhvr>
                                            <p:cTn id="45" dur="750"/>
                                            <p:tgtEl>
                                              <p:spTgt spid="16"/>
                                            </p:tgtEl>
                                          </p:cBhvr>
                                        </p:animEffect>
                                      </p:childTnLst>
                                    </p:cTn>
                                  </p:par>
                                </p:childTnLst>
                              </p:cTn>
                            </p:par>
                            <p:par>
                              <p:cTn id="46" fill="hold">
                                <p:stCondLst>
                                  <p:cond delay="700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Effect transition="in" filter="fade">
                                          <p:cBhvr>
                                            <p:cTn id="5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16200000">
            <a:off x="10425462" y="4795442"/>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直角三角形 4"/>
          <p:cNvSpPr/>
          <p:nvPr/>
        </p:nvSpPr>
        <p:spPr>
          <a:xfrm rot="10800000" flipH="1">
            <a:off x="542281" y="975390"/>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25781" y="1080484"/>
            <a:ext cx="10952480" cy="4877641"/>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207633" y="6063216"/>
            <a:ext cx="6065135" cy="0"/>
          </a:xfrm>
          <a:prstGeom prst="line">
            <a:avLst/>
          </a:prstGeom>
          <a:ln w="19050">
            <a:solidFill>
              <a:srgbClr val="CB0828"/>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758837" y="1613640"/>
            <a:ext cx="0" cy="3842795"/>
          </a:xfrm>
          <a:prstGeom prst="line">
            <a:avLst/>
          </a:prstGeom>
          <a:ln w="28575">
            <a:solidFill>
              <a:srgbClr val="CB0828"/>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298291" y="1675618"/>
            <a:ext cx="7587719" cy="707886"/>
            <a:chOff x="3497811" y="2528105"/>
            <a:chExt cx="7587716" cy="707886"/>
          </a:xfrm>
        </p:grpSpPr>
        <p:sp>
          <p:nvSpPr>
            <p:cNvPr id="11" name="椭圆 10"/>
            <p:cNvSpPr/>
            <p:nvPr/>
          </p:nvSpPr>
          <p:spPr>
            <a:xfrm>
              <a:off x="3497811" y="2585488"/>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2" name="文本框 11"/>
            <p:cNvSpPr txBox="1"/>
            <p:nvPr/>
          </p:nvSpPr>
          <p:spPr>
            <a:xfrm>
              <a:off x="4201609" y="2528105"/>
              <a:ext cx="6883918" cy="707886"/>
            </a:xfrm>
            <a:prstGeom prst="rect">
              <a:avLst/>
            </a:prstGeom>
            <a:noFill/>
          </p:spPr>
          <p:txBody>
            <a:bodyPr wrap="square" rtlCol="0">
              <a:spAutoFit/>
            </a:bodyPr>
            <a:lstStyle/>
            <a:p>
              <a:pPr algn="just"/>
              <a:r>
                <a:rPr lang="zh-CN" altLang="en-US" sz="2000" spc="600" dirty="0">
                  <a:latin typeface="微软雅黑" panose="020B0503020204020204" charset="-122"/>
                  <a:ea typeface="微软雅黑" panose="020B0503020204020204" charset="-122"/>
                </a:rPr>
                <a:t>在生产力上，由“要素驱动、投资规模驱动”走向更加注重“创新驱动”的</a:t>
              </a:r>
              <a:r>
                <a:rPr lang="zh-CN" altLang="en-US" sz="2000" spc="600" dirty="0" smtClean="0">
                  <a:latin typeface="微软雅黑" panose="020B0503020204020204" charset="-122"/>
                  <a:ea typeface="微软雅黑" panose="020B0503020204020204" charset="-122"/>
                </a:rPr>
                <a:t>变革</a:t>
              </a:r>
              <a:endParaRPr lang="zh-CN" altLang="en-US" sz="2000" spc="600" dirty="0">
                <a:latin typeface="微软雅黑" panose="020B0503020204020204" charset="-122"/>
                <a:ea typeface="微软雅黑" panose="020B0503020204020204" charset="-122"/>
              </a:endParaRPr>
            </a:p>
          </p:txBody>
        </p:sp>
      </p:grpSp>
      <p:grpSp>
        <p:nvGrpSpPr>
          <p:cNvPr id="13" name="组合 12"/>
          <p:cNvGrpSpPr/>
          <p:nvPr/>
        </p:nvGrpSpPr>
        <p:grpSpPr>
          <a:xfrm>
            <a:off x="2298291" y="2596339"/>
            <a:ext cx="7587719" cy="1015663"/>
            <a:chOff x="3497811" y="3448827"/>
            <a:chExt cx="7587716" cy="1015663"/>
          </a:xfrm>
        </p:grpSpPr>
        <p:sp>
          <p:nvSpPr>
            <p:cNvPr id="14" name="椭圆 13"/>
            <p:cNvSpPr/>
            <p:nvPr/>
          </p:nvSpPr>
          <p:spPr>
            <a:xfrm>
              <a:off x="3497811" y="3657271"/>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5" name="文本框 14"/>
            <p:cNvSpPr txBox="1"/>
            <p:nvPr/>
          </p:nvSpPr>
          <p:spPr>
            <a:xfrm>
              <a:off x="4201609" y="3448827"/>
              <a:ext cx="6883918" cy="1015663"/>
            </a:xfrm>
            <a:prstGeom prst="rect">
              <a:avLst/>
            </a:prstGeom>
            <a:noFill/>
          </p:spPr>
          <p:txBody>
            <a:bodyPr wrap="square" rtlCol="0">
              <a:spAutoFit/>
            </a:bodyPr>
            <a:lstStyle/>
            <a:p>
              <a:r>
                <a:rPr lang="zh-CN" altLang="en-US" sz="2000" spc="600" dirty="0">
                  <a:latin typeface="微软雅黑" panose="020B0503020204020204" charset="-122"/>
                  <a:ea typeface="微软雅黑" panose="020B0503020204020204" charset="-122"/>
                </a:rPr>
                <a:t>在生产关系上，由“让一部分人先富起来”走向更加注重“共同富裕”“使全体人民共享发展成果”的</a:t>
              </a:r>
              <a:r>
                <a:rPr lang="zh-CN" altLang="en-US" sz="2000" spc="600" dirty="0" smtClean="0">
                  <a:latin typeface="微软雅黑" panose="020B0503020204020204" charset="-122"/>
                  <a:ea typeface="微软雅黑" panose="020B0503020204020204" charset="-122"/>
                </a:rPr>
                <a:t>变革</a:t>
              </a:r>
              <a:endParaRPr lang="zh-CN" altLang="en-US" sz="2000" spc="600" dirty="0">
                <a:latin typeface="微软雅黑" panose="020B0503020204020204" charset="-122"/>
                <a:ea typeface="微软雅黑" panose="020B0503020204020204" charset="-122"/>
              </a:endParaRPr>
            </a:p>
          </p:txBody>
        </p:sp>
      </p:grpSp>
      <p:grpSp>
        <p:nvGrpSpPr>
          <p:cNvPr id="19" name="组合 18"/>
          <p:cNvGrpSpPr/>
          <p:nvPr/>
        </p:nvGrpSpPr>
        <p:grpSpPr>
          <a:xfrm>
            <a:off x="2298289" y="3766001"/>
            <a:ext cx="7587722" cy="707886"/>
            <a:chOff x="3497811" y="4915364"/>
            <a:chExt cx="7587722" cy="707886"/>
          </a:xfrm>
        </p:grpSpPr>
        <p:sp>
          <p:nvSpPr>
            <p:cNvPr id="20" name="椭圆 19"/>
            <p:cNvSpPr/>
            <p:nvPr/>
          </p:nvSpPr>
          <p:spPr>
            <a:xfrm>
              <a:off x="3497811" y="4969587"/>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21" name="文本框 20"/>
            <p:cNvSpPr txBox="1"/>
            <p:nvPr/>
          </p:nvSpPr>
          <p:spPr>
            <a:xfrm>
              <a:off x="4201611" y="4915364"/>
              <a:ext cx="6883922" cy="707886"/>
            </a:xfrm>
            <a:prstGeom prst="rect">
              <a:avLst/>
            </a:prstGeom>
            <a:noFill/>
          </p:spPr>
          <p:txBody>
            <a:bodyPr wrap="square" rtlCol="0">
              <a:spAutoFit/>
            </a:bodyPr>
            <a:lstStyle>
              <a:defPPr>
                <a:defRPr lang="zh-CN"/>
              </a:defPPr>
              <a:lvl1pPr>
                <a:defRPr sz="2400" spc="600">
                  <a:latin typeface="微软雅黑" panose="020B0503020204020204" charset="-122"/>
                  <a:ea typeface="微软雅黑" panose="020B0503020204020204" charset="-122"/>
                </a:defRPr>
              </a:lvl1pPr>
            </a:lstStyle>
            <a:p>
              <a:pPr algn="just"/>
              <a:r>
                <a:rPr lang="zh-CN" altLang="en-US" sz="2000" dirty="0"/>
                <a:t>在社会发展水平上，由注重重点突破的非均衡发展走向更加注重全面协调发展的变革</a:t>
              </a:r>
              <a:endParaRPr lang="zh-CN" altLang="en-US" sz="2000" dirty="0"/>
            </a:p>
          </p:txBody>
        </p:sp>
      </p:grpSp>
      <p:grpSp>
        <p:nvGrpSpPr>
          <p:cNvPr id="22" name="组合 21"/>
          <p:cNvGrpSpPr/>
          <p:nvPr/>
        </p:nvGrpSpPr>
        <p:grpSpPr>
          <a:xfrm>
            <a:off x="2298291" y="4642633"/>
            <a:ext cx="7587720" cy="599440"/>
            <a:chOff x="3497811" y="5590120"/>
            <a:chExt cx="7587718" cy="599440"/>
          </a:xfrm>
        </p:grpSpPr>
        <p:sp>
          <p:nvSpPr>
            <p:cNvPr id="23" name="椭圆 22"/>
            <p:cNvSpPr/>
            <p:nvPr/>
          </p:nvSpPr>
          <p:spPr>
            <a:xfrm>
              <a:off x="3497811" y="5590120"/>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24" name="文本框 23"/>
            <p:cNvSpPr txBox="1"/>
            <p:nvPr/>
          </p:nvSpPr>
          <p:spPr>
            <a:xfrm>
              <a:off x="4201610" y="5694633"/>
              <a:ext cx="6883919" cy="400110"/>
            </a:xfrm>
            <a:prstGeom prst="rect">
              <a:avLst/>
            </a:prstGeom>
            <a:noFill/>
          </p:spPr>
          <p:txBody>
            <a:bodyPr wrap="square" rtlCol="0">
              <a:spAutoFit/>
            </a:bodyPr>
            <a:lstStyle>
              <a:defPPr>
                <a:defRPr lang="zh-CN"/>
              </a:defPPr>
              <a:lvl1pPr>
                <a:defRPr sz="2400" spc="600">
                  <a:latin typeface="微软雅黑" panose="020B0503020204020204" charset="-122"/>
                  <a:ea typeface="微软雅黑" panose="020B0503020204020204" charset="-122"/>
                </a:defRPr>
              </a:lvl1pPr>
            </a:lstStyle>
            <a:p>
              <a:r>
                <a:rPr lang="zh-CN" altLang="en-US" sz="2000" dirty="0"/>
                <a:t>在军队建设上，实现建设世界一流军队的</a:t>
              </a:r>
              <a:r>
                <a:rPr lang="zh-CN" altLang="en-US" sz="2000" dirty="0" smtClean="0"/>
                <a:t>变革</a:t>
              </a:r>
              <a:endParaRPr lang="zh-CN" altLang="en-US" sz="2000" dirty="0"/>
            </a:p>
          </p:txBody>
        </p:sp>
      </p:grpSp>
      <p:sp>
        <p:nvSpPr>
          <p:cNvPr id="25" name="文本框 24"/>
          <p:cNvSpPr txBox="1"/>
          <p:nvPr/>
        </p:nvSpPr>
        <p:spPr>
          <a:xfrm>
            <a:off x="2319518" y="1798729"/>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04</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6" name="文本框 25"/>
          <p:cNvSpPr txBox="1"/>
          <p:nvPr/>
        </p:nvSpPr>
        <p:spPr>
          <a:xfrm>
            <a:off x="2316521" y="2873339"/>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05</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7" name="文本框 26"/>
          <p:cNvSpPr txBox="1"/>
          <p:nvPr/>
        </p:nvSpPr>
        <p:spPr>
          <a:xfrm>
            <a:off x="2316521" y="3880852"/>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06</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8" name="文本框 27"/>
          <p:cNvSpPr txBox="1"/>
          <p:nvPr/>
        </p:nvSpPr>
        <p:spPr>
          <a:xfrm>
            <a:off x="2315832" y="4711520"/>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07</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1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18000">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18000">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p:tgtEl>
                                              <p:spTgt spid="10"/>
                                            </p:tgtEl>
                                            <p:attrNameLst>
                                              <p:attrName>ppt_x</p:attrName>
                                            </p:attrNameLst>
                                          </p:cBhvr>
                                          <p:tavLst>
                                            <p:tav tm="0">
                                              <p:val>
                                                <p:strVal val="#ppt_x-#ppt_w*1.125000"/>
                                              </p:val>
                                            </p:tav>
                                            <p:tav tm="100000">
                                              <p:val>
                                                <p:strVal val="#ppt_x"/>
                                              </p:val>
                                            </p:tav>
                                          </p:tavLst>
                                        </p:anim>
                                        <p:animEffect transition="in" filter="wipe(right)">
                                          <p:cBhvr>
                                            <p:cTn id="23" dur="750"/>
                                            <p:tgtEl>
                                              <p:spTgt spid="10"/>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p:tgtEl>
                                              <p:spTgt spid="13"/>
                                            </p:tgtEl>
                                            <p:attrNameLst>
                                              <p:attrName>ppt_x</p:attrName>
                                            </p:attrNameLst>
                                          </p:cBhvr>
                                          <p:tavLst>
                                            <p:tav tm="0">
                                              <p:val>
                                                <p:strVal val="#ppt_x-#ppt_w*1.125000"/>
                                              </p:val>
                                            </p:tav>
                                            <p:tav tm="100000">
                                              <p:val>
                                                <p:strVal val="#ppt_x"/>
                                              </p:val>
                                            </p:tav>
                                          </p:tavLst>
                                        </p:anim>
                                        <p:animEffect transition="in" filter="wipe(right)">
                                          <p:cBhvr>
                                            <p:cTn id="28" dur="750"/>
                                            <p:tgtEl>
                                              <p:spTgt spid="13"/>
                                            </p:tgtEl>
                                          </p:cBhvr>
                                        </p:animEffect>
                                      </p:childTnLst>
                                    </p:cTn>
                                  </p:par>
                                </p:childTnLst>
                              </p:cTn>
                            </p:par>
                            <p:par>
                              <p:cTn id="29" fill="hold">
                                <p:stCondLst>
                                  <p:cond delay="3500"/>
                                </p:stCondLst>
                                <p:childTnLst>
                                  <p:par>
                                    <p:cTn id="30" presetID="1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p:tgtEl>
                                              <p:spTgt spid="19"/>
                                            </p:tgtEl>
                                            <p:attrNameLst>
                                              <p:attrName>ppt_x</p:attrName>
                                            </p:attrNameLst>
                                          </p:cBhvr>
                                          <p:tavLst>
                                            <p:tav tm="0">
                                              <p:val>
                                                <p:strVal val="#ppt_x-#ppt_w*1.125000"/>
                                              </p:val>
                                            </p:tav>
                                            <p:tav tm="100000">
                                              <p:val>
                                                <p:strVal val="#ppt_x"/>
                                              </p:val>
                                            </p:tav>
                                          </p:tavLst>
                                        </p:anim>
                                        <p:animEffect transition="in" filter="wipe(right)">
                                          <p:cBhvr>
                                            <p:cTn id="33" dur="750"/>
                                            <p:tgtEl>
                                              <p:spTgt spid="19"/>
                                            </p:tgtEl>
                                          </p:cBhvr>
                                        </p:animEffect>
                                      </p:childTnLst>
                                    </p:cTn>
                                  </p:par>
                                </p:childTnLst>
                              </p:cTn>
                            </p:par>
                            <p:par>
                              <p:cTn id="34" fill="hold">
                                <p:stCondLst>
                                  <p:cond delay="4500"/>
                                </p:stCondLst>
                                <p:childTnLst>
                                  <p:par>
                                    <p:cTn id="35" presetID="1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p:tgtEl>
                                              <p:spTgt spid="22"/>
                                            </p:tgtEl>
                                            <p:attrNameLst>
                                              <p:attrName>ppt_x</p:attrName>
                                            </p:attrNameLst>
                                          </p:cBhvr>
                                          <p:tavLst>
                                            <p:tav tm="0">
                                              <p:val>
                                                <p:strVal val="#ppt_x-#ppt_w*1.125000"/>
                                              </p:val>
                                            </p:tav>
                                            <p:tav tm="100000">
                                              <p:val>
                                                <p:strVal val="#ppt_x"/>
                                              </p:val>
                                            </p:tav>
                                          </p:tavLst>
                                        </p:anim>
                                        <p:animEffect transition="in" filter="wipe(right)">
                                          <p:cBhvr>
                                            <p:cTn id="38" dur="750"/>
                                            <p:tgtEl>
                                              <p:spTgt spid="22"/>
                                            </p:tgtEl>
                                          </p:cBhvr>
                                        </p:animEffect>
                                      </p:childTnLst>
                                    </p:cTn>
                                  </p:par>
                                </p:childTnLst>
                              </p:cTn>
                            </p:par>
                            <p:par>
                              <p:cTn id="39" fill="hold">
                                <p:stCondLst>
                                  <p:cond delay="5500"/>
                                </p:stCondLst>
                                <p:childTnLst>
                                  <p:par>
                                    <p:cTn id="40" presetID="22" presetClass="entr" presetSubtype="2"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p:tgtEl>
                                              <p:spTgt spid="10"/>
                                            </p:tgtEl>
                                            <p:attrNameLst>
                                              <p:attrName>ppt_x</p:attrName>
                                            </p:attrNameLst>
                                          </p:cBhvr>
                                          <p:tavLst>
                                            <p:tav tm="0">
                                              <p:val>
                                                <p:strVal val="#ppt_x-#ppt_w*1.125000"/>
                                              </p:val>
                                            </p:tav>
                                            <p:tav tm="100000">
                                              <p:val>
                                                <p:strVal val="#ppt_x"/>
                                              </p:val>
                                            </p:tav>
                                          </p:tavLst>
                                        </p:anim>
                                        <p:animEffect transition="in" filter="wipe(right)">
                                          <p:cBhvr>
                                            <p:cTn id="23" dur="750"/>
                                            <p:tgtEl>
                                              <p:spTgt spid="10"/>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p:tgtEl>
                                              <p:spTgt spid="13"/>
                                            </p:tgtEl>
                                            <p:attrNameLst>
                                              <p:attrName>ppt_x</p:attrName>
                                            </p:attrNameLst>
                                          </p:cBhvr>
                                          <p:tavLst>
                                            <p:tav tm="0">
                                              <p:val>
                                                <p:strVal val="#ppt_x-#ppt_w*1.125000"/>
                                              </p:val>
                                            </p:tav>
                                            <p:tav tm="100000">
                                              <p:val>
                                                <p:strVal val="#ppt_x"/>
                                              </p:val>
                                            </p:tav>
                                          </p:tavLst>
                                        </p:anim>
                                        <p:animEffect transition="in" filter="wipe(right)">
                                          <p:cBhvr>
                                            <p:cTn id="28" dur="750"/>
                                            <p:tgtEl>
                                              <p:spTgt spid="13"/>
                                            </p:tgtEl>
                                          </p:cBhvr>
                                        </p:animEffect>
                                      </p:childTnLst>
                                    </p:cTn>
                                  </p:par>
                                </p:childTnLst>
                              </p:cTn>
                            </p:par>
                            <p:par>
                              <p:cTn id="29" fill="hold">
                                <p:stCondLst>
                                  <p:cond delay="3500"/>
                                </p:stCondLst>
                                <p:childTnLst>
                                  <p:par>
                                    <p:cTn id="30" presetID="1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p:tgtEl>
                                              <p:spTgt spid="19"/>
                                            </p:tgtEl>
                                            <p:attrNameLst>
                                              <p:attrName>ppt_x</p:attrName>
                                            </p:attrNameLst>
                                          </p:cBhvr>
                                          <p:tavLst>
                                            <p:tav tm="0">
                                              <p:val>
                                                <p:strVal val="#ppt_x-#ppt_w*1.125000"/>
                                              </p:val>
                                            </p:tav>
                                            <p:tav tm="100000">
                                              <p:val>
                                                <p:strVal val="#ppt_x"/>
                                              </p:val>
                                            </p:tav>
                                          </p:tavLst>
                                        </p:anim>
                                        <p:animEffect transition="in" filter="wipe(right)">
                                          <p:cBhvr>
                                            <p:cTn id="33" dur="750"/>
                                            <p:tgtEl>
                                              <p:spTgt spid="19"/>
                                            </p:tgtEl>
                                          </p:cBhvr>
                                        </p:animEffect>
                                      </p:childTnLst>
                                    </p:cTn>
                                  </p:par>
                                </p:childTnLst>
                              </p:cTn>
                            </p:par>
                            <p:par>
                              <p:cTn id="34" fill="hold">
                                <p:stCondLst>
                                  <p:cond delay="4500"/>
                                </p:stCondLst>
                                <p:childTnLst>
                                  <p:par>
                                    <p:cTn id="35" presetID="1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p:tgtEl>
                                              <p:spTgt spid="22"/>
                                            </p:tgtEl>
                                            <p:attrNameLst>
                                              <p:attrName>ppt_x</p:attrName>
                                            </p:attrNameLst>
                                          </p:cBhvr>
                                          <p:tavLst>
                                            <p:tav tm="0">
                                              <p:val>
                                                <p:strVal val="#ppt_x-#ppt_w*1.125000"/>
                                              </p:val>
                                            </p:tav>
                                            <p:tav tm="100000">
                                              <p:val>
                                                <p:strVal val="#ppt_x"/>
                                              </p:val>
                                            </p:tav>
                                          </p:tavLst>
                                        </p:anim>
                                        <p:animEffect transition="in" filter="wipe(right)">
                                          <p:cBhvr>
                                            <p:cTn id="38" dur="750"/>
                                            <p:tgtEl>
                                              <p:spTgt spid="22"/>
                                            </p:tgtEl>
                                          </p:cBhvr>
                                        </p:animEffect>
                                      </p:childTnLst>
                                    </p:cTn>
                                  </p:par>
                                </p:childTnLst>
                              </p:cTn>
                            </p:par>
                            <p:par>
                              <p:cTn id="39" fill="hold">
                                <p:stCondLst>
                                  <p:cond delay="5500"/>
                                </p:stCondLst>
                                <p:childTnLst>
                                  <p:par>
                                    <p:cTn id="40" presetID="22" presetClass="entr" presetSubtype="2"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16200000">
            <a:off x="10425462" y="4795442"/>
            <a:ext cx="1267777" cy="126777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直角三角形 4"/>
          <p:cNvSpPr/>
          <p:nvPr/>
        </p:nvSpPr>
        <p:spPr>
          <a:xfrm rot="10800000" flipH="1">
            <a:off x="542281" y="975390"/>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25781" y="1080484"/>
            <a:ext cx="10952480" cy="4877641"/>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207633" y="6063216"/>
            <a:ext cx="6065135" cy="0"/>
          </a:xfrm>
          <a:prstGeom prst="line">
            <a:avLst/>
          </a:prstGeom>
          <a:ln w="19050">
            <a:solidFill>
              <a:srgbClr val="CB0828"/>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758837" y="1613640"/>
            <a:ext cx="0" cy="3842795"/>
          </a:xfrm>
          <a:prstGeom prst="line">
            <a:avLst/>
          </a:prstGeom>
          <a:ln w="28575">
            <a:solidFill>
              <a:srgbClr val="CB0828"/>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298291" y="1675618"/>
            <a:ext cx="7587719" cy="707886"/>
            <a:chOff x="3497811" y="2528105"/>
            <a:chExt cx="7587716" cy="707886"/>
          </a:xfrm>
        </p:grpSpPr>
        <p:sp>
          <p:nvSpPr>
            <p:cNvPr id="11" name="椭圆 10"/>
            <p:cNvSpPr/>
            <p:nvPr/>
          </p:nvSpPr>
          <p:spPr>
            <a:xfrm>
              <a:off x="3497811" y="2585488"/>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2" name="文本框 11"/>
            <p:cNvSpPr txBox="1"/>
            <p:nvPr/>
          </p:nvSpPr>
          <p:spPr>
            <a:xfrm>
              <a:off x="4201609" y="2528105"/>
              <a:ext cx="6883918" cy="707886"/>
            </a:xfrm>
            <a:prstGeom prst="rect">
              <a:avLst/>
            </a:prstGeom>
            <a:noFill/>
          </p:spPr>
          <p:txBody>
            <a:bodyPr wrap="square" rtlCol="0">
              <a:spAutoFit/>
            </a:bodyPr>
            <a:lstStyle/>
            <a:p>
              <a:pPr algn="just"/>
              <a:r>
                <a:rPr lang="zh-CN" altLang="en-US" sz="2000" spc="600" dirty="0">
                  <a:latin typeface="微软雅黑" panose="020B0503020204020204" charset="-122"/>
                  <a:ea typeface="微软雅黑" panose="020B0503020204020204" charset="-122"/>
                </a:rPr>
                <a:t>在生产力上，由“要素驱动、投资规模驱动”走向更加注重“创新驱动”的</a:t>
              </a:r>
              <a:r>
                <a:rPr lang="zh-CN" altLang="en-US" sz="2000" spc="600" dirty="0" smtClean="0">
                  <a:latin typeface="微软雅黑" panose="020B0503020204020204" charset="-122"/>
                  <a:ea typeface="微软雅黑" panose="020B0503020204020204" charset="-122"/>
                </a:rPr>
                <a:t>变革</a:t>
              </a:r>
              <a:endParaRPr lang="zh-CN" altLang="en-US" sz="2000" spc="600" dirty="0">
                <a:latin typeface="微软雅黑" panose="020B0503020204020204" charset="-122"/>
                <a:ea typeface="微软雅黑" panose="020B0503020204020204" charset="-122"/>
              </a:endParaRPr>
            </a:p>
          </p:txBody>
        </p:sp>
      </p:grpSp>
      <p:grpSp>
        <p:nvGrpSpPr>
          <p:cNvPr id="13" name="组合 12"/>
          <p:cNvGrpSpPr/>
          <p:nvPr/>
        </p:nvGrpSpPr>
        <p:grpSpPr>
          <a:xfrm>
            <a:off x="2298291" y="2596339"/>
            <a:ext cx="7587719" cy="1015663"/>
            <a:chOff x="3497811" y="3448827"/>
            <a:chExt cx="7587716" cy="1015663"/>
          </a:xfrm>
        </p:grpSpPr>
        <p:sp>
          <p:nvSpPr>
            <p:cNvPr id="14" name="椭圆 13"/>
            <p:cNvSpPr/>
            <p:nvPr/>
          </p:nvSpPr>
          <p:spPr>
            <a:xfrm>
              <a:off x="3497811" y="3657271"/>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5" name="文本框 14"/>
            <p:cNvSpPr txBox="1"/>
            <p:nvPr/>
          </p:nvSpPr>
          <p:spPr>
            <a:xfrm>
              <a:off x="4201609" y="3448827"/>
              <a:ext cx="6883918" cy="1015663"/>
            </a:xfrm>
            <a:prstGeom prst="rect">
              <a:avLst/>
            </a:prstGeom>
            <a:noFill/>
          </p:spPr>
          <p:txBody>
            <a:bodyPr wrap="square" rtlCol="0">
              <a:spAutoFit/>
            </a:bodyPr>
            <a:lstStyle/>
            <a:p>
              <a:r>
                <a:rPr lang="zh-CN" altLang="en-US" sz="2000" spc="600" dirty="0">
                  <a:latin typeface="微软雅黑" panose="020B0503020204020204" charset="-122"/>
                  <a:ea typeface="微软雅黑" panose="020B0503020204020204" charset="-122"/>
                </a:rPr>
                <a:t>在生产关系上，由“让一部分人先富起来”走向更加注重“共同富裕”“使全体人民共享发展成果”的</a:t>
              </a:r>
              <a:r>
                <a:rPr lang="zh-CN" altLang="en-US" sz="2000" spc="600" dirty="0" smtClean="0">
                  <a:latin typeface="微软雅黑" panose="020B0503020204020204" charset="-122"/>
                  <a:ea typeface="微软雅黑" panose="020B0503020204020204" charset="-122"/>
                </a:rPr>
                <a:t>变革</a:t>
              </a:r>
              <a:endParaRPr lang="zh-CN" altLang="en-US" sz="2000" spc="600" dirty="0">
                <a:latin typeface="微软雅黑" panose="020B0503020204020204" charset="-122"/>
                <a:ea typeface="微软雅黑" panose="020B0503020204020204" charset="-122"/>
              </a:endParaRPr>
            </a:p>
          </p:txBody>
        </p:sp>
      </p:grpSp>
      <p:grpSp>
        <p:nvGrpSpPr>
          <p:cNvPr id="19" name="组合 18"/>
          <p:cNvGrpSpPr/>
          <p:nvPr/>
        </p:nvGrpSpPr>
        <p:grpSpPr>
          <a:xfrm>
            <a:off x="2298289" y="3766001"/>
            <a:ext cx="7587722" cy="707886"/>
            <a:chOff x="3497811" y="4915364"/>
            <a:chExt cx="7587722" cy="707886"/>
          </a:xfrm>
        </p:grpSpPr>
        <p:sp>
          <p:nvSpPr>
            <p:cNvPr id="20" name="椭圆 19"/>
            <p:cNvSpPr/>
            <p:nvPr/>
          </p:nvSpPr>
          <p:spPr>
            <a:xfrm>
              <a:off x="3497811" y="4969587"/>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21" name="文本框 20"/>
            <p:cNvSpPr txBox="1"/>
            <p:nvPr/>
          </p:nvSpPr>
          <p:spPr>
            <a:xfrm>
              <a:off x="4201611" y="4915364"/>
              <a:ext cx="6883922" cy="707886"/>
            </a:xfrm>
            <a:prstGeom prst="rect">
              <a:avLst/>
            </a:prstGeom>
            <a:noFill/>
          </p:spPr>
          <p:txBody>
            <a:bodyPr wrap="square" rtlCol="0">
              <a:spAutoFit/>
            </a:bodyPr>
            <a:lstStyle>
              <a:defPPr>
                <a:defRPr lang="zh-CN"/>
              </a:defPPr>
              <a:lvl1pPr>
                <a:defRPr sz="2400" spc="600">
                  <a:latin typeface="微软雅黑" panose="020B0503020204020204" charset="-122"/>
                  <a:ea typeface="微软雅黑" panose="020B0503020204020204" charset="-122"/>
                </a:defRPr>
              </a:lvl1pPr>
            </a:lstStyle>
            <a:p>
              <a:pPr algn="just"/>
              <a:r>
                <a:rPr lang="zh-CN" altLang="en-US" sz="2000" dirty="0"/>
                <a:t>在社会发展水平上，由注重重点突破的非均衡发展走向更加注重全面协调发展的变革</a:t>
              </a:r>
              <a:endParaRPr lang="zh-CN" altLang="en-US" sz="2000" dirty="0"/>
            </a:p>
          </p:txBody>
        </p:sp>
      </p:grpSp>
      <p:grpSp>
        <p:nvGrpSpPr>
          <p:cNvPr id="22" name="组合 21"/>
          <p:cNvGrpSpPr/>
          <p:nvPr/>
        </p:nvGrpSpPr>
        <p:grpSpPr>
          <a:xfrm>
            <a:off x="2298291" y="4642633"/>
            <a:ext cx="7587720" cy="599440"/>
            <a:chOff x="3497811" y="5590120"/>
            <a:chExt cx="7587718" cy="599440"/>
          </a:xfrm>
        </p:grpSpPr>
        <p:sp>
          <p:nvSpPr>
            <p:cNvPr id="23" name="椭圆 22"/>
            <p:cNvSpPr/>
            <p:nvPr/>
          </p:nvSpPr>
          <p:spPr>
            <a:xfrm>
              <a:off x="3497811" y="5590120"/>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24" name="文本框 23"/>
            <p:cNvSpPr txBox="1"/>
            <p:nvPr/>
          </p:nvSpPr>
          <p:spPr>
            <a:xfrm>
              <a:off x="4201610" y="5694633"/>
              <a:ext cx="6883919" cy="400110"/>
            </a:xfrm>
            <a:prstGeom prst="rect">
              <a:avLst/>
            </a:prstGeom>
            <a:noFill/>
          </p:spPr>
          <p:txBody>
            <a:bodyPr wrap="square" rtlCol="0">
              <a:spAutoFit/>
            </a:bodyPr>
            <a:lstStyle>
              <a:defPPr>
                <a:defRPr lang="zh-CN"/>
              </a:defPPr>
              <a:lvl1pPr>
                <a:defRPr sz="2400" spc="600">
                  <a:latin typeface="微软雅黑" panose="020B0503020204020204" charset="-122"/>
                  <a:ea typeface="微软雅黑" panose="020B0503020204020204" charset="-122"/>
                </a:defRPr>
              </a:lvl1pPr>
            </a:lstStyle>
            <a:p>
              <a:r>
                <a:rPr lang="zh-CN" altLang="en-US" sz="2000" dirty="0"/>
                <a:t>在军队建设上，实现建设世界一流军队的</a:t>
              </a:r>
              <a:r>
                <a:rPr lang="zh-CN" altLang="en-US" sz="2000" dirty="0" smtClean="0"/>
                <a:t>变革</a:t>
              </a:r>
              <a:endParaRPr lang="zh-CN" altLang="en-US" sz="2000" dirty="0"/>
            </a:p>
          </p:txBody>
        </p:sp>
      </p:grpSp>
      <p:sp>
        <p:nvSpPr>
          <p:cNvPr id="25" name="文本框 24"/>
          <p:cNvSpPr txBox="1"/>
          <p:nvPr/>
        </p:nvSpPr>
        <p:spPr>
          <a:xfrm>
            <a:off x="2319518" y="1798729"/>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04</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6" name="文本框 25"/>
          <p:cNvSpPr txBox="1"/>
          <p:nvPr/>
        </p:nvSpPr>
        <p:spPr>
          <a:xfrm>
            <a:off x="2316521" y="2873339"/>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05</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7" name="文本框 26"/>
          <p:cNvSpPr txBox="1"/>
          <p:nvPr/>
        </p:nvSpPr>
        <p:spPr>
          <a:xfrm>
            <a:off x="2316521" y="3880852"/>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06</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8" name="文本框 27"/>
          <p:cNvSpPr txBox="1"/>
          <p:nvPr/>
        </p:nvSpPr>
        <p:spPr>
          <a:xfrm>
            <a:off x="2315832" y="4711520"/>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07</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1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18000">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18000">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p:tgtEl>
                                              <p:spTgt spid="10"/>
                                            </p:tgtEl>
                                            <p:attrNameLst>
                                              <p:attrName>ppt_x</p:attrName>
                                            </p:attrNameLst>
                                          </p:cBhvr>
                                          <p:tavLst>
                                            <p:tav tm="0">
                                              <p:val>
                                                <p:strVal val="#ppt_x-#ppt_w*1.125000"/>
                                              </p:val>
                                            </p:tav>
                                            <p:tav tm="100000">
                                              <p:val>
                                                <p:strVal val="#ppt_x"/>
                                              </p:val>
                                            </p:tav>
                                          </p:tavLst>
                                        </p:anim>
                                        <p:animEffect transition="in" filter="wipe(right)">
                                          <p:cBhvr>
                                            <p:cTn id="23" dur="750"/>
                                            <p:tgtEl>
                                              <p:spTgt spid="10"/>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p:tgtEl>
                                              <p:spTgt spid="13"/>
                                            </p:tgtEl>
                                            <p:attrNameLst>
                                              <p:attrName>ppt_x</p:attrName>
                                            </p:attrNameLst>
                                          </p:cBhvr>
                                          <p:tavLst>
                                            <p:tav tm="0">
                                              <p:val>
                                                <p:strVal val="#ppt_x-#ppt_w*1.125000"/>
                                              </p:val>
                                            </p:tav>
                                            <p:tav tm="100000">
                                              <p:val>
                                                <p:strVal val="#ppt_x"/>
                                              </p:val>
                                            </p:tav>
                                          </p:tavLst>
                                        </p:anim>
                                        <p:animEffect transition="in" filter="wipe(right)">
                                          <p:cBhvr>
                                            <p:cTn id="28" dur="750"/>
                                            <p:tgtEl>
                                              <p:spTgt spid="13"/>
                                            </p:tgtEl>
                                          </p:cBhvr>
                                        </p:animEffect>
                                      </p:childTnLst>
                                    </p:cTn>
                                  </p:par>
                                </p:childTnLst>
                              </p:cTn>
                            </p:par>
                            <p:par>
                              <p:cTn id="29" fill="hold">
                                <p:stCondLst>
                                  <p:cond delay="3500"/>
                                </p:stCondLst>
                                <p:childTnLst>
                                  <p:par>
                                    <p:cTn id="30" presetID="1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p:tgtEl>
                                              <p:spTgt spid="19"/>
                                            </p:tgtEl>
                                            <p:attrNameLst>
                                              <p:attrName>ppt_x</p:attrName>
                                            </p:attrNameLst>
                                          </p:cBhvr>
                                          <p:tavLst>
                                            <p:tav tm="0">
                                              <p:val>
                                                <p:strVal val="#ppt_x-#ppt_w*1.125000"/>
                                              </p:val>
                                            </p:tav>
                                            <p:tav tm="100000">
                                              <p:val>
                                                <p:strVal val="#ppt_x"/>
                                              </p:val>
                                            </p:tav>
                                          </p:tavLst>
                                        </p:anim>
                                        <p:animEffect transition="in" filter="wipe(right)">
                                          <p:cBhvr>
                                            <p:cTn id="33" dur="750"/>
                                            <p:tgtEl>
                                              <p:spTgt spid="19"/>
                                            </p:tgtEl>
                                          </p:cBhvr>
                                        </p:animEffect>
                                      </p:childTnLst>
                                    </p:cTn>
                                  </p:par>
                                </p:childTnLst>
                              </p:cTn>
                            </p:par>
                            <p:par>
                              <p:cTn id="34" fill="hold">
                                <p:stCondLst>
                                  <p:cond delay="4500"/>
                                </p:stCondLst>
                                <p:childTnLst>
                                  <p:par>
                                    <p:cTn id="35" presetID="1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p:tgtEl>
                                              <p:spTgt spid="22"/>
                                            </p:tgtEl>
                                            <p:attrNameLst>
                                              <p:attrName>ppt_x</p:attrName>
                                            </p:attrNameLst>
                                          </p:cBhvr>
                                          <p:tavLst>
                                            <p:tav tm="0">
                                              <p:val>
                                                <p:strVal val="#ppt_x-#ppt_w*1.125000"/>
                                              </p:val>
                                            </p:tav>
                                            <p:tav tm="100000">
                                              <p:val>
                                                <p:strVal val="#ppt_x"/>
                                              </p:val>
                                            </p:tav>
                                          </p:tavLst>
                                        </p:anim>
                                        <p:animEffect transition="in" filter="wipe(right)">
                                          <p:cBhvr>
                                            <p:cTn id="38" dur="750"/>
                                            <p:tgtEl>
                                              <p:spTgt spid="22"/>
                                            </p:tgtEl>
                                          </p:cBhvr>
                                        </p:animEffect>
                                      </p:childTnLst>
                                    </p:cTn>
                                  </p:par>
                                </p:childTnLst>
                              </p:cTn>
                            </p:par>
                            <p:par>
                              <p:cTn id="39" fill="hold">
                                <p:stCondLst>
                                  <p:cond delay="5500"/>
                                </p:stCondLst>
                                <p:childTnLst>
                                  <p:par>
                                    <p:cTn id="40" presetID="22" presetClass="entr" presetSubtype="2"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p:tgtEl>
                                              <p:spTgt spid="10"/>
                                            </p:tgtEl>
                                            <p:attrNameLst>
                                              <p:attrName>ppt_x</p:attrName>
                                            </p:attrNameLst>
                                          </p:cBhvr>
                                          <p:tavLst>
                                            <p:tav tm="0">
                                              <p:val>
                                                <p:strVal val="#ppt_x-#ppt_w*1.125000"/>
                                              </p:val>
                                            </p:tav>
                                            <p:tav tm="100000">
                                              <p:val>
                                                <p:strVal val="#ppt_x"/>
                                              </p:val>
                                            </p:tav>
                                          </p:tavLst>
                                        </p:anim>
                                        <p:animEffect transition="in" filter="wipe(right)">
                                          <p:cBhvr>
                                            <p:cTn id="23" dur="750"/>
                                            <p:tgtEl>
                                              <p:spTgt spid="10"/>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p:tgtEl>
                                              <p:spTgt spid="13"/>
                                            </p:tgtEl>
                                            <p:attrNameLst>
                                              <p:attrName>ppt_x</p:attrName>
                                            </p:attrNameLst>
                                          </p:cBhvr>
                                          <p:tavLst>
                                            <p:tav tm="0">
                                              <p:val>
                                                <p:strVal val="#ppt_x-#ppt_w*1.125000"/>
                                              </p:val>
                                            </p:tav>
                                            <p:tav tm="100000">
                                              <p:val>
                                                <p:strVal val="#ppt_x"/>
                                              </p:val>
                                            </p:tav>
                                          </p:tavLst>
                                        </p:anim>
                                        <p:animEffect transition="in" filter="wipe(right)">
                                          <p:cBhvr>
                                            <p:cTn id="28" dur="750"/>
                                            <p:tgtEl>
                                              <p:spTgt spid="13"/>
                                            </p:tgtEl>
                                          </p:cBhvr>
                                        </p:animEffect>
                                      </p:childTnLst>
                                    </p:cTn>
                                  </p:par>
                                </p:childTnLst>
                              </p:cTn>
                            </p:par>
                            <p:par>
                              <p:cTn id="29" fill="hold">
                                <p:stCondLst>
                                  <p:cond delay="3500"/>
                                </p:stCondLst>
                                <p:childTnLst>
                                  <p:par>
                                    <p:cTn id="30" presetID="1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p:tgtEl>
                                              <p:spTgt spid="19"/>
                                            </p:tgtEl>
                                            <p:attrNameLst>
                                              <p:attrName>ppt_x</p:attrName>
                                            </p:attrNameLst>
                                          </p:cBhvr>
                                          <p:tavLst>
                                            <p:tav tm="0">
                                              <p:val>
                                                <p:strVal val="#ppt_x-#ppt_w*1.125000"/>
                                              </p:val>
                                            </p:tav>
                                            <p:tav tm="100000">
                                              <p:val>
                                                <p:strVal val="#ppt_x"/>
                                              </p:val>
                                            </p:tav>
                                          </p:tavLst>
                                        </p:anim>
                                        <p:animEffect transition="in" filter="wipe(right)">
                                          <p:cBhvr>
                                            <p:cTn id="33" dur="750"/>
                                            <p:tgtEl>
                                              <p:spTgt spid="19"/>
                                            </p:tgtEl>
                                          </p:cBhvr>
                                        </p:animEffect>
                                      </p:childTnLst>
                                    </p:cTn>
                                  </p:par>
                                </p:childTnLst>
                              </p:cTn>
                            </p:par>
                            <p:par>
                              <p:cTn id="34" fill="hold">
                                <p:stCondLst>
                                  <p:cond delay="4500"/>
                                </p:stCondLst>
                                <p:childTnLst>
                                  <p:par>
                                    <p:cTn id="35" presetID="1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p:tgtEl>
                                              <p:spTgt spid="22"/>
                                            </p:tgtEl>
                                            <p:attrNameLst>
                                              <p:attrName>ppt_x</p:attrName>
                                            </p:attrNameLst>
                                          </p:cBhvr>
                                          <p:tavLst>
                                            <p:tav tm="0">
                                              <p:val>
                                                <p:strVal val="#ppt_x-#ppt_w*1.125000"/>
                                              </p:val>
                                            </p:tav>
                                            <p:tav tm="100000">
                                              <p:val>
                                                <p:strVal val="#ppt_x"/>
                                              </p:val>
                                            </p:tav>
                                          </p:tavLst>
                                        </p:anim>
                                        <p:animEffect transition="in" filter="wipe(right)">
                                          <p:cBhvr>
                                            <p:cTn id="38" dur="750"/>
                                            <p:tgtEl>
                                              <p:spTgt spid="22"/>
                                            </p:tgtEl>
                                          </p:cBhvr>
                                        </p:animEffect>
                                      </p:childTnLst>
                                    </p:cTn>
                                  </p:par>
                                </p:childTnLst>
                              </p:cTn>
                            </p:par>
                            <p:par>
                              <p:cTn id="39" fill="hold">
                                <p:stCondLst>
                                  <p:cond delay="5500"/>
                                </p:stCondLst>
                                <p:childTnLst>
                                  <p:par>
                                    <p:cTn id="40" presetID="22" presetClass="entr" presetSubtype="2"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15670" y="2489835"/>
            <a:ext cx="4685665" cy="706755"/>
            <a:chOff x="1988884" y="4017864"/>
            <a:chExt cx="4574818" cy="706616"/>
          </a:xfrm>
        </p:grpSpPr>
        <p:sp>
          <p:nvSpPr>
            <p:cNvPr id="11" name="椭圆 10"/>
            <p:cNvSpPr/>
            <p:nvPr/>
          </p:nvSpPr>
          <p:spPr>
            <a:xfrm>
              <a:off x="1988884" y="4055852"/>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2729758" y="4017864"/>
              <a:ext cx="3833944" cy="706616"/>
            </a:xfrm>
            <a:prstGeom prst="rect">
              <a:avLst/>
            </a:prstGeom>
            <a:noFill/>
          </p:spPr>
          <p:txBody>
            <a:bodyPr wrap="square" rtlCol="0">
              <a:spAutoFit/>
            </a:bodyPr>
            <a:lstStyle/>
            <a:p>
              <a:pPr algn="just"/>
              <a:r>
                <a:rPr lang="zh-CN" altLang="en-US" sz="2000" spc="300" dirty="0">
                  <a:latin typeface="微软雅黑" panose="020B0503020204020204" charset="-122"/>
                  <a:ea typeface="微软雅黑" panose="020B0503020204020204" charset="-122"/>
                </a:rPr>
                <a:t>在党的建设上，实现全面从严治党的变革</a:t>
              </a:r>
              <a:endParaRPr lang="zh-CN" altLang="en-US" sz="2000" spc="300" dirty="0">
                <a:latin typeface="微软雅黑" panose="020B0503020204020204" charset="-122"/>
                <a:ea typeface="微软雅黑" panose="020B0503020204020204" charset="-122"/>
              </a:endParaRPr>
            </a:p>
          </p:txBody>
        </p:sp>
      </p:grpSp>
      <p:grpSp>
        <p:nvGrpSpPr>
          <p:cNvPr id="13" name="组合 12"/>
          <p:cNvGrpSpPr/>
          <p:nvPr/>
        </p:nvGrpSpPr>
        <p:grpSpPr>
          <a:xfrm>
            <a:off x="900430" y="3726180"/>
            <a:ext cx="4552950" cy="1322070"/>
            <a:chOff x="1988884" y="5267739"/>
            <a:chExt cx="4315510" cy="1322169"/>
          </a:xfrm>
        </p:grpSpPr>
        <p:sp>
          <p:nvSpPr>
            <p:cNvPr id="14" name="椭圆 13"/>
            <p:cNvSpPr/>
            <p:nvPr/>
          </p:nvSpPr>
          <p:spPr>
            <a:xfrm>
              <a:off x="1988884" y="5660660"/>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5" name="文本框 14"/>
            <p:cNvSpPr txBox="1"/>
            <p:nvPr/>
          </p:nvSpPr>
          <p:spPr>
            <a:xfrm>
              <a:off x="2729699" y="5267739"/>
              <a:ext cx="3574695" cy="1322169"/>
            </a:xfrm>
            <a:prstGeom prst="rect">
              <a:avLst/>
            </a:prstGeom>
            <a:noFill/>
          </p:spPr>
          <p:txBody>
            <a:bodyPr wrap="square" rtlCol="0">
              <a:spAutoFit/>
            </a:bodyPr>
            <a:lstStyle/>
            <a:p>
              <a:pPr algn="just"/>
              <a:r>
                <a:rPr lang="zh-CN" altLang="en-US" sz="2000" spc="300" dirty="0">
                  <a:latin typeface="微软雅黑" panose="020B0503020204020204" charset="-122"/>
                  <a:ea typeface="微软雅黑" panose="020B0503020204020204" charset="-122"/>
                </a:rPr>
                <a:t>在对外开放和国际战略上，由“回应挑战”走向更加积极作为、合作共赢，构建人类命运共同体的变革</a:t>
              </a:r>
              <a:endParaRPr lang="zh-CN" altLang="en-US" sz="2000" spc="300" dirty="0">
                <a:latin typeface="微软雅黑" panose="020B0503020204020204" charset="-122"/>
                <a:ea typeface="微软雅黑" panose="020B0503020204020204" charset="-122"/>
              </a:endParaRPr>
            </a:p>
          </p:txBody>
        </p:sp>
      </p:grpSp>
      <p:pic>
        <p:nvPicPr>
          <p:cNvPr id="16" name="图片 15"/>
          <p:cNvPicPr>
            <a:picLocks noChangeAspect="1"/>
          </p:cNvPicPr>
          <p:nvPr/>
        </p:nvPicPr>
        <p:blipFill rotWithShape="1">
          <a:blip r:embed="rId2" cstate="screen">
            <a:extLst>
              <a:ext uri="{28A0092B-C50C-407E-A947-70E740481C1C}">
                <a14:useLocalDpi xmlns:a14="http://schemas.microsoft.com/office/drawing/2010/main" val="0"/>
              </a:ext>
            </a:extLst>
          </a:blip>
          <a:srcRect b="-419"/>
          <a:stretch>
            <a:fillRect/>
          </a:stretch>
        </p:blipFill>
        <p:spPr>
          <a:xfrm>
            <a:off x="6062613" y="2109117"/>
            <a:ext cx="5692925" cy="3140523"/>
          </a:xfrm>
          <a:prstGeom prst="rect">
            <a:avLst/>
          </a:prstGeom>
          <a:ln>
            <a:solidFill>
              <a:schemeClr val="tx1"/>
            </a:solidFill>
          </a:ln>
        </p:spPr>
      </p:pic>
      <p:sp>
        <p:nvSpPr>
          <p:cNvPr id="17" name="文本框 16"/>
          <p:cNvSpPr txBox="1"/>
          <p:nvPr/>
        </p:nvSpPr>
        <p:spPr>
          <a:xfrm>
            <a:off x="978837" y="2596297"/>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08</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8" name="文本框 17"/>
          <p:cNvSpPr txBox="1"/>
          <p:nvPr/>
        </p:nvSpPr>
        <p:spPr>
          <a:xfrm>
            <a:off x="936778" y="4256756"/>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09</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p:tgtEl>
                                          <p:spTgt spid="10"/>
                                        </p:tgtEl>
                                        <p:attrNameLst>
                                          <p:attrName>ppt_x</p:attrName>
                                        </p:attrNameLst>
                                      </p:cBhvr>
                                      <p:tavLst>
                                        <p:tav tm="0">
                                          <p:val>
                                            <p:strVal val="#ppt_x-#ppt_w*1.125000"/>
                                          </p:val>
                                        </p:tav>
                                        <p:tav tm="100000">
                                          <p:val>
                                            <p:strVal val="#ppt_x"/>
                                          </p:val>
                                        </p:tav>
                                      </p:tavLst>
                                    </p:anim>
                                    <p:animEffect transition="in" filter="wipe(right)">
                                      <p:cBhvr>
                                        <p:cTn id="8" dur="750"/>
                                        <p:tgtEl>
                                          <p:spTgt spid="10"/>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p:tgtEl>
                                          <p:spTgt spid="13"/>
                                        </p:tgtEl>
                                        <p:attrNameLst>
                                          <p:attrName>ppt_x</p:attrName>
                                        </p:attrNameLst>
                                      </p:cBhvr>
                                      <p:tavLst>
                                        <p:tav tm="0">
                                          <p:val>
                                            <p:strVal val="#ppt_x-#ppt_w*1.125000"/>
                                          </p:val>
                                        </p:tav>
                                        <p:tav tm="100000">
                                          <p:val>
                                            <p:strVal val="#ppt_x"/>
                                          </p:val>
                                        </p:tav>
                                      </p:tavLst>
                                    </p:anim>
                                    <p:animEffect transition="in" filter="wipe(right)">
                                      <p:cBhvr>
                                        <p:cTn id="13" dur="750"/>
                                        <p:tgtEl>
                                          <p:spTgt spid="13"/>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s_1"/>
          <p:cNvSpPr/>
          <p:nvPr>
            <p:custDataLst>
              <p:tags r:id="rId1"/>
            </p:custDataLst>
          </p:nvPr>
        </p:nvSpPr>
        <p:spPr>
          <a:xfrm>
            <a:off x="153691" y="2"/>
            <a:ext cx="741661" cy="687251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全面建成</a:t>
            </a:r>
            <a:r>
              <a:rPr lang="zh-CN" altLang="en-US" sz="36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小康社会</a:t>
            </a:r>
            <a:endParaRPr lang="zh-CN" altLang="en-US" sz="40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endParaRPr>
          </a:p>
        </p:txBody>
      </p:sp>
      <p:sp>
        <p:nvSpPr>
          <p:cNvPr id="3" name="MH_Others_2"/>
          <p:cNvSpPr/>
          <p:nvPr>
            <p:custDataLst>
              <p:tags r:id="rId2"/>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052195" y="1130300"/>
            <a:ext cx="11139807" cy="1818641"/>
            <a:chOff x="536257" y="1320799"/>
            <a:chExt cx="11139806" cy="1818641"/>
          </a:xfrm>
        </p:grpSpPr>
        <p:sp>
          <p:nvSpPr>
            <p:cNvPr id="5" name="直角三角形 4"/>
            <p:cNvSpPr/>
            <p:nvPr/>
          </p:nvSpPr>
          <p:spPr>
            <a:xfrm rot="10800000" flipH="1">
              <a:off x="536257" y="1320799"/>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6200000">
              <a:off x="10172383" y="1635760"/>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19760" y="1418987"/>
              <a:ext cx="10952480" cy="1612922"/>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27243" y="1589856"/>
              <a:ext cx="10337513" cy="1292662"/>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zh-CN" sz="2000" b="1" dirty="0" smtClean="0"/>
                <a:t>习近平</a:t>
              </a:r>
              <a:r>
                <a:rPr lang="zh-CN" altLang="en-US" sz="2000" b="1" dirty="0" smtClean="0"/>
                <a:t>同志</a:t>
              </a:r>
              <a:r>
                <a:rPr lang="zh-CN" altLang="zh-CN" sz="2000" b="1" dirty="0" smtClean="0"/>
                <a:t>指出</a:t>
              </a:r>
              <a:r>
                <a:rPr lang="zh-CN" altLang="zh-CN" sz="2000" b="1" dirty="0"/>
                <a:t>，到</a:t>
              </a:r>
              <a:r>
                <a:rPr lang="en-US" altLang="zh-CN" sz="2000" b="1" dirty="0"/>
                <a:t>2020</a:t>
              </a:r>
              <a:r>
                <a:rPr lang="zh-CN" altLang="zh-CN" sz="2000" b="1" dirty="0"/>
                <a:t>年全面建成小康社会，实现第一个百年奋斗目标，是我们党向人民、向历史作出的庄严承诺。我们要按照党的十六大、十七大、十八大提出的全面建成小康社会各项要求，突出抓重点、补短板、强弱</a:t>
              </a:r>
              <a:r>
                <a:rPr lang="zh-CN" altLang="zh-CN" sz="2000" b="1" dirty="0" smtClean="0"/>
                <a:t>项</a:t>
              </a:r>
              <a:r>
                <a:rPr lang="zh-CN" altLang="en-US" sz="2000" b="1" dirty="0" smtClean="0"/>
                <a:t>。</a:t>
              </a:r>
              <a:endParaRPr lang="zh-CN" altLang="zh-CN" sz="2000" b="1" dirty="0"/>
            </a:p>
          </p:txBody>
        </p:sp>
      </p:grpSp>
      <p:grpSp>
        <p:nvGrpSpPr>
          <p:cNvPr id="9" name="组合 8"/>
          <p:cNvGrpSpPr/>
          <p:nvPr/>
        </p:nvGrpSpPr>
        <p:grpSpPr>
          <a:xfrm>
            <a:off x="1593635" y="3500208"/>
            <a:ext cx="2052320" cy="2377128"/>
            <a:chOff x="536257" y="3690708"/>
            <a:chExt cx="2052320" cy="2377128"/>
          </a:xfrm>
        </p:grpSpPr>
        <p:sp>
          <p:nvSpPr>
            <p:cNvPr id="10" name="椭圆 9"/>
            <p:cNvSpPr/>
            <p:nvPr/>
          </p:nvSpPr>
          <p:spPr>
            <a:xfrm>
              <a:off x="536257" y="4015516"/>
              <a:ext cx="2052320" cy="205232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重大风险</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椭圆 10"/>
            <p:cNvSpPr/>
            <p:nvPr/>
          </p:nvSpPr>
          <p:spPr>
            <a:xfrm>
              <a:off x="843905" y="3690708"/>
              <a:ext cx="649615" cy="649615"/>
            </a:xfrm>
            <a:prstGeom prst="ellipse">
              <a:avLst/>
            </a:prstGeom>
            <a:solidFill>
              <a:srgbClr val="A93B08"/>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攻坚</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12" name="组合 11"/>
          <p:cNvGrpSpPr/>
          <p:nvPr/>
        </p:nvGrpSpPr>
        <p:grpSpPr>
          <a:xfrm>
            <a:off x="4257527" y="3500208"/>
            <a:ext cx="2052320" cy="2377128"/>
            <a:chOff x="3561110" y="3690708"/>
            <a:chExt cx="2052320" cy="2377128"/>
          </a:xfrm>
        </p:grpSpPr>
        <p:sp>
          <p:nvSpPr>
            <p:cNvPr id="13" name="椭圆 12"/>
            <p:cNvSpPr/>
            <p:nvPr/>
          </p:nvSpPr>
          <p:spPr>
            <a:xfrm>
              <a:off x="3561110" y="4015516"/>
              <a:ext cx="2052320" cy="205232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精准脱贫</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椭圆 13"/>
            <p:cNvSpPr/>
            <p:nvPr/>
          </p:nvSpPr>
          <p:spPr>
            <a:xfrm>
              <a:off x="3891909" y="3690708"/>
              <a:ext cx="649615" cy="649615"/>
            </a:xfrm>
            <a:prstGeom prst="ellipse">
              <a:avLst/>
            </a:prstGeom>
            <a:solidFill>
              <a:srgbClr val="A93B08"/>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攻坚</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15" name="组合 14"/>
          <p:cNvGrpSpPr/>
          <p:nvPr/>
        </p:nvGrpSpPr>
        <p:grpSpPr>
          <a:xfrm>
            <a:off x="6921420" y="3500208"/>
            <a:ext cx="2052320" cy="2377128"/>
            <a:chOff x="6585963" y="3690708"/>
            <a:chExt cx="2052320" cy="2377128"/>
          </a:xfrm>
        </p:grpSpPr>
        <p:sp>
          <p:nvSpPr>
            <p:cNvPr id="16" name="椭圆 15"/>
            <p:cNvSpPr/>
            <p:nvPr/>
          </p:nvSpPr>
          <p:spPr>
            <a:xfrm>
              <a:off x="6585963" y="4015516"/>
              <a:ext cx="2052320" cy="205232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污染防治</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7" name="椭圆 16"/>
            <p:cNvSpPr/>
            <p:nvPr/>
          </p:nvSpPr>
          <p:spPr>
            <a:xfrm>
              <a:off x="6939913" y="3690708"/>
              <a:ext cx="649615" cy="649615"/>
            </a:xfrm>
            <a:prstGeom prst="ellipse">
              <a:avLst/>
            </a:prstGeom>
            <a:solidFill>
              <a:srgbClr val="A93B08"/>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攻坚</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18" name="组合 17"/>
          <p:cNvGrpSpPr/>
          <p:nvPr/>
        </p:nvGrpSpPr>
        <p:grpSpPr>
          <a:xfrm>
            <a:off x="9585315" y="3500208"/>
            <a:ext cx="2052320" cy="2377128"/>
            <a:chOff x="9610817" y="3690708"/>
            <a:chExt cx="2052320" cy="2377128"/>
          </a:xfrm>
        </p:grpSpPr>
        <p:sp>
          <p:nvSpPr>
            <p:cNvPr id="19" name="椭圆 18"/>
            <p:cNvSpPr/>
            <p:nvPr/>
          </p:nvSpPr>
          <p:spPr>
            <a:xfrm>
              <a:off x="9610817" y="4015516"/>
              <a:ext cx="2052320" cy="205232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结构性</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改革</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椭圆 19"/>
            <p:cNvSpPr/>
            <p:nvPr/>
          </p:nvSpPr>
          <p:spPr>
            <a:xfrm>
              <a:off x="9987916" y="3690708"/>
              <a:ext cx="649615" cy="649615"/>
            </a:xfrm>
            <a:prstGeom prst="ellipse">
              <a:avLst/>
            </a:prstGeom>
            <a:solidFill>
              <a:srgbClr val="A93B08"/>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深化</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50" y="-24511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50"/>
                                            <p:tgtEl>
                                              <p:spTgt spid="12"/>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750"/>
                                            <p:tgtEl>
                                              <p:spTgt spid="18"/>
                                            </p:tgtEl>
                                          </p:cBhvr>
                                        </p:animEffect>
                                      </p:childTnLst>
                                    </p:cTn>
                                  </p:par>
                                </p:childTnLst>
                              </p:cTn>
                            </p:par>
                            <p:par>
                              <p:cTn id="25" fill="hold">
                                <p:stCondLst>
                                  <p:cond delay="50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Effect transition="in" filter="fade">
                                          <p:cBhvr>
                                            <p:cTn id="3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50"/>
                                            <p:tgtEl>
                                              <p:spTgt spid="12"/>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750"/>
                                            <p:tgtEl>
                                              <p:spTgt spid="18"/>
                                            </p:tgtEl>
                                          </p:cBhvr>
                                        </p:animEffect>
                                      </p:childTnLst>
                                    </p:cTn>
                                  </p:par>
                                </p:childTnLst>
                              </p:cTn>
                            </p:par>
                            <p:par>
                              <p:cTn id="25" fill="hold">
                                <p:stCondLst>
                                  <p:cond delay="50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Effect transition="in" filter="fade">
                                          <p:cBhvr>
                                            <p:cTn id="3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119448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506817" y="3419967"/>
            <a:ext cx="4801003" cy="2585323"/>
          </a:xfrm>
          <a:prstGeom prst="rect">
            <a:avLst/>
          </a:prstGeom>
          <a:ln>
            <a:noFill/>
          </a:ln>
        </p:spPr>
        <p:txBody>
          <a:bodyPr wrap="square">
            <a:spAutoFit/>
          </a:bodyPr>
          <a:lstStyle/>
          <a:p>
            <a:pPr algn="just">
              <a:lnSpc>
                <a:spcPct val="150000"/>
              </a:lnSpc>
              <a:spcAft>
                <a:spcPts val="300"/>
              </a:spcAft>
            </a:pPr>
            <a:r>
              <a:rPr lang="zh-CN" altLang="en-US" b="1" dirty="0" smtClean="0">
                <a:latin typeface="微软雅黑" panose="020B0503020204020204" charset="-122"/>
                <a:ea typeface="微软雅黑" panose="020B0503020204020204" charset="-122"/>
              </a:rPr>
              <a:t>我们</a:t>
            </a:r>
            <a:r>
              <a:rPr lang="zh-CN" altLang="en-US" b="1" dirty="0">
                <a:latin typeface="微软雅黑" panose="020B0503020204020204" charset="-122"/>
                <a:ea typeface="微软雅黑" panose="020B0503020204020204" charset="-122"/>
              </a:rPr>
              <a:t>党以巨大的政治勇气和强烈的责任担当，提出一系列新理念新思想新战略，出台一系列重大方针政策，推出一系列重大举措，推进一系列重大工作，解决了许多长期想解决而没有解决的难题，办成了许多过去想办而没有办成的大事，推动党和国家事业发生历史性变革</a:t>
            </a:r>
            <a:r>
              <a:rPr lang="zh-CN" altLang="en-US" b="1" dirty="0" smtClean="0">
                <a:latin typeface="微软雅黑" panose="020B0503020204020204" charset="-122"/>
                <a:ea typeface="微软雅黑" panose="020B0503020204020204" charset="-122"/>
              </a:rPr>
              <a:t>。</a:t>
            </a:r>
            <a:endParaRPr lang="zh-CN" altLang="en-US" b="1" dirty="0">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380" y="1194348"/>
            <a:ext cx="2660111" cy="2197483"/>
          </a:xfrm>
          <a:prstGeom prst="rect">
            <a:avLst/>
          </a:prstGeom>
        </p:spPr>
      </p:pic>
      <p:sp>
        <p:nvSpPr>
          <p:cNvPr id="10" name="文本框 9"/>
          <p:cNvSpPr txBox="1"/>
          <p:nvPr/>
        </p:nvSpPr>
        <p:spPr>
          <a:xfrm>
            <a:off x="4669867" y="1999369"/>
            <a:ext cx="2877711"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charset="-122"/>
                <a:ea typeface="微软雅黑" panose="020B0503020204020204" charset="-122"/>
              </a:defRPr>
            </a:lvl1pPr>
          </a:lstStyle>
          <a:p>
            <a:pPr algn="ctr"/>
            <a:r>
              <a:rPr lang="zh-CN" altLang="en-US" sz="7000" b="1" dirty="0">
                <a:solidFill>
                  <a:srgbClr val="C00000"/>
                </a:solidFill>
                <a:effectLst>
                  <a:outerShdw blurRad="38100" dist="38100" dir="2700000" algn="tl">
                    <a:srgbClr val="000000">
                      <a:alpha val="43137"/>
                    </a:srgbClr>
                  </a:outerShdw>
                </a:effectLst>
              </a:rPr>
              <a:t>五年来</a:t>
            </a:r>
            <a:endParaRPr lang="zh-CN" altLang="en-US" sz="7000" b="1" dirty="0">
              <a:solidFill>
                <a:srgbClr val="C00000"/>
              </a:solidFill>
              <a:effectLst>
                <a:outerShdw blurRad="38100" dist="38100" dir="2700000" algn="tl">
                  <a:srgbClr val="000000">
                    <a:alpha val="43137"/>
                  </a:srgbClr>
                </a:outerShdw>
              </a:effectLst>
            </a:endParaRPr>
          </a:p>
        </p:txBody>
      </p:sp>
      <p:grpSp>
        <p:nvGrpSpPr>
          <p:cNvPr id="7" name="组合 6"/>
          <p:cNvGrpSpPr/>
          <p:nvPr/>
        </p:nvGrpSpPr>
        <p:grpSpPr>
          <a:xfrm>
            <a:off x="1758031" y="3770612"/>
            <a:ext cx="3811473" cy="1884092"/>
            <a:chOff x="1259535" y="3789662"/>
            <a:chExt cx="3811473" cy="1884092"/>
          </a:xfrm>
        </p:grpSpPr>
        <p:grpSp>
          <p:nvGrpSpPr>
            <p:cNvPr id="23" name="组合 22"/>
            <p:cNvGrpSpPr/>
            <p:nvPr/>
          </p:nvGrpSpPr>
          <p:grpSpPr>
            <a:xfrm>
              <a:off x="1259535" y="3789662"/>
              <a:ext cx="1244514" cy="832558"/>
              <a:chOff x="1259535" y="3789662"/>
              <a:chExt cx="1244514" cy="832558"/>
            </a:xfrm>
          </p:grpSpPr>
          <p:sp>
            <p:nvSpPr>
              <p:cNvPr id="18" name="圆角矩形 17"/>
              <p:cNvSpPr/>
              <p:nvPr/>
            </p:nvSpPr>
            <p:spPr>
              <a:xfrm>
                <a:off x="1259535" y="3789662"/>
                <a:ext cx="1244514" cy="832558"/>
              </a:xfrm>
              <a:prstGeom prst="roundRect">
                <a:avLst/>
              </a:prstGeom>
              <a:gradFill>
                <a:gsLst>
                  <a:gs pos="0">
                    <a:srgbClr val="E30000"/>
                  </a:gs>
                  <a:gs pos="100000">
                    <a:srgbClr val="760303"/>
                  </a:gs>
                </a:gsLst>
                <a:lin ang="5400000" scaled="0"/>
              </a:gra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p>
            </p:txBody>
          </p:sp>
          <p:sp>
            <p:nvSpPr>
              <p:cNvPr id="13" name="矩形 12"/>
              <p:cNvSpPr/>
              <p:nvPr/>
            </p:nvSpPr>
            <p:spPr>
              <a:xfrm>
                <a:off x="1322992" y="3834466"/>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成就</a:t>
                </a:r>
                <a:endParaRPr lang="zh-CN" altLang="en-US" sz="3200" b="1" dirty="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25" name="组合 24"/>
            <p:cNvGrpSpPr/>
            <p:nvPr/>
          </p:nvGrpSpPr>
          <p:grpSpPr>
            <a:xfrm>
              <a:off x="1259535" y="4841196"/>
              <a:ext cx="1244600" cy="832485"/>
              <a:chOff x="1259535" y="4841196"/>
              <a:chExt cx="1244600" cy="832485"/>
            </a:xfrm>
          </p:grpSpPr>
          <p:sp>
            <p:nvSpPr>
              <p:cNvPr id="19" name="圆角矩形 18"/>
              <p:cNvSpPr/>
              <p:nvPr/>
            </p:nvSpPr>
            <p:spPr>
              <a:xfrm>
                <a:off x="1259535" y="4841196"/>
                <a:ext cx="1244600" cy="832485"/>
              </a:xfrm>
              <a:prstGeom prst="roundRect">
                <a:avLst/>
              </a:prstGeom>
              <a:gradFill>
                <a:gsLst>
                  <a:gs pos="0">
                    <a:srgbClr val="E30000"/>
                  </a:gs>
                  <a:gs pos="100000">
                    <a:srgbClr val="760303"/>
                  </a:gs>
                </a:gsLst>
                <a:lin ang="5400000" scaled="0"/>
              </a:gra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p>
            </p:txBody>
          </p:sp>
          <p:sp>
            <p:nvSpPr>
              <p:cNvPr id="20" name="矩形 19"/>
              <p:cNvSpPr/>
              <p:nvPr/>
            </p:nvSpPr>
            <p:spPr>
              <a:xfrm>
                <a:off x="1260170" y="4886281"/>
                <a:ext cx="1180465"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变革</a:t>
                </a:r>
                <a:endParaRPr lang="zh-CN" altLang="en-US" sz="3200" b="1" dirty="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24" name="组合 23"/>
            <p:cNvGrpSpPr/>
            <p:nvPr/>
          </p:nvGrpSpPr>
          <p:grpSpPr>
            <a:xfrm>
              <a:off x="3168409" y="3789662"/>
              <a:ext cx="1573200" cy="832558"/>
              <a:chOff x="3168409" y="3789662"/>
              <a:chExt cx="2652436" cy="832558"/>
            </a:xfrm>
          </p:grpSpPr>
          <p:sp>
            <p:nvSpPr>
              <p:cNvPr id="16" name="圆角矩形 15"/>
              <p:cNvSpPr/>
              <p:nvPr/>
            </p:nvSpPr>
            <p:spPr>
              <a:xfrm>
                <a:off x="3168409" y="3789662"/>
                <a:ext cx="2652436" cy="832558"/>
              </a:xfrm>
              <a:prstGeom prst="roundRect">
                <a:avLst/>
              </a:prstGeom>
              <a:gradFill>
                <a:gsLst>
                  <a:gs pos="0">
                    <a:srgbClr val="E30000"/>
                  </a:gs>
                  <a:gs pos="100000">
                    <a:srgbClr val="760303"/>
                  </a:gs>
                </a:gsLst>
                <a:lin ang="54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2" name="矩形 11"/>
              <p:cNvSpPr/>
              <p:nvPr/>
            </p:nvSpPr>
            <p:spPr>
              <a:xfrm>
                <a:off x="3378627" y="3834466"/>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全方位</a:t>
                </a:r>
                <a:r>
                  <a:rPr lang="zh-CN" altLang="en-US" sz="2200" b="1" dirty="0" smtClean="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a:t>
                </a:r>
                <a:endParaRPr lang="en-US" altLang="zh-CN" sz="2200" b="1" dirty="0" smtClean="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2200" b="1" dirty="0" smtClean="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开创性</a:t>
                </a:r>
                <a:r>
                  <a:rPr lang="zh-CN" altLang="en-US" sz="2200" b="1" dirty="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a:t>
                </a:r>
                <a:endParaRPr lang="zh-CN" altLang="en-US" sz="2200" b="1" dirty="0">
                  <a:solidFill>
                    <a:srgbClr val="FFFDFB"/>
                  </a:solidFill>
                  <a:effectLst>
                    <a:outerShdw blurRad="38100" dist="38100" dir="2700000" algn="tl">
                      <a:srgbClr val="000000">
                        <a:alpha val="43137"/>
                      </a:srgbClr>
                    </a:outerShdw>
                  </a:effectLst>
                </a:endParaRPr>
              </a:p>
            </p:txBody>
          </p:sp>
        </p:grpSp>
        <p:grpSp>
          <p:nvGrpSpPr>
            <p:cNvPr id="26" name="组合 25"/>
            <p:cNvGrpSpPr/>
            <p:nvPr/>
          </p:nvGrpSpPr>
          <p:grpSpPr>
            <a:xfrm>
              <a:off x="2839008" y="4841196"/>
              <a:ext cx="2232000" cy="832558"/>
              <a:chOff x="2839008" y="4841196"/>
              <a:chExt cx="2232000" cy="832558"/>
            </a:xfrm>
          </p:grpSpPr>
          <p:sp>
            <p:nvSpPr>
              <p:cNvPr id="17" name="圆角矩形 16"/>
              <p:cNvSpPr/>
              <p:nvPr/>
            </p:nvSpPr>
            <p:spPr>
              <a:xfrm>
                <a:off x="3168409" y="4841196"/>
                <a:ext cx="1573200" cy="832558"/>
              </a:xfrm>
              <a:prstGeom prst="roundRect">
                <a:avLst/>
              </a:prstGeom>
              <a:gradFill>
                <a:gsLst>
                  <a:gs pos="0">
                    <a:srgbClr val="E30000"/>
                  </a:gs>
                  <a:gs pos="100000">
                    <a:srgbClr val="760303"/>
                  </a:gs>
                </a:gsLst>
                <a:lin ang="54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4" name="矩形 13"/>
              <p:cNvSpPr/>
              <p:nvPr/>
            </p:nvSpPr>
            <p:spPr>
              <a:xfrm>
                <a:off x="2839008" y="4886000"/>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深层次</a:t>
                </a:r>
                <a:r>
                  <a:rPr lang="zh-CN" altLang="en-US" sz="2200" b="1" dirty="0" smtClean="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a:t>
                </a:r>
                <a:endParaRPr lang="en-US" altLang="zh-CN" sz="2200" b="1" dirty="0" smtClean="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2200" b="1" dirty="0" smtClean="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根本性</a:t>
                </a:r>
                <a:r>
                  <a:rPr lang="zh-CN" altLang="en-US" sz="2200" b="1" dirty="0">
                    <a:solidFill>
                      <a:srgbClr val="FFFDFB"/>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a:t>
                </a:r>
                <a:endParaRPr lang="zh-CN" altLang="en-US" sz="2200" b="1" dirty="0">
                  <a:solidFill>
                    <a:srgbClr val="FFFDFB"/>
                  </a:solidFill>
                  <a:effectLst>
                    <a:outerShdw blurRad="38100" dist="38100" dir="2700000" algn="tl">
                      <a:srgbClr val="000000">
                        <a:alpha val="43137"/>
                      </a:srgbClr>
                    </a:outerShdw>
                  </a:effectLst>
                </a:endParaRPr>
              </a:p>
            </p:txBody>
          </p:sp>
        </p:grpSp>
        <p:sp>
          <p:nvSpPr>
            <p:cNvPr id="21" name="右箭头 20"/>
            <p:cNvSpPr/>
            <p:nvPr/>
          </p:nvSpPr>
          <p:spPr>
            <a:xfrm>
              <a:off x="2720275" y="4037128"/>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2720275" y="5088662"/>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0" y="-26162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9"/>
                                        </p:tgtEl>
                                        <p:attrNameLst>
                                          <p:attrName>ppt_x</p:attrName>
                                          <p:attrName>ppt_y</p:attrName>
                                        </p:attrNameLst>
                                      </p:cBhvr>
                                      <p:rCtr x="9492" y="0"/>
                                    </p:animMotion>
                                  </p:childTnLst>
                                </p:cTn>
                              </p:par>
                              <p:par>
                                <p:cTn id="12" presetID="53" presetClass="entr" presetSubtype="16"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35" presetClass="path" presetSubtype="0" accel="50000" decel="50000" fill="hold" grpId="1" nodeType="withEffect">
                                  <p:stCondLst>
                                    <p:cond delay="300"/>
                                  </p:stCondLst>
                                  <p:childTnLst>
                                    <p:animMotion origin="layout" path="M -6.25E-7 -3.7037E-6 L 0.18997 -3.7037E-6 " pathEditMode="relative" rAng="0" ptsTypes="AA">
                                      <p:cBhvr>
                                        <p:cTn id="18" dur="1000" spd="-100000" fill="hold"/>
                                        <p:tgtEl>
                                          <p:spTgt spid="10"/>
                                        </p:tgtEl>
                                        <p:attrNameLst>
                                          <p:attrName>ppt_x</p:attrName>
                                          <p:attrName>ppt_y</p:attrName>
                                        </p:attrNameLst>
                                      </p:cBhvr>
                                      <p:rCtr x="9492" y="0"/>
                                    </p:animMotion>
                                  </p:childTnLst>
                                </p:cTn>
                              </p:par>
                            </p:childTnLst>
                          </p:cTn>
                        </p:par>
                        <p:par>
                          <p:cTn id="19" fill="hold">
                            <p:stCondLst>
                              <p:cond delay="5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childTnLst>
                          </p:cTn>
                        </p:par>
                        <p:par>
                          <p:cTn id="25" fill="hold">
                            <p:stCondLst>
                              <p:cond delay="4524"/>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s_1"/>
          <p:cNvSpPr/>
          <p:nvPr>
            <p:custDataLst>
              <p:tags r:id="rId1"/>
            </p:custDataLst>
          </p:nvPr>
        </p:nvSpPr>
        <p:spPr>
          <a:xfrm>
            <a:off x="153691" y="2"/>
            <a:ext cx="741661" cy="687251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两个一百年奋斗目标</a:t>
            </a:r>
            <a:endParaRPr lang="zh-CN" altLang="en-US" sz="36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endParaRPr>
          </a:p>
        </p:txBody>
      </p:sp>
      <p:sp>
        <p:nvSpPr>
          <p:cNvPr id="3" name="MH_Others_2"/>
          <p:cNvSpPr/>
          <p:nvPr>
            <p:custDataLst>
              <p:tags r:id="rId2"/>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052195" y="1273536"/>
            <a:ext cx="11139807" cy="1818641"/>
            <a:chOff x="536257" y="1806936"/>
            <a:chExt cx="11139806" cy="1818641"/>
          </a:xfrm>
        </p:grpSpPr>
        <p:sp>
          <p:nvSpPr>
            <p:cNvPr id="5" name="直角三角形 4"/>
            <p:cNvSpPr/>
            <p:nvPr/>
          </p:nvSpPr>
          <p:spPr>
            <a:xfrm rot="10800000" flipH="1">
              <a:off x="536257" y="1806936"/>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6200000">
              <a:off x="10172383" y="2121897"/>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19760" y="1905124"/>
              <a:ext cx="10952480" cy="1612922"/>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 name="组合 7"/>
            <p:cNvGrpSpPr/>
            <p:nvPr/>
          </p:nvGrpSpPr>
          <p:grpSpPr>
            <a:xfrm>
              <a:off x="961964" y="2114683"/>
              <a:ext cx="10434321" cy="1229905"/>
              <a:chOff x="1096879" y="2098108"/>
              <a:chExt cx="10434321" cy="1229905"/>
            </a:xfrm>
          </p:grpSpPr>
          <p:sp>
            <p:nvSpPr>
              <p:cNvPr id="9" name="文本框 8"/>
              <p:cNvSpPr txBox="1"/>
              <p:nvPr/>
            </p:nvSpPr>
            <p:spPr>
              <a:xfrm>
                <a:off x="1096880" y="2874556"/>
                <a:ext cx="10434320" cy="453457"/>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en-US" sz="2000" dirty="0" smtClean="0"/>
                  <a:t>在</a:t>
                </a:r>
                <a:r>
                  <a:rPr lang="zh-CN" altLang="en-US" sz="2000" dirty="0"/>
                  <a:t>中国共产党成立一百年时全面建成小康社会，这是中国梦的第一个宏伟目标。</a:t>
                </a:r>
                <a:endParaRPr lang="zh-CN" altLang="zh-CN" sz="2000" dirty="0"/>
              </a:p>
            </p:txBody>
          </p:sp>
          <p:sp>
            <p:nvSpPr>
              <p:cNvPr id="10" name="文本框 9"/>
              <p:cNvSpPr txBox="1"/>
              <p:nvPr/>
            </p:nvSpPr>
            <p:spPr>
              <a:xfrm>
                <a:off x="1096879" y="2098108"/>
                <a:ext cx="3791819" cy="461665"/>
              </a:xfrm>
              <a:prstGeom prst="rect">
                <a:avLst/>
              </a:prstGeom>
              <a:noFill/>
            </p:spPr>
            <p:txBody>
              <a:bodyPr wrap="square" rtlCol="0">
                <a:spAutoFit/>
              </a:bodyPr>
              <a:lstStyle/>
              <a:p>
                <a:r>
                  <a:rPr lang="zh-CN" altLang="en-US" sz="2400" b="1" spc="300" dirty="0">
                    <a:solidFill>
                      <a:srgbClr val="CB0828"/>
                    </a:solidFill>
                    <a:latin typeface="微软雅黑" panose="020B0503020204020204" charset="-122"/>
                    <a:ea typeface="微软雅黑" panose="020B0503020204020204" charset="-122"/>
                  </a:rPr>
                  <a:t>全面建成小康社会</a:t>
                </a:r>
                <a:endParaRPr lang="zh-CN" altLang="en-US" sz="2400" b="1" spc="300" dirty="0">
                  <a:solidFill>
                    <a:srgbClr val="CB0828"/>
                  </a:solidFill>
                  <a:latin typeface="微软雅黑" panose="020B0503020204020204" charset="-122"/>
                  <a:ea typeface="微软雅黑" panose="020B0503020204020204" charset="-122"/>
                </a:endParaRPr>
              </a:p>
            </p:txBody>
          </p:sp>
        </p:grpSp>
      </p:grpSp>
      <p:grpSp>
        <p:nvGrpSpPr>
          <p:cNvPr id="12" name="组合 11"/>
          <p:cNvGrpSpPr/>
          <p:nvPr/>
        </p:nvGrpSpPr>
        <p:grpSpPr>
          <a:xfrm>
            <a:off x="1052195" y="3889415"/>
            <a:ext cx="11139807" cy="1818641"/>
            <a:chOff x="536257" y="4422815"/>
            <a:chExt cx="11139806" cy="1818641"/>
          </a:xfrm>
        </p:grpSpPr>
        <p:sp>
          <p:nvSpPr>
            <p:cNvPr id="13" name="直角三角形 12"/>
            <p:cNvSpPr/>
            <p:nvPr/>
          </p:nvSpPr>
          <p:spPr>
            <a:xfrm rot="10800000" flipH="1">
              <a:off x="536257" y="4422815"/>
              <a:ext cx="887127" cy="887127"/>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16200000">
              <a:off x="10172383" y="4737776"/>
              <a:ext cx="1503680" cy="15036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19760" y="4521003"/>
              <a:ext cx="10952480" cy="1612922"/>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961965" y="4730562"/>
              <a:ext cx="10434321" cy="1397146"/>
              <a:chOff x="1096879" y="2098108"/>
              <a:chExt cx="10434321" cy="1397146"/>
            </a:xfrm>
          </p:grpSpPr>
          <p:sp>
            <p:nvSpPr>
              <p:cNvPr id="17" name="文本框 16"/>
              <p:cNvSpPr txBox="1"/>
              <p:nvPr/>
            </p:nvSpPr>
            <p:spPr>
              <a:xfrm>
                <a:off x="1096880" y="2602702"/>
                <a:ext cx="10434320" cy="892552"/>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en-US" sz="2000" dirty="0" smtClean="0"/>
                  <a:t>在</a:t>
                </a:r>
                <a:r>
                  <a:rPr lang="zh-CN" altLang="en-US" sz="2000" dirty="0"/>
                  <a:t>中华人民共和国成立一百年时建成富强民主文明和谐的社会主义现代化国家，这是中国梦的第二个宏伟目标。</a:t>
                </a:r>
                <a:endParaRPr lang="zh-CN" altLang="zh-CN" sz="2000" dirty="0"/>
              </a:p>
            </p:txBody>
          </p:sp>
          <p:sp>
            <p:nvSpPr>
              <p:cNvPr id="18" name="文本框 17"/>
              <p:cNvSpPr txBox="1"/>
              <p:nvPr/>
            </p:nvSpPr>
            <p:spPr>
              <a:xfrm>
                <a:off x="1096879" y="2098108"/>
                <a:ext cx="4346455" cy="461665"/>
              </a:xfrm>
              <a:prstGeom prst="rect">
                <a:avLst/>
              </a:prstGeom>
              <a:noFill/>
            </p:spPr>
            <p:txBody>
              <a:bodyPr wrap="square" rtlCol="0">
                <a:spAutoFit/>
              </a:bodyPr>
              <a:lstStyle>
                <a:defPPr>
                  <a:defRPr lang="zh-CN"/>
                </a:defPPr>
                <a:lvl1pPr>
                  <a:defRPr spc="300">
                    <a:solidFill>
                      <a:srgbClr val="CB0828"/>
                    </a:solidFill>
                    <a:latin typeface="微软雅黑" panose="020B0503020204020204" charset="-122"/>
                    <a:ea typeface="微软雅黑" panose="020B0503020204020204" charset="-122"/>
                  </a:defRPr>
                </a:lvl1pPr>
              </a:lstStyle>
              <a:p>
                <a:r>
                  <a:rPr lang="zh-CN" altLang="zh-CN" sz="2400" b="1" dirty="0"/>
                  <a:t>社会主义现代化国家</a:t>
                </a:r>
                <a:endParaRPr lang="zh-CN" altLang="en-US" sz="2400" b="1" dirty="0"/>
              </a:p>
            </p:txBody>
          </p:sp>
        </p:gr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50" y="-31877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14:presetBounceEnd="2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20000">
                                          <p:cBhvr additive="base">
                                            <p:cTn id="12" dur="750" fill="hold"/>
                                            <p:tgtEl>
                                              <p:spTgt spid="12"/>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741709" y="1163650"/>
            <a:ext cx="9416205" cy="4059517"/>
            <a:chOff x="-265221" y="535227"/>
            <a:chExt cx="9416205" cy="4059517"/>
          </a:xfrm>
        </p:grpSpPr>
        <p:sp>
          <p:nvSpPr>
            <p:cNvPr id="21" name="矩形 20"/>
            <p:cNvSpPr/>
            <p:nvPr/>
          </p:nvSpPr>
          <p:spPr>
            <a:xfrm flipV="1">
              <a:off x="-41695" y="1876843"/>
              <a:ext cx="3446860" cy="27741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fontAlgn="auto">
                <a:lnSpc>
                  <a:spcPct val="125000"/>
                </a:lnSpc>
                <a:spcBef>
                  <a:spcPts val="0"/>
                </a:spcBef>
                <a:spcAft>
                  <a:spcPts val="0"/>
                </a:spcAft>
                <a:defRPr/>
              </a:pPr>
              <a:endParaRPr lang="zh-CN" altLang="en-US" sz="1900">
                <a:cs typeface="+mn-ea"/>
                <a:sym typeface="+mn-lt"/>
              </a:endParaRPr>
            </a:p>
          </p:txBody>
        </p:sp>
        <p:sp>
          <p:nvSpPr>
            <p:cNvPr id="22" name="文本框 16"/>
            <p:cNvSpPr txBox="1"/>
            <p:nvPr/>
          </p:nvSpPr>
          <p:spPr>
            <a:xfrm>
              <a:off x="3052222" y="2289989"/>
              <a:ext cx="803731" cy="1177239"/>
            </a:xfrm>
            <a:prstGeom prst="rect">
              <a:avLst/>
            </a:prstGeom>
            <a:noFill/>
          </p:spPr>
          <p:txBody>
            <a:bodyPr wrap="none" lIns="68573" tIns="34287" rIns="68573" bIns="34287">
              <a:spAutoFit/>
            </a:bodyPr>
            <a:lstStyle/>
            <a:p>
              <a:pPr algn="ctr" defTabSz="685165" fontAlgn="auto">
                <a:spcBef>
                  <a:spcPts val="0"/>
                </a:spcBef>
                <a:spcAft>
                  <a:spcPts val="0"/>
                </a:spcAft>
                <a:defRPr/>
              </a:pPr>
              <a:r>
                <a:rPr lang="en-US" altLang="zh-CN" sz="2700" dirty="0">
                  <a:effectLst>
                    <a:outerShdw blurRad="38100" dist="38100" dir="2700000" algn="tl">
                      <a:srgbClr val="000000">
                        <a:alpha val="43137"/>
                      </a:srgbClr>
                    </a:outerShdw>
                  </a:effectLst>
                  <a:cs typeface="+mn-ea"/>
                  <a:sym typeface="+mn-lt"/>
                </a:rPr>
                <a:t>Step</a:t>
              </a:r>
              <a:endParaRPr lang="en-US" altLang="zh-CN" sz="2700" dirty="0">
                <a:effectLst>
                  <a:outerShdw blurRad="38100" dist="38100" dir="2700000" algn="tl">
                    <a:srgbClr val="000000">
                      <a:alpha val="43137"/>
                    </a:srgbClr>
                  </a:outerShdw>
                </a:effectLst>
                <a:cs typeface="+mn-ea"/>
                <a:sym typeface="+mn-lt"/>
              </a:endParaRPr>
            </a:p>
            <a:p>
              <a:pPr algn="ctr" defTabSz="685165" fontAlgn="auto">
                <a:spcBef>
                  <a:spcPts val="0"/>
                </a:spcBef>
                <a:spcAft>
                  <a:spcPts val="0"/>
                </a:spcAft>
                <a:defRPr/>
              </a:pPr>
              <a:r>
                <a:rPr lang="en-US" altLang="zh-CN" sz="4500" dirty="0" smtClean="0">
                  <a:effectLst>
                    <a:outerShdw blurRad="38100" dist="38100" dir="2700000" algn="tl">
                      <a:srgbClr val="000000">
                        <a:alpha val="43137"/>
                      </a:srgbClr>
                    </a:outerShdw>
                  </a:effectLst>
                  <a:cs typeface="+mn-ea"/>
                  <a:sym typeface="+mn-lt"/>
                </a:rPr>
                <a:t>1</a:t>
              </a:r>
              <a:endParaRPr lang="zh-CN" altLang="en-US" sz="4500" dirty="0">
                <a:effectLst>
                  <a:outerShdw blurRad="38100" dist="38100" dir="2700000" algn="tl">
                    <a:srgbClr val="000000">
                      <a:alpha val="43137"/>
                    </a:srgbClr>
                  </a:outerShdw>
                </a:effectLst>
                <a:cs typeface="+mn-ea"/>
                <a:sym typeface="+mn-lt"/>
              </a:endParaRPr>
            </a:p>
          </p:txBody>
        </p:sp>
        <p:grpSp>
          <p:nvGrpSpPr>
            <p:cNvPr id="23" name="组合 22"/>
            <p:cNvGrpSpPr/>
            <p:nvPr/>
          </p:nvGrpSpPr>
          <p:grpSpPr>
            <a:xfrm flipV="1">
              <a:off x="2589967" y="1876941"/>
              <a:ext cx="1734833" cy="1734833"/>
              <a:chOff x="6864437" y="1751529"/>
              <a:chExt cx="1970470" cy="1970470"/>
            </a:xfrm>
            <a:effectLst>
              <a:outerShdw blurRad="50800" dist="38100" dir="2700000" algn="tl" rotWithShape="0">
                <a:prstClr val="black">
                  <a:alpha val="40000"/>
                </a:prstClr>
              </a:outerShdw>
            </a:effectLst>
          </p:grpSpPr>
          <p:sp>
            <p:nvSpPr>
              <p:cNvPr id="34" name="任意多边形 33"/>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lnSpc>
                    <a:spcPct val="125000"/>
                  </a:lnSpc>
                  <a:spcBef>
                    <a:spcPts val="0"/>
                  </a:spcBef>
                  <a:spcAft>
                    <a:spcPts val="0"/>
                  </a:spcAft>
                  <a:defRPr/>
                </a:pPr>
                <a:endParaRPr lang="zh-CN" altLang="en-US" sz="1900">
                  <a:cs typeface="+mn-ea"/>
                  <a:sym typeface="+mn-lt"/>
                </a:endParaRPr>
              </a:p>
            </p:txBody>
          </p:sp>
          <p:sp>
            <p:nvSpPr>
              <p:cNvPr id="35" name="任意多边形 34"/>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lnSpc>
                    <a:spcPct val="125000"/>
                  </a:lnSpc>
                  <a:spcBef>
                    <a:spcPts val="0"/>
                  </a:spcBef>
                  <a:spcAft>
                    <a:spcPts val="0"/>
                  </a:spcAft>
                  <a:defRPr/>
                </a:pPr>
                <a:endParaRPr lang="zh-CN" altLang="en-US" sz="1900">
                  <a:cs typeface="+mn-ea"/>
                  <a:sym typeface="+mn-lt"/>
                </a:endParaRPr>
              </a:p>
            </p:txBody>
          </p:sp>
        </p:grpSp>
        <p:sp>
          <p:nvSpPr>
            <p:cNvPr id="24" name="矩形 23"/>
            <p:cNvSpPr/>
            <p:nvPr/>
          </p:nvSpPr>
          <p:spPr>
            <a:xfrm flipV="1">
              <a:off x="5241216" y="1876843"/>
              <a:ext cx="3901678" cy="277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fontAlgn="auto">
                <a:lnSpc>
                  <a:spcPct val="125000"/>
                </a:lnSpc>
                <a:spcBef>
                  <a:spcPts val="0"/>
                </a:spcBef>
                <a:spcAft>
                  <a:spcPts val="0"/>
                </a:spcAft>
                <a:defRPr/>
              </a:pPr>
              <a:endParaRPr lang="zh-CN" altLang="en-US" sz="1900">
                <a:cs typeface="+mn-ea"/>
                <a:sym typeface="+mn-lt"/>
              </a:endParaRPr>
            </a:p>
          </p:txBody>
        </p:sp>
        <p:sp>
          <p:nvSpPr>
            <p:cNvPr id="25" name="文本框 24"/>
            <p:cNvSpPr txBox="1"/>
            <p:nvPr/>
          </p:nvSpPr>
          <p:spPr>
            <a:xfrm>
              <a:off x="4921503" y="2301895"/>
              <a:ext cx="803731" cy="1177239"/>
            </a:xfrm>
            <a:prstGeom prst="rect">
              <a:avLst/>
            </a:prstGeom>
            <a:noFill/>
          </p:spPr>
          <p:txBody>
            <a:bodyPr wrap="none" lIns="68573" tIns="34287" rIns="68573" bIns="34287">
              <a:spAutoFit/>
            </a:bodyPr>
            <a:lstStyle/>
            <a:p>
              <a:pPr algn="ctr" defTabSz="685165" fontAlgn="auto">
                <a:spcBef>
                  <a:spcPts val="0"/>
                </a:spcBef>
                <a:spcAft>
                  <a:spcPts val="0"/>
                </a:spcAft>
                <a:defRPr/>
              </a:pPr>
              <a:r>
                <a:rPr lang="en-US" altLang="zh-CN" sz="2700" dirty="0">
                  <a:effectLst>
                    <a:outerShdw blurRad="38100" dist="38100" dir="2700000" algn="tl">
                      <a:srgbClr val="000000">
                        <a:alpha val="43137"/>
                      </a:srgbClr>
                    </a:outerShdw>
                  </a:effectLst>
                  <a:cs typeface="+mn-ea"/>
                  <a:sym typeface="+mn-lt"/>
                </a:rPr>
                <a:t>Step</a:t>
              </a:r>
              <a:endParaRPr lang="en-US" altLang="zh-CN" sz="2700" dirty="0">
                <a:effectLst>
                  <a:outerShdw blurRad="38100" dist="38100" dir="2700000" algn="tl">
                    <a:srgbClr val="000000">
                      <a:alpha val="43137"/>
                    </a:srgbClr>
                  </a:outerShdw>
                </a:effectLst>
                <a:cs typeface="+mn-ea"/>
                <a:sym typeface="+mn-lt"/>
              </a:endParaRPr>
            </a:p>
            <a:p>
              <a:pPr algn="ctr" defTabSz="685165" fontAlgn="auto">
                <a:spcBef>
                  <a:spcPts val="0"/>
                </a:spcBef>
                <a:spcAft>
                  <a:spcPts val="0"/>
                </a:spcAft>
                <a:defRPr/>
              </a:pPr>
              <a:r>
                <a:rPr lang="en-US" altLang="zh-CN" sz="4500" dirty="0" smtClean="0">
                  <a:effectLst>
                    <a:outerShdw blurRad="38100" dist="38100" dir="2700000" algn="tl">
                      <a:srgbClr val="000000">
                        <a:alpha val="43137"/>
                      </a:srgbClr>
                    </a:outerShdw>
                  </a:effectLst>
                  <a:cs typeface="+mn-ea"/>
                  <a:sym typeface="+mn-lt"/>
                </a:rPr>
                <a:t>2</a:t>
              </a:r>
              <a:endParaRPr lang="zh-CN" altLang="en-US" sz="4500" dirty="0">
                <a:effectLst>
                  <a:outerShdw blurRad="38100" dist="38100" dir="2700000" algn="tl">
                    <a:srgbClr val="000000">
                      <a:alpha val="43137"/>
                    </a:srgbClr>
                  </a:outerShdw>
                </a:effectLst>
                <a:cs typeface="+mn-ea"/>
                <a:sym typeface="+mn-lt"/>
              </a:endParaRPr>
            </a:p>
          </p:txBody>
        </p:sp>
        <p:grpSp>
          <p:nvGrpSpPr>
            <p:cNvPr id="26" name="组合 25"/>
            <p:cNvGrpSpPr/>
            <p:nvPr/>
          </p:nvGrpSpPr>
          <p:grpSpPr>
            <a:xfrm flipV="1">
              <a:off x="4423189" y="1876941"/>
              <a:ext cx="1734833" cy="1734833"/>
              <a:chOff x="6864437" y="1751529"/>
              <a:chExt cx="1970470" cy="1970470"/>
            </a:xfrm>
            <a:effectLst>
              <a:outerShdw blurRad="50800" dist="38100" dir="2700000" algn="tl" rotWithShape="0">
                <a:prstClr val="black">
                  <a:alpha val="40000"/>
                </a:prstClr>
              </a:outerShdw>
            </a:effectLst>
          </p:grpSpPr>
          <p:sp>
            <p:nvSpPr>
              <p:cNvPr id="32" name="任意多边形 31"/>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lnSpc>
                    <a:spcPct val="125000"/>
                  </a:lnSpc>
                  <a:spcBef>
                    <a:spcPts val="0"/>
                  </a:spcBef>
                  <a:spcAft>
                    <a:spcPts val="0"/>
                  </a:spcAft>
                  <a:defRPr/>
                </a:pPr>
                <a:endParaRPr lang="zh-CN" altLang="en-US" sz="1900">
                  <a:cs typeface="+mn-ea"/>
                  <a:sym typeface="+mn-lt"/>
                </a:endParaRPr>
              </a:p>
            </p:txBody>
          </p:sp>
          <p:sp>
            <p:nvSpPr>
              <p:cNvPr id="33" name="任意多边形 32"/>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lnSpc>
                    <a:spcPct val="125000"/>
                  </a:lnSpc>
                  <a:spcBef>
                    <a:spcPts val="0"/>
                  </a:spcBef>
                  <a:spcAft>
                    <a:spcPts val="0"/>
                  </a:spcAft>
                  <a:defRPr/>
                </a:pPr>
                <a:endParaRPr lang="zh-CN" altLang="en-US" sz="1900">
                  <a:cs typeface="+mn-ea"/>
                  <a:sym typeface="+mn-lt"/>
                </a:endParaRPr>
              </a:p>
            </p:txBody>
          </p:sp>
        </p:grpSp>
        <p:sp>
          <p:nvSpPr>
            <p:cNvPr id="27" name="TextBox 59"/>
            <p:cNvSpPr txBox="1">
              <a:spLocks noChangeArrowheads="1"/>
            </p:cNvSpPr>
            <p:nvPr/>
          </p:nvSpPr>
          <p:spPr bwMode="auto">
            <a:xfrm flipH="1">
              <a:off x="6068975" y="2208629"/>
              <a:ext cx="2827956" cy="415492"/>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fontAlgn="auto">
                <a:lnSpc>
                  <a:spcPct val="125000"/>
                </a:lnSpc>
                <a:spcBef>
                  <a:spcPts val="0"/>
                </a:spcBef>
                <a:spcAft>
                  <a:spcPts val="0"/>
                </a:spcAft>
                <a:defRPr/>
              </a:pPr>
              <a:r>
                <a:rPr lang="zh-CN" altLang="en-US" b="1" dirty="0">
                  <a:latin typeface="+mn-lt"/>
                  <a:ea typeface="+mn-ea"/>
                  <a:cs typeface="+mn-ea"/>
                  <a:sym typeface="+mn-lt"/>
                </a:rPr>
                <a:t>二〇三五年到本世纪中叶</a:t>
              </a:r>
              <a:endParaRPr lang="en-US" altLang="ko-KR" kern="0" dirty="0">
                <a:latin typeface="+mn-lt"/>
                <a:ea typeface="+mn-ea"/>
                <a:cs typeface="+mn-ea"/>
                <a:sym typeface="+mn-lt"/>
              </a:endParaRPr>
            </a:p>
          </p:txBody>
        </p:sp>
        <p:sp>
          <p:nvSpPr>
            <p:cNvPr id="28" name="矩形 17"/>
            <p:cNvSpPr>
              <a:spLocks noChangeArrowheads="1"/>
            </p:cNvSpPr>
            <p:nvPr/>
          </p:nvSpPr>
          <p:spPr bwMode="auto">
            <a:xfrm>
              <a:off x="6293308" y="2601897"/>
              <a:ext cx="2743813" cy="1992847"/>
            </a:xfrm>
            <a:prstGeom prst="rect">
              <a:avLst/>
            </a:prstGeom>
            <a:noFill/>
            <a:ln>
              <a:noFill/>
            </a:ln>
          </p:spPr>
          <p:txBody>
            <a:bodyPr wrap="square" lIns="68573" tIns="34287" rIns="68573" bIns="34287">
              <a:spAutoFit/>
            </a:bodyPr>
            <a:lstStyle/>
            <a:p>
              <a:pPr algn="just" defTabSz="685165" fontAlgn="auto">
                <a:lnSpc>
                  <a:spcPct val="125000"/>
                </a:lnSpc>
                <a:spcBef>
                  <a:spcPts val="0"/>
                </a:spcBef>
                <a:spcAft>
                  <a:spcPts val="0"/>
                </a:spcAft>
                <a:defRPr/>
              </a:pPr>
              <a:r>
                <a:rPr lang="zh-CN" altLang="en-US" sz="2000" dirty="0">
                  <a:cs typeface="+mn-ea"/>
                  <a:sym typeface="+mn-lt"/>
                </a:rPr>
                <a:t>在基本实现现代化的基础上，再奋斗十五年，把我国建成富强民主文明和谐美丽的社会主义现代化强国。</a:t>
              </a:r>
              <a:endParaRPr lang="zh-CN" altLang="en-US" sz="2000" dirty="0">
                <a:cs typeface="+mn-ea"/>
                <a:sym typeface="+mn-lt"/>
              </a:endParaRPr>
            </a:p>
          </p:txBody>
        </p:sp>
        <p:sp>
          <p:nvSpPr>
            <p:cNvPr id="29" name="TextBox 59"/>
            <p:cNvSpPr txBox="1">
              <a:spLocks noChangeArrowheads="1"/>
            </p:cNvSpPr>
            <p:nvPr/>
          </p:nvSpPr>
          <p:spPr bwMode="auto">
            <a:xfrm flipH="1">
              <a:off x="-265221" y="2269134"/>
              <a:ext cx="2926341" cy="415492"/>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fontAlgn="auto">
                <a:lnSpc>
                  <a:spcPct val="125000"/>
                </a:lnSpc>
                <a:spcBef>
                  <a:spcPts val="0"/>
                </a:spcBef>
                <a:spcAft>
                  <a:spcPts val="0"/>
                </a:spcAft>
                <a:defRPr/>
              </a:pPr>
              <a:r>
                <a:rPr lang="zh-CN" altLang="en-US" b="1" dirty="0">
                  <a:latin typeface="+mn-lt"/>
                  <a:ea typeface="+mn-ea"/>
                  <a:cs typeface="+mn-ea"/>
                  <a:sym typeface="+mn-lt"/>
                </a:rPr>
                <a:t>从二〇二〇年到二〇三五年</a:t>
              </a:r>
              <a:endParaRPr lang="en-US" altLang="ko-KR" kern="0" dirty="0">
                <a:latin typeface="+mn-lt"/>
                <a:ea typeface="+mn-ea"/>
                <a:cs typeface="+mn-ea"/>
                <a:sym typeface="+mn-lt"/>
              </a:endParaRPr>
            </a:p>
          </p:txBody>
        </p:sp>
        <p:sp>
          <p:nvSpPr>
            <p:cNvPr id="30" name="矩形 17"/>
            <p:cNvSpPr>
              <a:spLocks noChangeArrowheads="1"/>
            </p:cNvSpPr>
            <p:nvPr/>
          </p:nvSpPr>
          <p:spPr bwMode="auto">
            <a:xfrm>
              <a:off x="-148941" y="2655733"/>
              <a:ext cx="2543408" cy="1608126"/>
            </a:xfrm>
            <a:prstGeom prst="rect">
              <a:avLst/>
            </a:prstGeom>
            <a:noFill/>
            <a:ln>
              <a:noFill/>
            </a:ln>
          </p:spPr>
          <p:txBody>
            <a:bodyPr wrap="square" lIns="68573" tIns="34287" rIns="68573" bIns="34287">
              <a:spAutoFit/>
            </a:bodyPr>
            <a:lstStyle/>
            <a:p>
              <a:pPr algn="just" defTabSz="685165">
                <a:lnSpc>
                  <a:spcPct val="125000"/>
                </a:lnSpc>
                <a:defRPr/>
              </a:pPr>
              <a:r>
                <a:rPr lang="zh-CN" altLang="zh-CN" sz="2000" dirty="0">
                  <a:cs typeface="+mn-ea"/>
                </a:rPr>
                <a:t>在全面建成小康社会的基础上，再奋斗十五年，基本实现社会主义现代化。</a:t>
              </a:r>
              <a:endParaRPr lang="zh-CN" altLang="en-US" sz="2000" dirty="0">
                <a:cs typeface="+mn-ea"/>
                <a:sym typeface="+mn-lt"/>
              </a:endParaRPr>
            </a:p>
          </p:txBody>
        </p:sp>
        <p:sp>
          <p:nvSpPr>
            <p:cNvPr id="31" name="矩形 30"/>
            <p:cNvSpPr/>
            <p:nvPr/>
          </p:nvSpPr>
          <p:spPr>
            <a:xfrm>
              <a:off x="-21423" y="535227"/>
              <a:ext cx="9172407" cy="584775"/>
            </a:xfrm>
            <a:prstGeom prst="rect">
              <a:avLst/>
            </a:prstGeom>
          </p:spPr>
          <p:txBody>
            <a:bodyPr wrap="square">
              <a:spAutoFit/>
            </a:bodyPr>
            <a:lstStyle/>
            <a:p>
              <a:r>
                <a:rPr lang="zh-CN" altLang="zh-CN" sz="3200" b="1" kern="100" dirty="0" smtClean="0">
                  <a:solidFill>
                    <a:srgbClr val="A93B08"/>
                  </a:solidFill>
                  <a:latin typeface="+mn-ea"/>
                  <a:cs typeface="Times New Roman" panose="02020603050405020304" pitchFamily="18" charset="0"/>
                </a:rPr>
                <a:t>从</a:t>
              </a:r>
              <a:r>
                <a:rPr lang="zh-CN" altLang="zh-CN" sz="3200" b="1" kern="100" dirty="0">
                  <a:solidFill>
                    <a:srgbClr val="A93B08"/>
                  </a:solidFill>
                  <a:latin typeface="+mn-ea"/>
                  <a:cs typeface="Times New Roman" panose="02020603050405020304" pitchFamily="18" charset="0"/>
                </a:rPr>
                <a:t>二〇二〇年到本世纪中叶可以分两个阶段来</a:t>
              </a:r>
              <a:r>
                <a:rPr lang="zh-CN" altLang="zh-CN" sz="3200" b="1" kern="100" dirty="0" smtClean="0">
                  <a:solidFill>
                    <a:srgbClr val="A93B08"/>
                  </a:solidFill>
                  <a:latin typeface="+mn-ea"/>
                  <a:cs typeface="Times New Roman" panose="02020603050405020304" pitchFamily="18" charset="0"/>
                </a:rPr>
                <a:t>安排</a:t>
              </a:r>
              <a:endParaRPr lang="zh-CN" altLang="en-US" sz="3200" b="1" dirty="0">
                <a:solidFill>
                  <a:srgbClr val="A93B08"/>
                </a:solidFill>
                <a:latin typeface="+mn-ea"/>
              </a:endParaRPr>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r="64048" b="66726"/>
          <a:stretch>
            <a:fillRect/>
          </a:stretch>
        </p:blipFill>
        <p:spPr>
          <a:xfrm>
            <a:off x="0" y="1"/>
            <a:ext cx="1770185" cy="819150"/>
          </a:xfrm>
          <a:prstGeom prst="rect">
            <a:avLst/>
          </a:prstGeom>
        </p:spPr>
      </p:pic>
      <p:sp>
        <p:nvSpPr>
          <p:cNvPr id="12" name="Rectangle 37"/>
          <p:cNvSpPr>
            <a:spLocks noChangeArrowheads="1"/>
          </p:cNvSpPr>
          <p:nvPr/>
        </p:nvSpPr>
        <p:spPr bwMode="auto">
          <a:xfrm>
            <a:off x="595467" y="1468983"/>
            <a:ext cx="5344111" cy="760136"/>
          </a:xfrm>
          <a:prstGeom prst="rect">
            <a:avLst/>
          </a:prstGeom>
          <a:gradFill>
            <a:gsLst>
              <a:gs pos="0">
                <a:srgbClr val="007BD3"/>
              </a:gs>
              <a:gs pos="100000">
                <a:srgbClr val="034373"/>
              </a:gs>
            </a:gsLst>
            <a:lin ang="5400000" scaled="0"/>
          </a:gradFill>
          <a:ln>
            <a:noFill/>
          </a:ln>
        </p:spPr>
        <p:txBody>
          <a:bodyPr vert="horz" wrap="square" lIns="75730" tIns="37833" rIns="75730" bIns="37833" numCol="1" anchor="ctr" anchorCtr="0" compatLnSpc="1"/>
          <a:lstStyle/>
          <a:p>
            <a:pPr algn="ctr" defTabSz="907415" fontAlgn="base">
              <a:spcBef>
                <a:spcPct val="0"/>
              </a:spcBef>
              <a:spcAft>
                <a:spcPct val="0"/>
              </a:spcAft>
              <a:defRPr/>
            </a:pPr>
            <a:r>
              <a:rPr lang="zh-CN" altLang="en-US" sz="2200" b="1" kern="0" dirty="0">
                <a:solidFill>
                  <a:prstClr val="white"/>
                </a:solidFill>
                <a:latin typeface="Segoe UI Light" panose="020B0502040204020203"/>
              </a:rPr>
              <a:t>“五年来的成就是全方位的、开创性的”</a:t>
            </a:r>
            <a:endParaRPr lang="en-US" sz="2200" b="1" kern="0" dirty="0" smtClean="0">
              <a:solidFill>
                <a:prstClr val="white"/>
              </a:solidFill>
              <a:latin typeface="Segoe UI Light" panose="020B0502040204020203"/>
            </a:endParaRPr>
          </a:p>
        </p:txBody>
      </p:sp>
      <p:sp>
        <p:nvSpPr>
          <p:cNvPr id="18" name="Rectangle 37"/>
          <p:cNvSpPr>
            <a:spLocks noChangeArrowheads="1"/>
          </p:cNvSpPr>
          <p:nvPr/>
        </p:nvSpPr>
        <p:spPr bwMode="auto">
          <a:xfrm>
            <a:off x="6218304" y="1468983"/>
            <a:ext cx="5329341" cy="760136"/>
          </a:xfrm>
          <a:prstGeom prst="rect">
            <a:avLst/>
          </a:prstGeom>
          <a:gradFill>
            <a:gsLst>
              <a:gs pos="0">
                <a:srgbClr val="007BD3"/>
              </a:gs>
              <a:gs pos="100000">
                <a:srgbClr val="034373"/>
              </a:gs>
            </a:gsLst>
            <a:lin ang="5400000" scaled="0"/>
          </a:gradFill>
          <a:ln>
            <a:noFill/>
          </a:ln>
        </p:spPr>
        <p:txBody>
          <a:bodyPr vert="horz" wrap="square" lIns="91427" tIns="45713" rIns="91427" bIns="45713" numCol="1" anchor="ctr" anchorCtr="0" compatLnSpc="1"/>
          <a:lstStyle/>
          <a:p>
            <a:pPr algn="ctr" defTabSz="907415" fontAlgn="base">
              <a:spcBef>
                <a:spcPct val="0"/>
              </a:spcBef>
              <a:spcAft>
                <a:spcPct val="0"/>
              </a:spcAft>
              <a:defRPr/>
            </a:pPr>
            <a:r>
              <a:rPr lang="zh-CN" altLang="en-US" sz="2200" b="1" kern="0" dirty="0">
                <a:solidFill>
                  <a:prstClr val="white"/>
                </a:solidFill>
                <a:latin typeface="Segoe UI Light" panose="020B0502040204020203"/>
              </a:rPr>
              <a:t>“五年来的变革是深层次的、根本性的”</a:t>
            </a:r>
            <a:endParaRPr lang="en-US" sz="2200" b="1" kern="0" dirty="0">
              <a:solidFill>
                <a:prstClr val="white"/>
              </a:solidFill>
              <a:latin typeface="Segoe UI Light" panose="020B0502040204020203"/>
            </a:endParaRPr>
          </a:p>
        </p:txBody>
      </p:sp>
      <p:grpSp>
        <p:nvGrpSpPr>
          <p:cNvPr id="21" name="Group 95"/>
          <p:cNvGrpSpPr/>
          <p:nvPr/>
        </p:nvGrpSpPr>
        <p:grpSpPr>
          <a:xfrm>
            <a:off x="408307" y="4866663"/>
            <a:ext cx="5531272" cy="1475511"/>
            <a:chOff x="893172" y="2790898"/>
            <a:chExt cx="5532056" cy="1475719"/>
          </a:xfrm>
        </p:grpSpPr>
        <p:sp>
          <p:nvSpPr>
            <p:cNvPr id="22" name="Freeform 38"/>
            <p:cNvSpPr/>
            <p:nvPr/>
          </p:nvSpPr>
          <p:spPr bwMode="auto">
            <a:xfrm flipV="1">
              <a:off x="893172" y="2790898"/>
              <a:ext cx="187189" cy="194912"/>
            </a:xfrm>
            <a:custGeom>
              <a:avLst/>
              <a:gdLst>
                <a:gd name="T0" fmla="*/ 70 w 70"/>
                <a:gd name="T1" fmla="*/ 69 h 69"/>
                <a:gd name="T2" fmla="*/ 70 w 70"/>
                <a:gd name="T3" fmla="*/ 0 h 69"/>
                <a:gd name="T4" fmla="*/ 0 w 70"/>
                <a:gd name="T5" fmla="*/ 0 h 69"/>
                <a:gd name="T6" fmla="*/ 70 w 70"/>
                <a:gd name="T7" fmla="*/ 69 h 69"/>
              </a:gdLst>
              <a:ahLst/>
              <a:cxnLst>
                <a:cxn ang="0">
                  <a:pos x="T0" y="T1"/>
                </a:cxn>
                <a:cxn ang="0">
                  <a:pos x="T2" y="T3"/>
                </a:cxn>
                <a:cxn ang="0">
                  <a:pos x="T4" y="T5"/>
                </a:cxn>
                <a:cxn ang="0">
                  <a:pos x="T6" y="T7"/>
                </a:cxn>
              </a:cxnLst>
              <a:rect l="0" t="0" r="r" b="b"/>
              <a:pathLst>
                <a:path w="70" h="69">
                  <a:moveTo>
                    <a:pt x="70" y="69"/>
                  </a:moveTo>
                  <a:lnTo>
                    <a:pt x="70" y="0"/>
                  </a:lnTo>
                  <a:lnTo>
                    <a:pt x="0" y="0"/>
                  </a:lnTo>
                  <a:lnTo>
                    <a:pt x="70" y="69"/>
                  </a:lnTo>
                  <a:close/>
                </a:path>
              </a:pathLst>
            </a:custGeom>
            <a:solidFill>
              <a:srgbClr val="969696"/>
            </a:solidFill>
            <a:ln>
              <a:noFill/>
            </a:ln>
          </p:spPr>
          <p:txBody>
            <a:bodyPr vert="horz" wrap="square" lIns="91427" tIns="45713" rIns="91427" bIns="45713" numCol="1" anchor="ctr" anchorCtr="0" compatLnSpc="1"/>
            <a:lstStyle/>
            <a:p>
              <a:pPr defTabSz="907415" fontAlgn="base">
                <a:spcBef>
                  <a:spcPct val="0"/>
                </a:spcBef>
                <a:spcAft>
                  <a:spcPct val="0"/>
                </a:spcAft>
                <a:defRPr/>
              </a:pPr>
              <a:endParaRPr lang="en-US" sz="2400" b="1" kern="0" dirty="0" smtClean="0">
                <a:solidFill>
                  <a:srgbClr val="505050"/>
                </a:solidFill>
                <a:latin typeface="Segoe UI Light" panose="020B0502040204020203"/>
              </a:endParaRPr>
            </a:p>
          </p:txBody>
        </p:sp>
        <p:sp>
          <p:nvSpPr>
            <p:cNvPr id="23" name="Rectangle 36"/>
            <p:cNvSpPr>
              <a:spLocks noChangeArrowheads="1"/>
            </p:cNvSpPr>
            <p:nvPr/>
          </p:nvSpPr>
          <p:spPr bwMode="auto">
            <a:xfrm>
              <a:off x="1080360" y="2986553"/>
              <a:ext cx="5344868" cy="1280064"/>
            </a:xfrm>
            <a:prstGeom prst="rect">
              <a:avLst/>
            </a:prstGeom>
            <a:solidFill>
              <a:schemeClr val="bg1">
                <a:lumMod val="85000"/>
              </a:schemeClr>
            </a:solidFill>
            <a:ln>
              <a:noFill/>
            </a:ln>
          </p:spPr>
          <p:txBody>
            <a:bodyPr vert="horz" wrap="square" lIns="182854" tIns="45713" rIns="91427" bIns="182854" numCol="1" anchor="ctr" anchorCtr="0" compatLnSpc="1"/>
            <a:lstStyle/>
            <a:p>
              <a:pPr defTabSz="907415" fontAlgn="base">
                <a:spcBef>
                  <a:spcPct val="0"/>
                </a:spcBef>
                <a:spcAft>
                  <a:spcPct val="0"/>
                </a:spcAft>
                <a:defRPr/>
              </a:pPr>
              <a:endParaRPr lang="en-US" sz="2400" b="1" kern="0" spc="-131" dirty="0" smtClean="0">
                <a:gradFill>
                  <a:gsLst>
                    <a:gs pos="1250">
                      <a:srgbClr val="505050"/>
                    </a:gs>
                    <a:gs pos="100000">
                      <a:srgbClr val="505050"/>
                    </a:gs>
                  </a:gsLst>
                  <a:lin ang="5400000" scaled="0"/>
                </a:gradFill>
                <a:latin typeface="Segoe UI Light" panose="020B0502040204020203"/>
              </a:endParaRPr>
            </a:p>
          </p:txBody>
        </p:sp>
        <p:sp>
          <p:nvSpPr>
            <p:cNvPr id="25" name="TextBox 99"/>
            <p:cNvSpPr txBox="1"/>
            <p:nvPr/>
          </p:nvSpPr>
          <p:spPr>
            <a:xfrm>
              <a:off x="1335958" y="3142218"/>
              <a:ext cx="5043264" cy="1037322"/>
            </a:xfrm>
            <a:prstGeom prst="rect">
              <a:avLst/>
            </a:prstGeom>
            <a:noFill/>
          </p:spPr>
          <p:txBody>
            <a:bodyPr wrap="square" lIns="0" tIns="0" rIns="274281" bIns="219425" rtlCol="0" anchor="ctr" anchorCtr="0">
              <a:spAutoFit/>
            </a:bodyPr>
            <a:lstStyle/>
            <a:p>
              <a:pPr algn="ctr" defTabSz="907415" fontAlgn="base">
                <a:lnSpc>
                  <a:spcPct val="150000"/>
                </a:lnSpc>
                <a:spcBef>
                  <a:spcPct val="0"/>
                </a:spcBef>
                <a:spcAft>
                  <a:spcPct val="0"/>
                </a:spcAft>
                <a:defRPr/>
              </a:pPr>
              <a:r>
                <a:rPr lang="zh-CN" altLang="en-US" sz="2200" b="1" kern="0" spc="-31" dirty="0">
                  <a:solidFill>
                    <a:srgbClr val="0072C6">
                      <a:lumMod val="75000"/>
                    </a:srgbClr>
                  </a:solidFill>
                  <a:latin typeface="+mn-ea"/>
                  <a:cs typeface="Segoe UI Semilight" panose="020B0402040204020203" pitchFamily="34" charset="0"/>
                </a:rPr>
                <a:t>全方位、开创性</a:t>
              </a:r>
              <a:r>
                <a:rPr lang="zh-CN" altLang="en-US" sz="2200" b="1" kern="0" spc="-31" dirty="0" smtClean="0">
                  <a:solidFill>
                    <a:srgbClr val="0072C6">
                      <a:lumMod val="75000"/>
                    </a:srgbClr>
                  </a:solidFill>
                  <a:latin typeface="+mn-ea"/>
                  <a:cs typeface="Segoe UI Semilight" panose="020B0402040204020203" pitchFamily="34" charset="0"/>
                </a:rPr>
                <a:t>成就</a:t>
              </a:r>
              <a:endParaRPr lang="en-US" altLang="zh-CN" sz="2200" b="1" kern="0" spc="-31" dirty="0" smtClean="0">
                <a:solidFill>
                  <a:srgbClr val="0072C6">
                    <a:lumMod val="75000"/>
                  </a:srgbClr>
                </a:solidFill>
                <a:latin typeface="+mn-ea"/>
                <a:cs typeface="Segoe UI Semilight" panose="020B0402040204020203" pitchFamily="34" charset="0"/>
              </a:endParaRPr>
            </a:p>
            <a:p>
              <a:pPr algn="just" defTabSz="907415" fontAlgn="base">
                <a:spcBef>
                  <a:spcPct val="0"/>
                </a:spcBef>
                <a:spcAft>
                  <a:spcPct val="0"/>
                </a:spcAft>
                <a:defRPr/>
              </a:pPr>
              <a:r>
                <a:rPr lang="zh-CN" altLang="en-US" sz="2000" b="1" kern="0" spc="-31" dirty="0" smtClean="0">
                  <a:solidFill>
                    <a:srgbClr val="0072C6">
                      <a:lumMod val="75000"/>
                    </a:srgbClr>
                  </a:solidFill>
                  <a:latin typeface="+mn-ea"/>
                  <a:cs typeface="Segoe UI Semilight" panose="020B0402040204020203" pitchFamily="34" charset="0"/>
                </a:rPr>
                <a:t>夯实</a:t>
              </a:r>
              <a:r>
                <a:rPr lang="zh-CN" altLang="en-US" sz="2000" b="1" kern="0" spc="-31" dirty="0">
                  <a:solidFill>
                    <a:srgbClr val="0072C6">
                      <a:lumMod val="75000"/>
                    </a:srgbClr>
                  </a:solidFill>
                  <a:latin typeface="+mn-ea"/>
                  <a:cs typeface="Segoe UI Semilight" panose="020B0402040204020203" pitchFamily="34" charset="0"/>
                </a:rPr>
                <a:t>了新时代中国特色社会主义的雄厚基础</a:t>
              </a:r>
              <a:endParaRPr lang="en-US" sz="2000" b="1" kern="0" spc="-31" dirty="0" smtClean="0">
                <a:gradFill>
                  <a:gsLst>
                    <a:gs pos="2917">
                      <a:srgbClr val="505050"/>
                    </a:gs>
                    <a:gs pos="30000">
                      <a:srgbClr val="505050"/>
                    </a:gs>
                  </a:gsLst>
                  <a:lin ang="5400000" scaled="0"/>
                </a:gradFill>
                <a:latin typeface="+mn-ea"/>
              </a:endParaRPr>
            </a:p>
          </p:txBody>
        </p:sp>
      </p:grpSp>
      <p:sp>
        <p:nvSpPr>
          <p:cNvPr id="38" name="TextBox 112"/>
          <p:cNvSpPr txBox="1"/>
          <p:nvPr/>
        </p:nvSpPr>
        <p:spPr>
          <a:xfrm>
            <a:off x="2225003" y="2759478"/>
            <a:ext cx="8199158" cy="1813151"/>
          </a:xfrm>
          <a:prstGeom prst="rect">
            <a:avLst/>
          </a:prstGeom>
          <a:solidFill>
            <a:srgbClr val="C00000"/>
          </a:solidFill>
        </p:spPr>
        <p:txBody>
          <a:bodyPr wrap="square" lIns="179285" tIns="143428" rIns="179285" bIns="143428" rtlCol="0">
            <a:spAutoFit/>
          </a:bodyPr>
          <a:lstStyle/>
          <a:p>
            <a:pPr algn="just" defTabSz="913765">
              <a:lnSpc>
                <a:spcPct val="150000"/>
              </a:lnSpc>
              <a:spcAft>
                <a:spcPts val="590"/>
              </a:spcAft>
              <a:defRPr/>
            </a:pPr>
            <a:r>
              <a:rPr lang="zh-CN" altLang="en-US" sz="2200" b="1" kern="0" dirty="0">
                <a:solidFill>
                  <a:srgbClr val="FFFFFF"/>
                </a:solidFill>
                <a:latin typeface="Segoe UI Semibold" panose="020B0702040204020203" pitchFamily="34" charset="0"/>
                <a:cs typeface="Segoe UI Semibold" panose="020B0702040204020203" pitchFamily="34" charset="0"/>
              </a:rPr>
              <a:t>“解决了许多长期想解决而没有解决的难题，办成了许多过去想办而没有办成的大事，推动党和国家事业发生历史性变革。这些历史性变革，对党和国家事业发展具有重大而深远的意义”。</a:t>
            </a:r>
            <a:endParaRPr lang="en-US" sz="2200" b="1" kern="0" dirty="0" smtClean="0">
              <a:solidFill>
                <a:srgbClr val="FFFFFF"/>
              </a:solidFill>
              <a:latin typeface="Segoe UI Light" panose="020B0502040204020203"/>
            </a:endParaRPr>
          </a:p>
        </p:txBody>
      </p:sp>
      <p:sp>
        <p:nvSpPr>
          <p:cNvPr id="40" name="下箭头 39"/>
          <p:cNvSpPr/>
          <p:nvPr/>
        </p:nvSpPr>
        <p:spPr>
          <a:xfrm>
            <a:off x="3400000" y="2318934"/>
            <a:ext cx="388655" cy="417537"/>
          </a:xfrm>
          <a:prstGeom prst="downArrow">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218305" y="4879399"/>
            <a:ext cx="5516503" cy="1462775"/>
            <a:chOff x="6576697" y="4743873"/>
            <a:chExt cx="5516503" cy="1462775"/>
          </a:xfrm>
        </p:grpSpPr>
        <p:sp>
          <p:nvSpPr>
            <p:cNvPr id="29" name="Rectangle 36"/>
            <p:cNvSpPr>
              <a:spLocks noChangeArrowheads="1"/>
            </p:cNvSpPr>
            <p:nvPr/>
          </p:nvSpPr>
          <p:spPr bwMode="auto">
            <a:xfrm>
              <a:off x="6576697" y="4926759"/>
              <a:ext cx="5329341" cy="1279889"/>
            </a:xfrm>
            <a:prstGeom prst="rect">
              <a:avLst/>
            </a:prstGeom>
            <a:solidFill>
              <a:schemeClr val="bg1">
                <a:lumMod val="85000"/>
              </a:schemeClr>
            </a:solidFill>
            <a:ln>
              <a:noFill/>
            </a:ln>
          </p:spPr>
          <p:txBody>
            <a:bodyPr vert="horz" wrap="square" lIns="182854" tIns="45713" rIns="91427" bIns="182854" numCol="1" anchor="ctr" anchorCtr="0" compatLnSpc="1"/>
            <a:lstStyle/>
            <a:p>
              <a:pPr defTabSz="907415" fontAlgn="base">
                <a:spcBef>
                  <a:spcPct val="0"/>
                </a:spcBef>
                <a:spcAft>
                  <a:spcPct val="0"/>
                </a:spcAft>
                <a:defRPr/>
              </a:pPr>
              <a:endParaRPr lang="en-US" sz="2400" b="1" kern="0" spc="-131" dirty="0" smtClean="0">
                <a:gradFill>
                  <a:gsLst>
                    <a:gs pos="1250">
                      <a:srgbClr val="505050"/>
                    </a:gs>
                    <a:gs pos="100000">
                      <a:srgbClr val="505050"/>
                    </a:gs>
                  </a:gsLst>
                  <a:lin ang="5400000" scaled="0"/>
                </a:gradFill>
                <a:latin typeface="Segoe UI Light" panose="020B0502040204020203"/>
              </a:endParaRPr>
            </a:p>
          </p:txBody>
        </p:sp>
        <p:sp>
          <p:nvSpPr>
            <p:cNvPr id="37" name="TextBox 111"/>
            <p:cNvSpPr txBox="1"/>
            <p:nvPr/>
          </p:nvSpPr>
          <p:spPr>
            <a:xfrm>
              <a:off x="6821059" y="5066144"/>
              <a:ext cx="5099748" cy="1037176"/>
            </a:xfrm>
            <a:prstGeom prst="rect">
              <a:avLst/>
            </a:prstGeom>
            <a:noFill/>
          </p:spPr>
          <p:txBody>
            <a:bodyPr wrap="square" lIns="0" tIns="0" rIns="274281" bIns="219425" rtlCol="0" anchor="ctr" anchorCtr="0">
              <a:spAutoFit/>
            </a:bodyPr>
            <a:lstStyle/>
            <a:p>
              <a:pPr algn="ctr" defTabSz="907415" fontAlgn="base">
                <a:lnSpc>
                  <a:spcPct val="150000"/>
                </a:lnSpc>
                <a:spcBef>
                  <a:spcPct val="0"/>
                </a:spcBef>
                <a:spcAft>
                  <a:spcPct val="0"/>
                </a:spcAft>
                <a:defRPr/>
              </a:pPr>
              <a:r>
                <a:rPr lang="zh-CN" altLang="zh-CN" sz="2200" b="1" kern="0" spc="-31" dirty="0">
                  <a:solidFill>
                    <a:srgbClr val="0072C6">
                      <a:lumMod val="75000"/>
                    </a:srgbClr>
                  </a:solidFill>
                  <a:latin typeface="+mn-ea"/>
                  <a:cs typeface="Segoe UI Semilight" panose="020B0402040204020203" pitchFamily="34" charset="0"/>
                </a:rPr>
                <a:t>深层次、根本性</a:t>
              </a:r>
              <a:r>
                <a:rPr lang="zh-CN" altLang="zh-CN" sz="2200" b="1" kern="0" spc="-31" dirty="0" smtClean="0">
                  <a:solidFill>
                    <a:srgbClr val="0072C6">
                      <a:lumMod val="75000"/>
                    </a:srgbClr>
                  </a:solidFill>
                  <a:latin typeface="+mn-ea"/>
                  <a:cs typeface="Segoe UI Semilight" panose="020B0402040204020203" pitchFamily="34" charset="0"/>
                </a:rPr>
                <a:t>变革</a:t>
              </a:r>
              <a:endParaRPr lang="en-US" altLang="zh-CN" sz="2200" b="1" kern="0" spc="-31" dirty="0">
                <a:solidFill>
                  <a:srgbClr val="0072C6">
                    <a:lumMod val="75000"/>
                  </a:srgbClr>
                </a:solidFill>
                <a:latin typeface="+mn-ea"/>
                <a:cs typeface="Segoe UI Semilight" panose="020B0402040204020203" pitchFamily="34" charset="0"/>
              </a:endParaRPr>
            </a:p>
            <a:p>
              <a:pPr algn="just" defTabSz="907415" fontAlgn="base">
                <a:spcBef>
                  <a:spcPct val="0"/>
                </a:spcBef>
                <a:spcAft>
                  <a:spcPct val="0"/>
                </a:spcAft>
                <a:defRPr/>
              </a:pPr>
              <a:r>
                <a:rPr lang="zh-CN" altLang="zh-CN" sz="2000" b="1" kern="0" spc="-31" dirty="0">
                  <a:solidFill>
                    <a:srgbClr val="0072C6">
                      <a:lumMod val="75000"/>
                    </a:srgbClr>
                  </a:solidFill>
                  <a:latin typeface="+mn-ea"/>
                  <a:cs typeface="Segoe UI Semilight" panose="020B0402040204020203" pitchFamily="34" charset="0"/>
                </a:rPr>
                <a:t>塑造了新时代中国特色社会主义的崭新</a:t>
              </a:r>
              <a:r>
                <a:rPr lang="zh-CN" altLang="zh-CN" sz="2000" b="1" kern="0" spc="-31" dirty="0" smtClean="0">
                  <a:solidFill>
                    <a:srgbClr val="0072C6">
                      <a:lumMod val="75000"/>
                    </a:srgbClr>
                  </a:solidFill>
                  <a:latin typeface="+mn-ea"/>
                  <a:cs typeface="Segoe UI Semilight" panose="020B0402040204020203" pitchFamily="34" charset="0"/>
                </a:rPr>
                <a:t>面貌</a:t>
              </a:r>
              <a:endParaRPr lang="en-US" sz="2000" b="1" kern="0" spc="-31" dirty="0">
                <a:solidFill>
                  <a:srgbClr val="0072C6">
                    <a:lumMod val="75000"/>
                  </a:srgbClr>
                </a:solidFill>
                <a:latin typeface="+mn-ea"/>
                <a:cs typeface="Segoe UI Semilight" panose="020B0402040204020203" pitchFamily="34" charset="0"/>
              </a:endParaRPr>
            </a:p>
          </p:txBody>
        </p:sp>
        <p:sp>
          <p:nvSpPr>
            <p:cNvPr id="44" name="Freeform 38"/>
            <p:cNvSpPr/>
            <p:nvPr/>
          </p:nvSpPr>
          <p:spPr bwMode="auto">
            <a:xfrm flipH="1" flipV="1">
              <a:off x="11906038" y="4743873"/>
              <a:ext cx="187162" cy="187266"/>
            </a:xfrm>
            <a:custGeom>
              <a:avLst/>
              <a:gdLst>
                <a:gd name="T0" fmla="*/ 70 w 70"/>
                <a:gd name="T1" fmla="*/ 69 h 69"/>
                <a:gd name="T2" fmla="*/ 70 w 70"/>
                <a:gd name="T3" fmla="*/ 0 h 69"/>
                <a:gd name="T4" fmla="*/ 0 w 70"/>
                <a:gd name="T5" fmla="*/ 0 h 69"/>
                <a:gd name="T6" fmla="*/ 70 w 70"/>
                <a:gd name="T7" fmla="*/ 69 h 69"/>
              </a:gdLst>
              <a:ahLst/>
              <a:cxnLst>
                <a:cxn ang="0">
                  <a:pos x="T0" y="T1"/>
                </a:cxn>
                <a:cxn ang="0">
                  <a:pos x="T2" y="T3"/>
                </a:cxn>
                <a:cxn ang="0">
                  <a:pos x="T4" y="T5"/>
                </a:cxn>
                <a:cxn ang="0">
                  <a:pos x="T6" y="T7"/>
                </a:cxn>
              </a:cxnLst>
              <a:rect l="0" t="0" r="r" b="b"/>
              <a:pathLst>
                <a:path w="70" h="69">
                  <a:moveTo>
                    <a:pt x="70" y="69"/>
                  </a:moveTo>
                  <a:lnTo>
                    <a:pt x="70" y="0"/>
                  </a:lnTo>
                  <a:lnTo>
                    <a:pt x="0" y="0"/>
                  </a:lnTo>
                  <a:lnTo>
                    <a:pt x="70" y="69"/>
                  </a:lnTo>
                  <a:close/>
                </a:path>
              </a:pathLst>
            </a:custGeom>
            <a:solidFill>
              <a:srgbClr val="969696"/>
            </a:solidFill>
            <a:ln>
              <a:noFill/>
            </a:ln>
          </p:spPr>
          <p:txBody>
            <a:bodyPr vert="horz" wrap="square" lIns="91427" tIns="45713" rIns="91427" bIns="45713" numCol="1" anchor="ctr" anchorCtr="0" compatLnSpc="1"/>
            <a:lstStyle/>
            <a:p>
              <a:pPr defTabSz="907415" fontAlgn="base">
                <a:spcBef>
                  <a:spcPct val="0"/>
                </a:spcBef>
                <a:spcAft>
                  <a:spcPct val="0"/>
                </a:spcAft>
                <a:defRPr/>
              </a:pPr>
              <a:endParaRPr lang="en-US" sz="2400" b="1" kern="0" dirty="0" smtClean="0">
                <a:solidFill>
                  <a:srgbClr val="505050"/>
                </a:solidFill>
                <a:latin typeface="Segoe UI Light" panose="020B0502040204020203"/>
              </a:endParaRPr>
            </a:p>
          </p:txBody>
        </p:sp>
      </p:grpSp>
      <p:sp>
        <p:nvSpPr>
          <p:cNvPr id="45" name="Freeform 38"/>
          <p:cNvSpPr/>
          <p:nvPr/>
        </p:nvSpPr>
        <p:spPr bwMode="auto">
          <a:xfrm flipH="1">
            <a:off x="11541799" y="2213895"/>
            <a:ext cx="214071" cy="237933"/>
          </a:xfrm>
          <a:custGeom>
            <a:avLst/>
            <a:gdLst>
              <a:gd name="T0" fmla="*/ 70 w 70"/>
              <a:gd name="T1" fmla="*/ 69 h 69"/>
              <a:gd name="T2" fmla="*/ 70 w 70"/>
              <a:gd name="T3" fmla="*/ 0 h 69"/>
              <a:gd name="T4" fmla="*/ 0 w 70"/>
              <a:gd name="T5" fmla="*/ 0 h 69"/>
              <a:gd name="T6" fmla="*/ 70 w 70"/>
              <a:gd name="T7" fmla="*/ 69 h 69"/>
            </a:gdLst>
            <a:ahLst/>
            <a:cxnLst>
              <a:cxn ang="0">
                <a:pos x="T0" y="T1"/>
              </a:cxn>
              <a:cxn ang="0">
                <a:pos x="T2" y="T3"/>
              </a:cxn>
              <a:cxn ang="0">
                <a:pos x="T4" y="T5"/>
              </a:cxn>
              <a:cxn ang="0">
                <a:pos x="T6" y="T7"/>
              </a:cxn>
            </a:cxnLst>
            <a:rect l="0" t="0" r="r" b="b"/>
            <a:pathLst>
              <a:path w="70" h="69">
                <a:moveTo>
                  <a:pt x="70" y="69"/>
                </a:moveTo>
                <a:lnTo>
                  <a:pt x="70" y="0"/>
                </a:lnTo>
                <a:lnTo>
                  <a:pt x="0" y="0"/>
                </a:lnTo>
                <a:lnTo>
                  <a:pt x="70" y="69"/>
                </a:lnTo>
                <a:close/>
              </a:path>
            </a:pathLst>
          </a:custGeom>
          <a:solidFill>
            <a:srgbClr val="D2D2D2"/>
          </a:solidFill>
          <a:ln>
            <a:noFill/>
          </a:ln>
        </p:spPr>
        <p:txBody>
          <a:bodyPr vert="horz" wrap="square" lIns="75730" tIns="37833" rIns="75730" bIns="37833" numCol="1" anchor="ctr" anchorCtr="0" compatLnSpc="1"/>
          <a:lstStyle/>
          <a:p>
            <a:pPr defTabSz="907415" fontAlgn="base">
              <a:spcBef>
                <a:spcPct val="0"/>
              </a:spcBef>
              <a:spcAft>
                <a:spcPct val="0"/>
              </a:spcAft>
            </a:pPr>
            <a:endParaRPr lang="en-US" sz="2400" b="1" kern="0" dirty="0">
              <a:solidFill>
                <a:srgbClr val="505050"/>
              </a:solidFill>
              <a:latin typeface="Segoe UI Light" panose="020B0502040204020203"/>
            </a:endParaRPr>
          </a:p>
        </p:txBody>
      </p:sp>
      <p:sp>
        <p:nvSpPr>
          <p:cNvPr id="46" name="Freeform 38"/>
          <p:cNvSpPr/>
          <p:nvPr/>
        </p:nvSpPr>
        <p:spPr bwMode="auto">
          <a:xfrm>
            <a:off x="371549" y="2229119"/>
            <a:ext cx="223918" cy="224890"/>
          </a:xfrm>
          <a:custGeom>
            <a:avLst/>
            <a:gdLst>
              <a:gd name="T0" fmla="*/ 70 w 70"/>
              <a:gd name="T1" fmla="*/ 69 h 69"/>
              <a:gd name="T2" fmla="*/ 70 w 70"/>
              <a:gd name="T3" fmla="*/ 0 h 69"/>
              <a:gd name="T4" fmla="*/ 0 w 70"/>
              <a:gd name="T5" fmla="*/ 0 h 69"/>
              <a:gd name="T6" fmla="*/ 70 w 70"/>
              <a:gd name="T7" fmla="*/ 69 h 69"/>
            </a:gdLst>
            <a:ahLst/>
            <a:cxnLst>
              <a:cxn ang="0">
                <a:pos x="T0" y="T1"/>
              </a:cxn>
              <a:cxn ang="0">
                <a:pos x="T2" y="T3"/>
              </a:cxn>
              <a:cxn ang="0">
                <a:pos x="T4" y="T5"/>
              </a:cxn>
              <a:cxn ang="0">
                <a:pos x="T6" y="T7"/>
              </a:cxn>
            </a:cxnLst>
            <a:rect l="0" t="0" r="r" b="b"/>
            <a:pathLst>
              <a:path w="70" h="69">
                <a:moveTo>
                  <a:pt x="70" y="69"/>
                </a:moveTo>
                <a:lnTo>
                  <a:pt x="70" y="0"/>
                </a:lnTo>
                <a:lnTo>
                  <a:pt x="0" y="0"/>
                </a:lnTo>
                <a:lnTo>
                  <a:pt x="70" y="69"/>
                </a:lnTo>
                <a:close/>
              </a:path>
            </a:pathLst>
          </a:custGeom>
          <a:solidFill>
            <a:srgbClr val="D2D2D2"/>
          </a:solidFill>
          <a:ln>
            <a:noFill/>
          </a:ln>
        </p:spPr>
        <p:txBody>
          <a:bodyPr vert="horz" wrap="square" lIns="75730" tIns="37833" rIns="75730" bIns="37833" numCol="1" anchor="ctr" anchorCtr="0" compatLnSpc="1"/>
          <a:lstStyle/>
          <a:p>
            <a:pPr defTabSz="907415" fontAlgn="base">
              <a:spcBef>
                <a:spcPct val="0"/>
              </a:spcBef>
              <a:spcAft>
                <a:spcPct val="0"/>
              </a:spcAft>
              <a:defRPr/>
            </a:pPr>
            <a:endParaRPr lang="en-US" sz="2400" b="1" kern="0" dirty="0" smtClean="0">
              <a:solidFill>
                <a:srgbClr val="505050"/>
              </a:solidFill>
              <a:latin typeface="Segoe UI Light" panose="020B0502040204020203"/>
            </a:endParaRPr>
          </a:p>
        </p:txBody>
      </p:sp>
      <p:sp>
        <p:nvSpPr>
          <p:cNvPr id="47" name="下箭头 46"/>
          <p:cNvSpPr/>
          <p:nvPr/>
        </p:nvSpPr>
        <p:spPr>
          <a:xfrm>
            <a:off x="8342489" y="2318934"/>
            <a:ext cx="388655" cy="417537"/>
          </a:xfrm>
          <a:prstGeom prst="downArrow">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下箭头 47"/>
          <p:cNvSpPr/>
          <p:nvPr/>
        </p:nvSpPr>
        <p:spPr>
          <a:xfrm>
            <a:off x="3399999" y="4644011"/>
            <a:ext cx="388655" cy="417537"/>
          </a:xfrm>
          <a:prstGeom prst="downArrow">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下箭头 48"/>
          <p:cNvSpPr/>
          <p:nvPr/>
        </p:nvSpPr>
        <p:spPr>
          <a:xfrm>
            <a:off x="8342489" y="4644011"/>
            <a:ext cx="388655" cy="417537"/>
          </a:xfrm>
          <a:prstGeom prst="downArrow">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620" y="-113665"/>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889686" y="1240769"/>
            <a:ext cx="10730008" cy="4360250"/>
            <a:chOff x="1392358" y="1240769"/>
            <a:chExt cx="10227336" cy="4360250"/>
          </a:xfrm>
        </p:grpSpPr>
        <p:sp>
          <p:nvSpPr>
            <p:cNvPr id="26" name="文本框 25"/>
            <p:cNvSpPr txBox="1"/>
            <p:nvPr/>
          </p:nvSpPr>
          <p:spPr>
            <a:xfrm>
              <a:off x="1392358" y="1240769"/>
              <a:ext cx="10196857" cy="853567"/>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zh-CN" sz="2000" b="1" dirty="0" smtClean="0">
                  <a:solidFill>
                    <a:srgbClr val="CB0828"/>
                  </a:solidFill>
                </a:rPr>
                <a:t>习近平</a:t>
              </a:r>
              <a:r>
                <a:rPr lang="zh-CN" altLang="en-US" sz="2000" b="1" dirty="0" smtClean="0">
                  <a:solidFill>
                    <a:srgbClr val="CB0828"/>
                  </a:solidFill>
                </a:rPr>
                <a:t>同志</a:t>
              </a:r>
              <a:r>
                <a:rPr lang="zh-CN" altLang="zh-CN" sz="2000" b="1" dirty="0" smtClean="0">
                  <a:solidFill>
                    <a:srgbClr val="CB0828"/>
                  </a:solidFill>
                </a:rPr>
                <a:t>指出，</a:t>
              </a:r>
              <a:r>
                <a:rPr lang="zh-CN" altLang="en-US" sz="2000" b="1" dirty="0">
                  <a:solidFill>
                    <a:srgbClr val="CB0828"/>
                  </a:solidFill>
                </a:rPr>
                <a:t>我们走中国特色社会主义道路，具有无比广阔的时代舞台，具有无比深厚的历史底蕴，具有无比强大的前进定力。</a:t>
              </a:r>
              <a:endParaRPr lang="zh-CN" altLang="en-US" sz="2000" b="1" dirty="0">
                <a:solidFill>
                  <a:srgbClr val="CB0828"/>
                </a:solidFill>
              </a:endParaRPr>
            </a:p>
          </p:txBody>
        </p:sp>
        <p:grpSp>
          <p:nvGrpSpPr>
            <p:cNvPr id="27" name="组合 26"/>
            <p:cNvGrpSpPr/>
            <p:nvPr/>
          </p:nvGrpSpPr>
          <p:grpSpPr>
            <a:xfrm>
              <a:off x="1439375" y="2227890"/>
              <a:ext cx="10180319" cy="1422409"/>
              <a:chOff x="1493521" y="2672079"/>
              <a:chExt cx="10180319" cy="1422409"/>
            </a:xfrm>
          </p:grpSpPr>
          <p:sp>
            <p:nvSpPr>
              <p:cNvPr id="28" name="直角三角形 27"/>
              <p:cNvSpPr/>
              <p:nvPr/>
            </p:nvSpPr>
            <p:spPr>
              <a:xfrm rot="10800000" flipH="1">
                <a:off x="1493521" y="2672079"/>
                <a:ext cx="805180" cy="8051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rot="16200000">
                <a:off x="10601001" y="3021649"/>
                <a:ext cx="1072839" cy="1072839"/>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a:off x="1577023" y="2769601"/>
                <a:ext cx="9954577" cy="1222613"/>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文本框 30"/>
              <p:cNvSpPr txBox="1"/>
              <p:nvPr/>
            </p:nvSpPr>
            <p:spPr>
              <a:xfrm>
                <a:off x="1912302" y="2821226"/>
                <a:ext cx="9284018" cy="1172629"/>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en-US" dirty="0"/>
                  <a:t>“历史性成就”为“历史性变革”奠定极好基础；“历史性变革”又为走进“新时代”提供现实的、客观的条件，同时也为在实现第一个“百年目标”后实施“两段进”的目标提供有力的物质精神条件</a:t>
                </a:r>
                <a:r>
                  <a:rPr lang="zh-CN" altLang="en-US" dirty="0" smtClean="0"/>
                  <a:t>。</a:t>
                </a:r>
                <a:endParaRPr lang="zh-CN" altLang="en-US" dirty="0"/>
              </a:p>
            </p:txBody>
          </p:sp>
        </p:grpSp>
        <p:grpSp>
          <p:nvGrpSpPr>
            <p:cNvPr id="32" name="组合 31"/>
            <p:cNvGrpSpPr/>
            <p:nvPr/>
          </p:nvGrpSpPr>
          <p:grpSpPr>
            <a:xfrm>
              <a:off x="1439375" y="4178610"/>
              <a:ext cx="10180319" cy="1422409"/>
              <a:chOff x="1493521" y="2672079"/>
              <a:chExt cx="10180319" cy="1422409"/>
            </a:xfrm>
          </p:grpSpPr>
          <p:sp>
            <p:nvSpPr>
              <p:cNvPr id="33" name="直角三角形 32"/>
              <p:cNvSpPr/>
              <p:nvPr/>
            </p:nvSpPr>
            <p:spPr>
              <a:xfrm rot="10800000" flipH="1">
                <a:off x="1493521" y="2672079"/>
                <a:ext cx="805180" cy="805180"/>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rot="16200000">
                <a:off x="10601001" y="3021649"/>
                <a:ext cx="1072839" cy="1072839"/>
              </a:xfrm>
              <a:prstGeom prst="rtTriangle">
                <a:avLst/>
              </a:prstGeom>
              <a:solidFill>
                <a:srgbClr val="CB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34"/>
              <p:cNvSpPr/>
              <p:nvPr/>
            </p:nvSpPr>
            <p:spPr>
              <a:xfrm>
                <a:off x="1577023" y="2769601"/>
                <a:ext cx="9954577" cy="1222613"/>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912302" y="2974642"/>
                <a:ext cx="9284018" cy="777457"/>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en-US" dirty="0"/>
                  <a:t>不忘初心，牢记使命，高举中国特色社会主义伟大旗帜，决胜全面建成小康社会，夺取新时代中国特色社会主义伟大胜利，为实现中华民族伟大复兴的中国梦不懈奋斗！</a:t>
                </a:r>
                <a:endParaRPr lang="zh-CN" altLang="en-US" dirty="0"/>
              </a:p>
            </p:txBody>
          </p:sp>
        </p:gr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物体&#10;&#10;已生成高可信度的说明"/>
          <p:cNvPicPr>
            <a:picLocks noChangeAspect="1"/>
          </p:cNvPicPr>
          <p:nvPr/>
        </p:nvPicPr>
        <p:blipFill rotWithShape="1">
          <a:blip r:embed="rId1" cstate="print">
            <a:extLst>
              <a:ext uri="{28A0092B-C50C-407E-A947-70E740481C1C}">
                <a14:useLocalDpi xmlns:a14="http://schemas.microsoft.com/office/drawing/2010/main" val="0"/>
              </a:ext>
            </a:extLst>
          </a:blip>
          <a:srcRect b="-1"/>
          <a:stretch>
            <a:fillRect/>
          </a:stretch>
        </p:blipFill>
        <p:spPr>
          <a:xfrm>
            <a:off x="0" y="0"/>
            <a:ext cx="12192000" cy="6858000"/>
          </a:xfrm>
          <a:prstGeom prst="rect">
            <a:avLst/>
          </a:prstGeom>
        </p:spPr>
      </p:pic>
      <p:sp>
        <p:nvSpPr>
          <p:cNvPr id="9" name="文本框 8"/>
          <p:cNvSpPr txBox="1"/>
          <p:nvPr/>
        </p:nvSpPr>
        <p:spPr>
          <a:xfrm>
            <a:off x="711835" y="971550"/>
            <a:ext cx="11263630" cy="1938020"/>
          </a:xfrm>
          <a:prstGeom prst="rect">
            <a:avLst/>
          </a:prstGeom>
          <a:noFill/>
        </p:spPr>
        <p:txBody>
          <a:bodyPr wrap="square" rtlCol="0">
            <a:spAutoFit/>
          </a:bodyPr>
          <a:lstStyle/>
          <a:p>
            <a:pPr algn="ctr">
              <a:lnSpc>
                <a:spcPct val="150000"/>
              </a:lnSpc>
            </a:pPr>
            <a:r>
              <a:rPr lang="zh-CN" altLang="en-US" sz="4000" b="1" dirty="0">
                <a:solidFill>
                  <a:srgbClr val="C00000"/>
                </a:solidFill>
                <a:latin typeface="微软雅黑" panose="020B0503020204020204" charset="-122"/>
                <a:ea typeface="微软雅黑" panose="020B0503020204020204" charset="-122"/>
              </a:rPr>
              <a:t>感谢关注</a:t>
            </a:r>
            <a:r>
              <a:rPr lang="zh-CN" altLang="en-US" sz="4000" b="1" dirty="0" smtClean="0">
                <a:solidFill>
                  <a:srgbClr val="C00000"/>
                </a:solidFill>
                <a:latin typeface="微软雅黑" panose="020B0503020204020204" charset="-122"/>
                <a:ea typeface="微软雅黑" panose="020B0503020204020204" charset="-122"/>
              </a:rPr>
              <a:t>！</a:t>
            </a:r>
            <a:endParaRPr lang="en-US" altLang="zh-CN" sz="4000" b="1" dirty="0" smtClean="0">
              <a:solidFill>
                <a:srgbClr val="C00000"/>
              </a:solidFill>
              <a:latin typeface="微软雅黑" panose="020B0503020204020204" charset="-122"/>
              <a:ea typeface="微软雅黑" panose="020B0503020204020204" charset="-122"/>
            </a:endParaRPr>
          </a:p>
          <a:p>
            <a:pPr algn="ctr">
              <a:lnSpc>
                <a:spcPct val="150000"/>
              </a:lnSpc>
            </a:pPr>
            <a:r>
              <a:rPr lang="zh-CN" altLang="en-US" sz="4000" b="1" dirty="0">
                <a:solidFill>
                  <a:srgbClr val="C00000"/>
                </a:solidFill>
                <a:latin typeface="微软雅黑" panose="020B0503020204020204" charset="-122"/>
                <a:ea typeface="微软雅黑" panose="020B0503020204020204" charset="-122"/>
              </a:rPr>
              <a:t>更多学习资讯请您扫描关注</a:t>
            </a:r>
            <a:r>
              <a:rPr lang="en-US" altLang="zh-CN" sz="4000" b="1" dirty="0">
                <a:solidFill>
                  <a:srgbClr val="C00000"/>
                </a:solidFill>
                <a:latin typeface="微软雅黑" panose="020B0503020204020204" charset="-122"/>
                <a:ea typeface="微软雅黑" panose="020B0503020204020204" charset="-122"/>
              </a:rPr>
              <a:t>“</a:t>
            </a:r>
            <a:r>
              <a:rPr lang="zh-CN" altLang="en-US" sz="4000" b="1" dirty="0">
                <a:solidFill>
                  <a:srgbClr val="C00000"/>
                </a:solidFill>
                <a:latin typeface="微软雅黑" panose="020B0503020204020204" charset="-122"/>
                <a:ea typeface="微软雅黑" panose="020B0503020204020204" charset="-122"/>
              </a:rPr>
              <a:t>安康学习微平台</a:t>
            </a:r>
            <a:r>
              <a:rPr lang="en-US" altLang="zh-CN" sz="4000" b="1" dirty="0">
                <a:solidFill>
                  <a:srgbClr val="C00000"/>
                </a:solidFill>
                <a:latin typeface="微软雅黑" panose="020B0503020204020204" charset="-122"/>
                <a:ea typeface="微软雅黑" panose="020B0503020204020204" charset="-122"/>
              </a:rPr>
              <a:t>”</a:t>
            </a:r>
            <a:r>
              <a:rPr lang="zh-CN" altLang="en-US" sz="4000" b="1" dirty="0">
                <a:solidFill>
                  <a:srgbClr val="C00000"/>
                </a:solidFill>
                <a:latin typeface="微软雅黑" panose="020B0503020204020204" charset="-122"/>
                <a:ea typeface="微软雅黑" panose="020B0503020204020204" charset="-122"/>
              </a:rPr>
              <a:t>。</a:t>
            </a:r>
            <a:endParaRPr lang="zh-CN" altLang="en-US" sz="4000" b="1" dirty="0">
              <a:solidFill>
                <a:srgbClr val="C00000"/>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40" y="5217160"/>
            <a:ext cx="12357735" cy="2094865"/>
          </a:xfrm>
          <a:prstGeom prst="rect">
            <a:avLst/>
          </a:prstGeom>
        </p:spPr>
      </p:pic>
      <p:pic>
        <p:nvPicPr>
          <p:cNvPr id="2" name="图片 1" descr="平台扫一扫"/>
          <p:cNvPicPr>
            <a:picLocks noChangeAspect="1"/>
          </p:cNvPicPr>
          <p:nvPr/>
        </p:nvPicPr>
        <p:blipFill>
          <a:blip r:embed="rId3"/>
          <a:stretch>
            <a:fillRect/>
          </a:stretch>
        </p:blipFill>
        <p:spPr>
          <a:xfrm>
            <a:off x="4201160" y="3195320"/>
            <a:ext cx="3505200" cy="26308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库_矩形 6"/>
          <p:cNvSpPr>
            <a:spLocks noChangeArrowheads="1"/>
          </p:cNvSpPr>
          <p:nvPr>
            <p:custDataLst>
              <p:tags r:id="rId1"/>
            </p:custDataLst>
          </p:nvPr>
        </p:nvSpPr>
        <p:spPr bwMode="auto">
          <a:xfrm>
            <a:off x="4414841" y="3075784"/>
            <a:ext cx="4622799" cy="15827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144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spcAft>
                <a:spcPts val="600"/>
              </a:spcAft>
            </a:pPr>
            <a:r>
              <a:rPr lang="zh-CN" altLang="en-US" sz="36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历史性成就</a:t>
            </a:r>
            <a:endParaRPr lang="zh-CN" altLang="en-US" sz="3600" dirty="0">
              <a:solidFill>
                <a:srgbClr val="FFFFFF"/>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endParaRPr>
          </a:p>
        </p:txBody>
      </p:sp>
      <p:sp>
        <p:nvSpPr>
          <p:cNvPr id="17" name="PA_库_任意多边形 4"/>
          <p:cNvSpPr/>
          <p:nvPr>
            <p:custDataLst>
              <p:tags r:id="rId2"/>
            </p:custDataLst>
          </p:nvPr>
        </p:nvSpPr>
        <p:spPr bwMode="auto">
          <a:xfrm>
            <a:off x="2941641" y="3253582"/>
            <a:ext cx="814387" cy="1573212"/>
          </a:xfrm>
          <a:custGeom>
            <a:avLst/>
            <a:gdLst>
              <a:gd name="connsiteX0" fmla="*/ 155380 w 814858"/>
              <a:gd name="connsiteY0" fmla="*/ 0 h 1572706"/>
              <a:gd name="connsiteX1" fmla="*/ 814858 w 814858"/>
              <a:gd name="connsiteY1" fmla="*/ 0 h 1572706"/>
              <a:gd name="connsiteX2" fmla="*/ 814858 w 814858"/>
              <a:gd name="connsiteY2" fmla="*/ 1572706 h 1572706"/>
              <a:gd name="connsiteX3" fmla="*/ 0 w 814858"/>
              <a:gd name="connsiteY3" fmla="*/ 1572706 h 1572706"/>
            </a:gdLst>
            <a:ahLst/>
            <a:cxnLst>
              <a:cxn ang="0">
                <a:pos x="connsiteX0" y="connsiteY0"/>
              </a:cxn>
              <a:cxn ang="0">
                <a:pos x="connsiteX1" y="connsiteY1"/>
              </a:cxn>
              <a:cxn ang="0">
                <a:pos x="connsiteX2" y="connsiteY2"/>
              </a:cxn>
              <a:cxn ang="0">
                <a:pos x="connsiteX3" y="connsiteY3"/>
              </a:cxn>
            </a:cxnLst>
            <a:rect l="l" t="t" r="r" b="b"/>
            <a:pathLst>
              <a:path w="814858" h="1572706">
                <a:moveTo>
                  <a:pt x="155380" y="0"/>
                </a:moveTo>
                <a:lnTo>
                  <a:pt x="814858" y="0"/>
                </a:lnTo>
                <a:lnTo>
                  <a:pt x="814858" y="1572706"/>
                </a:lnTo>
                <a:lnTo>
                  <a:pt x="0" y="1572706"/>
                </a:lnTo>
                <a:close/>
              </a:path>
            </a:pathLst>
          </a:custGeom>
          <a:solidFill>
            <a:srgbClr val="C00000"/>
          </a:solidFill>
          <a:ln>
            <a:noFill/>
          </a:ln>
        </p:spPr>
        <p:txBody>
          <a:bodyPr/>
          <a:lstStyle/>
          <a:p>
            <a:pPr>
              <a:defRPr/>
            </a:pPr>
            <a:endParaRPr lang="zh-CN" altLang="en-US"/>
          </a:p>
        </p:txBody>
      </p:sp>
      <p:sp>
        <p:nvSpPr>
          <p:cNvPr id="18" name="PA_库_任意多边形 5"/>
          <p:cNvSpPr/>
          <p:nvPr>
            <p:custDataLst>
              <p:tags r:id="rId3"/>
            </p:custDataLst>
          </p:nvPr>
        </p:nvSpPr>
        <p:spPr bwMode="auto">
          <a:xfrm>
            <a:off x="3756028" y="3075782"/>
            <a:ext cx="658813" cy="1751012"/>
          </a:xfrm>
          <a:custGeom>
            <a:avLst/>
            <a:gdLst>
              <a:gd name="connsiteX0" fmla="*/ 659478 w 659478"/>
              <a:gd name="connsiteY0" fmla="*/ 0 h 1750466"/>
              <a:gd name="connsiteX1" fmla="*/ 659478 w 659478"/>
              <a:gd name="connsiteY1" fmla="*/ 1582205 h 1750466"/>
              <a:gd name="connsiteX2" fmla="*/ 10472 w 659478"/>
              <a:gd name="connsiteY2" fmla="*/ 1750466 h 1750466"/>
              <a:gd name="connsiteX3" fmla="*/ 0 w 659478"/>
              <a:gd name="connsiteY3" fmla="*/ 1750466 h 1750466"/>
              <a:gd name="connsiteX4" fmla="*/ 0 w 659478"/>
              <a:gd name="connsiteY4" fmla="*/ 177761 h 175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78" h="1750466">
                <a:moveTo>
                  <a:pt x="659478" y="0"/>
                </a:moveTo>
                <a:lnTo>
                  <a:pt x="659478" y="1582205"/>
                </a:lnTo>
                <a:lnTo>
                  <a:pt x="10472" y="1750466"/>
                </a:lnTo>
                <a:lnTo>
                  <a:pt x="0" y="1750466"/>
                </a:lnTo>
                <a:lnTo>
                  <a:pt x="0" y="177761"/>
                </a:lnTo>
                <a:close/>
              </a:path>
            </a:pathLst>
          </a:custGeom>
          <a:solidFill>
            <a:srgbClr val="C00000"/>
          </a:solidFill>
          <a:ln>
            <a:noFill/>
          </a:ln>
        </p:spPr>
        <p:txBody>
          <a:bodyPr/>
          <a:lstStyle/>
          <a:p>
            <a:pPr>
              <a:defRPr/>
            </a:pPr>
            <a:endParaRPr lang="zh-CN" altLang="en-US"/>
          </a:p>
        </p:txBody>
      </p:sp>
      <p:sp>
        <p:nvSpPr>
          <p:cNvPr id="19" name="PA_库_任意多边形 11"/>
          <p:cNvSpPr/>
          <p:nvPr>
            <p:custDataLst>
              <p:tags r:id="rId4"/>
            </p:custDataLst>
          </p:nvPr>
        </p:nvSpPr>
        <p:spPr bwMode="auto">
          <a:xfrm>
            <a:off x="9037640" y="3075782"/>
            <a:ext cx="669925" cy="1751012"/>
          </a:xfrm>
          <a:custGeom>
            <a:avLst/>
            <a:gdLst>
              <a:gd name="T0" fmla="*/ 0 w 494"/>
              <a:gd name="T1" fmla="*/ 0 h 1290"/>
              <a:gd name="T2" fmla="*/ 0 w 494"/>
              <a:gd name="T3" fmla="*/ 1166 h 1290"/>
              <a:gd name="T4" fmla="*/ 494 w 494"/>
              <a:gd name="T5" fmla="*/ 1290 h 1290"/>
              <a:gd name="T6" fmla="*/ 494 w 494"/>
              <a:gd name="T7" fmla="*/ 131 h 1290"/>
              <a:gd name="T8" fmla="*/ 0 w 494"/>
              <a:gd name="T9" fmla="*/ 0 h 1290"/>
            </a:gdLst>
            <a:ahLst/>
            <a:cxnLst>
              <a:cxn ang="0">
                <a:pos x="T0" y="T1"/>
              </a:cxn>
              <a:cxn ang="0">
                <a:pos x="T2" y="T3"/>
              </a:cxn>
              <a:cxn ang="0">
                <a:pos x="T4" y="T5"/>
              </a:cxn>
              <a:cxn ang="0">
                <a:pos x="T6" y="T7"/>
              </a:cxn>
              <a:cxn ang="0">
                <a:pos x="T8" y="T9"/>
              </a:cxn>
            </a:cxnLst>
            <a:rect l="0" t="0" r="r" b="b"/>
            <a:pathLst>
              <a:path w="494" h="1290">
                <a:moveTo>
                  <a:pt x="0" y="0"/>
                </a:moveTo>
                <a:lnTo>
                  <a:pt x="0" y="1166"/>
                </a:lnTo>
                <a:lnTo>
                  <a:pt x="494" y="1290"/>
                </a:lnTo>
                <a:lnTo>
                  <a:pt x="494" y="131"/>
                </a:lnTo>
                <a:lnTo>
                  <a:pt x="0" y="0"/>
                </a:lnTo>
                <a:close/>
              </a:path>
            </a:pathLst>
          </a:custGeom>
          <a:solidFill>
            <a:srgbClr val="C00000"/>
          </a:solidFill>
          <a:ln>
            <a:noFill/>
          </a:ln>
        </p:spPr>
        <p:txBody>
          <a:bodyPr/>
          <a:lstStyle/>
          <a:p>
            <a:pPr>
              <a:defRPr/>
            </a:pPr>
            <a:endParaRPr lang="zh-CN" altLang="en-US"/>
          </a:p>
        </p:txBody>
      </p:sp>
      <p:sp>
        <p:nvSpPr>
          <p:cNvPr id="20" name="PA_库_矩形 12"/>
          <p:cNvSpPr>
            <a:spLocks noChangeArrowheads="1"/>
          </p:cNvSpPr>
          <p:nvPr>
            <p:custDataLst>
              <p:tags r:id="rId5"/>
            </p:custDataLst>
          </p:nvPr>
        </p:nvSpPr>
        <p:spPr bwMode="auto">
          <a:xfrm>
            <a:off x="9707563" y="3253582"/>
            <a:ext cx="804863" cy="15732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1" name="PA_库_任意多边形 15"/>
          <p:cNvSpPr/>
          <p:nvPr>
            <p:custDataLst>
              <p:tags r:id="rId6"/>
            </p:custDataLst>
          </p:nvPr>
        </p:nvSpPr>
        <p:spPr bwMode="auto">
          <a:xfrm rot="16200000" flipV="1">
            <a:off x="1435497" y="3039954"/>
            <a:ext cx="2000467" cy="1573212"/>
          </a:xfrm>
          <a:prstGeom prst="flowChartDelay">
            <a:avLst/>
          </a:prstGeom>
          <a:solidFill>
            <a:srgbClr val="C00000"/>
          </a:solidFill>
          <a:ln>
            <a:noFill/>
          </a:ln>
        </p:spPr>
        <p:txBody>
          <a:bodyPr/>
          <a:lstStyle/>
          <a:p>
            <a:pPr>
              <a:defRPr/>
            </a:pPr>
            <a:endParaRPr lang="zh-CN" altLang="en-US" dirty="0"/>
          </a:p>
        </p:txBody>
      </p:sp>
      <p:pic>
        <p:nvPicPr>
          <p:cNvPr id="10" name="图片 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846943" y="6311900"/>
            <a:ext cx="1781815" cy="492968"/>
          </a:xfrm>
          <a:prstGeom prst="rect">
            <a:avLst/>
          </a:prstGeom>
        </p:spPr>
      </p:pic>
      <p:sp>
        <p:nvSpPr>
          <p:cNvPr id="4" name="矩形 3"/>
          <p:cNvSpPr/>
          <p:nvPr/>
        </p:nvSpPr>
        <p:spPr>
          <a:xfrm>
            <a:off x="1886934" y="2759156"/>
            <a:ext cx="1173719" cy="2215991"/>
          </a:xfrm>
          <a:prstGeom prst="rect">
            <a:avLst/>
          </a:prstGeom>
          <a:solidFill>
            <a:srgbClr val="C00000"/>
          </a:solidFill>
        </p:spPr>
        <p:txBody>
          <a:bodyPr wrap="none">
            <a:spAutoFit/>
          </a:bodyPr>
          <a:lstStyle/>
          <a:p>
            <a:r>
              <a:rPr lang="en-US" altLang="zh-CN" sz="13800" b="1" spc="50" dirty="0" smtClean="0">
                <a:ln w="9525" cmpd="sng">
                  <a:no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1</a:t>
            </a:r>
            <a:endParaRPr lang="zh-CN" altLang="en-US" sz="13800" b="1" spc="50" dirty="0">
              <a:ln w="9525" cmpd="sng">
                <a:no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500" fill="hold">
                                          <p:stCondLst>
                                            <p:cond delay="0"/>
                                          </p:stCondLst>
                                        </p:cTn>
                                        <p:tgtEl>
                                          <p:spTgt spid="9"/>
                                        </p:tgtEl>
                                        <p:attrNameLst>
                                          <p:attrName>ppt_y</p:attrName>
                                        </p:attrNameLst>
                                      </p:cBhvr>
                                      <p:tavLst>
                                        <p:tav tm="0" fmla="floor(#ppt_y*3.4)*0.5+(#ppt_y- floor(#ppt_y*3.4)*0.5)*$&#10;">
                                          <p:val>
                                            <p:fltVal val="0"/>
                                          </p:val>
                                        </p:tav>
                                        <p:tav tm="100000">
                                          <p:val>
                                            <p:fltVal val="1"/>
                                          </p:val>
                                        </p:tav>
                                      </p:tavLst>
                                    </p:anim>
                                    <p:animScale>
                                      <p:cBhvr>
                                        <p:cTn id="8" dur="500" fill="hold">
                                          <p:stCondLst>
                                            <p:cond delay="0"/>
                                          </p:stCondLst>
                                        </p:cTn>
                                        <p:tgtEl>
                                          <p:spTgt spid="9"/>
                                        </p:tgtEl>
                                      </p:cBhvr>
                                      <p:from x="0" y="0"/>
                                      <p:to x="100000" y="100000"/>
                                    </p:animScale>
                                    <p:animEffect filter="fade">
                                      <p:cBhvr>
                                        <p:cTn id="9" dur="500">
                                          <p:stCondLst>
                                            <p:cond delay="0"/>
                                          </p:stCondLst>
                                        </p:cTn>
                                        <p:tgtEl>
                                          <p:spTgt spid="9"/>
                                        </p:tgtEl>
                                      </p:cBhvr>
                                    </p:animEffect>
                                    <p:anim to="" calcmode="lin" valueType="num">
                                      <p:cBhvr>
                                        <p:cTn id="10" dur="500" fill="hold">
                                          <p:stCondLst>
                                            <p:cond delay="0"/>
                                          </p:stCondLst>
                                        </p:cTn>
                                        <p:tgtEl>
                                          <p:spTgt spid="9"/>
                                        </p:tgtEl>
                                        <p:attrNameLst>
                                          <p:attrName>ppt_x</p:attrName>
                                        </p:attrNameLst>
                                      </p:cBhvr>
                                      <p:tavLst>
                                        <p:tav tm="0" fmla="floor(#ppt_x*3.4)*0.5+(#ppt_x- floor(#ppt_x*3.4)*0.5)*$&#10;">
                                          <p:val>
                                            <p:fltVal val="0"/>
                                          </p:val>
                                        </p:tav>
                                        <p:tav tm="100000">
                                          <p:val>
                                            <p:fltVal val="1"/>
                                          </p:val>
                                        </p:tav>
                                      </p:tavLst>
                                    </p:anim>
                                  </p:childTnLst>
                                </p:cTn>
                              </p:par>
                              <p:par>
                                <p:cTn id="11" presetID="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to="" calcmode="lin" valueType="num">
                                      <p:cBhvr>
                                        <p:cTn id="13" dur="500" fill="hold">
                                          <p:stCondLst>
                                            <p:cond delay="0"/>
                                          </p:stCondLst>
                                        </p:cTn>
                                        <p:tgtEl>
                                          <p:spTgt spid="17"/>
                                        </p:tgtEl>
                                        <p:attrNameLst>
                                          <p:attrName>ppt_y</p:attrName>
                                        </p:attrNameLst>
                                      </p:cBhvr>
                                      <p:tavLst>
                                        <p:tav tm="0" fmla="floor(#ppt_y*3.4)*0.5+(#ppt_y- floor(#ppt_y*3.4)*0.5)*$&#10;">
                                          <p:val>
                                            <p:fltVal val="0"/>
                                          </p:val>
                                        </p:tav>
                                        <p:tav tm="100000">
                                          <p:val>
                                            <p:fltVal val="1"/>
                                          </p:val>
                                        </p:tav>
                                      </p:tavLst>
                                    </p:anim>
                                    <p:animScale>
                                      <p:cBhvr>
                                        <p:cTn id="14" dur="500" fill="hold">
                                          <p:stCondLst>
                                            <p:cond delay="0"/>
                                          </p:stCondLst>
                                        </p:cTn>
                                        <p:tgtEl>
                                          <p:spTgt spid="17"/>
                                        </p:tgtEl>
                                      </p:cBhvr>
                                      <p:from x="0" y="0"/>
                                      <p:to x="100000" y="100000"/>
                                    </p:animScale>
                                    <p:animEffect filter="fade">
                                      <p:cBhvr>
                                        <p:cTn id="15" dur="500">
                                          <p:stCondLst>
                                            <p:cond delay="0"/>
                                          </p:stCondLst>
                                        </p:cTn>
                                        <p:tgtEl>
                                          <p:spTgt spid="17"/>
                                        </p:tgtEl>
                                      </p:cBhvr>
                                    </p:animEffect>
                                    <p:anim to="" calcmode="lin" valueType="num">
                                      <p:cBhvr>
                                        <p:cTn id="16" dur="500" fill="hold">
                                          <p:stCondLst>
                                            <p:cond delay="0"/>
                                          </p:stCondLst>
                                        </p:cTn>
                                        <p:tgtEl>
                                          <p:spTgt spid="17"/>
                                        </p:tgtEl>
                                        <p:attrNameLst>
                                          <p:attrName>ppt_x</p:attrName>
                                        </p:attrNameLst>
                                      </p:cBhvr>
                                      <p:tavLst>
                                        <p:tav tm="0" fmla="floor(#ppt_x*3.4)*0.5+(#ppt_x- floor(#ppt_x*3.4)*0.5)*$&#10;">
                                          <p:val>
                                            <p:fltVal val="0"/>
                                          </p:val>
                                        </p:tav>
                                        <p:tav tm="100000">
                                          <p:val>
                                            <p:fltVal val="1"/>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to="" calcmode="lin" valueType="num">
                                      <p:cBhvr>
                                        <p:cTn id="19" dur="500" fill="hold">
                                          <p:stCondLst>
                                            <p:cond delay="0"/>
                                          </p:stCondLst>
                                        </p:cTn>
                                        <p:tgtEl>
                                          <p:spTgt spid="18"/>
                                        </p:tgtEl>
                                        <p:attrNameLst>
                                          <p:attrName>ppt_y</p:attrName>
                                        </p:attrNameLst>
                                      </p:cBhvr>
                                      <p:tavLst>
                                        <p:tav tm="0" fmla="floor(#ppt_y*3.4)*0.5+(#ppt_y- floor(#ppt_y*3.4)*0.5)*$&#10;">
                                          <p:val>
                                            <p:fltVal val="0"/>
                                          </p:val>
                                        </p:tav>
                                        <p:tav tm="100000">
                                          <p:val>
                                            <p:fltVal val="1"/>
                                          </p:val>
                                        </p:tav>
                                      </p:tavLst>
                                    </p:anim>
                                    <p:animScale>
                                      <p:cBhvr>
                                        <p:cTn id="20" dur="500" fill="hold">
                                          <p:stCondLst>
                                            <p:cond delay="0"/>
                                          </p:stCondLst>
                                        </p:cTn>
                                        <p:tgtEl>
                                          <p:spTgt spid="18"/>
                                        </p:tgtEl>
                                      </p:cBhvr>
                                      <p:from x="0" y="0"/>
                                      <p:to x="100000" y="100000"/>
                                    </p:animScale>
                                    <p:animEffect filter="fade">
                                      <p:cBhvr>
                                        <p:cTn id="21" dur="500">
                                          <p:stCondLst>
                                            <p:cond delay="0"/>
                                          </p:stCondLst>
                                        </p:cTn>
                                        <p:tgtEl>
                                          <p:spTgt spid="18"/>
                                        </p:tgtEl>
                                      </p:cBhvr>
                                    </p:animEffect>
                                    <p:anim to="" calcmode="lin" valueType="num">
                                      <p:cBhvr>
                                        <p:cTn id="22" dur="500" fill="hold">
                                          <p:stCondLst>
                                            <p:cond delay="0"/>
                                          </p:stCondLst>
                                        </p:cTn>
                                        <p:tgtEl>
                                          <p:spTgt spid="18"/>
                                        </p:tgtEl>
                                        <p:attrNameLst>
                                          <p:attrName>ppt_x</p:attrName>
                                        </p:attrNameLst>
                                      </p:cBhvr>
                                      <p:tavLst>
                                        <p:tav tm="0" fmla="floor(#ppt_x*3.4)*0.5+(#ppt_x- floor(#ppt_x*3.4)*0.5)*$&#10;">
                                          <p:val>
                                            <p:fltVal val="0"/>
                                          </p:val>
                                        </p:tav>
                                        <p:tav tm="100000">
                                          <p:val>
                                            <p:fltVal val="1"/>
                                          </p:val>
                                        </p:tav>
                                      </p:tavLst>
                                    </p:anim>
                                  </p:childTnLst>
                                </p:cTn>
                              </p:par>
                              <p:par>
                                <p:cTn id="23" presetID="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to="" calcmode="lin" valueType="num">
                                      <p:cBhvr>
                                        <p:cTn id="25" dur="500" fill="hold">
                                          <p:stCondLst>
                                            <p:cond delay="0"/>
                                          </p:stCondLst>
                                        </p:cTn>
                                        <p:tgtEl>
                                          <p:spTgt spid="19"/>
                                        </p:tgtEl>
                                        <p:attrNameLst>
                                          <p:attrName>ppt_y</p:attrName>
                                        </p:attrNameLst>
                                      </p:cBhvr>
                                      <p:tavLst>
                                        <p:tav tm="0" fmla="floor(#ppt_y*3.4)*0.5+(#ppt_y- floor(#ppt_y*3.4)*0.5)*$&#10;">
                                          <p:val>
                                            <p:fltVal val="0"/>
                                          </p:val>
                                        </p:tav>
                                        <p:tav tm="100000">
                                          <p:val>
                                            <p:fltVal val="1"/>
                                          </p:val>
                                        </p:tav>
                                      </p:tavLst>
                                    </p:anim>
                                    <p:animScale>
                                      <p:cBhvr>
                                        <p:cTn id="26" dur="500" fill="hold">
                                          <p:stCondLst>
                                            <p:cond delay="0"/>
                                          </p:stCondLst>
                                        </p:cTn>
                                        <p:tgtEl>
                                          <p:spTgt spid="19"/>
                                        </p:tgtEl>
                                      </p:cBhvr>
                                      <p:from x="0" y="0"/>
                                      <p:to x="100000" y="100000"/>
                                    </p:animScale>
                                    <p:animEffect filter="fade">
                                      <p:cBhvr>
                                        <p:cTn id="27" dur="500">
                                          <p:stCondLst>
                                            <p:cond delay="0"/>
                                          </p:stCondLst>
                                        </p:cTn>
                                        <p:tgtEl>
                                          <p:spTgt spid="19"/>
                                        </p:tgtEl>
                                      </p:cBhvr>
                                    </p:animEffect>
                                    <p:anim to="" calcmode="lin" valueType="num">
                                      <p:cBhvr>
                                        <p:cTn id="28" dur="500" fill="hold">
                                          <p:stCondLst>
                                            <p:cond delay="0"/>
                                          </p:stCondLst>
                                        </p:cTn>
                                        <p:tgtEl>
                                          <p:spTgt spid="19"/>
                                        </p:tgtEl>
                                        <p:attrNameLst>
                                          <p:attrName>ppt_x</p:attrName>
                                        </p:attrNameLst>
                                      </p:cBhvr>
                                      <p:tavLst>
                                        <p:tav tm="0" fmla="floor(#ppt_x*3.4)*0.5+(#ppt_x- floor(#ppt_x*3.4)*0.5)*$&#10;">
                                          <p:val>
                                            <p:fltVal val="0"/>
                                          </p:val>
                                        </p:tav>
                                        <p:tav tm="100000">
                                          <p:val>
                                            <p:fltVal val="1"/>
                                          </p:val>
                                        </p:tav>
                                      </p:tavLst>
                                    </p:anim>
                                  </p:childTnLst>
                                </p:cTn>
                              </p:par>
                              <p:par>
                                <p:cTn id="29" presetID="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to="" calcmode="lin" valueType="num">
                                      <p:cBhvr>
                                        <p:cTn id="31" dur="500" fill="hold">
                                          <p:stCondLst>
                                            <p:cond delay="0"/>
                                          </p:stCondLst>
                                        </p:cTn>
                                        <p:tgtEl>
                                          <p:spTgt spid="20"/>
                                        </p:tgtEl>
                                        <p:attrNameLst>
                                          <p:attrName>ppt_y</p:attrName>
                                        </p:attrNameLst>
                                      </p:cBhvr>
                                      <p:tavLst>
                                        <p:tav tm="0" fmla="floor(#ppt_y*3.4)*0.5+(#ppt_y- floor(#ppt_y*3.4)*0.5)*$&#10;">
                                          <p:val>
                                            <p:fltVal val="0"/>
                                          </p:val>
                                        </p:tav>
                                        <p:tav tm="100000">
                                          <p:val>
                                            <p:fltVal val="1"/>
                                          </p:val>
                                        </p:tav>
                                      </p:tavLst>
                                    </p:anim>
                                    <p:animScale>
                                      <p:cBhvr>
                                        <p:cTn id="32" dur="500" fill="hold">
                                          <p:stCondLst>
                                            <p:cond delay="0"/>
                                          </p:stCondLst>
                                        </p:cTn>
                                        <p:tgtEl>
                                          <p:spTgt spid="20"/>
                                        </p:tgtEl>
                                      </p:cBhvr>
                                      <p:from x="0" y="0"/>
                                      <p:to x="100000" y="100000"/>
                                    </p:animScale>
                                    <p:animEffect filter="fade">
                                      <p:cBhvr>
                                        <p:cTn id="33" dur="500">
                                          <p:stCondLst>
                                            <p:cond delay="0"/>
                                          </p:stCondLst>
                                        </p:cTn>
                                        <p:tgtEl>
                                          <p:spTgt spid="20"/>
                                        </p:tgtEl>
                                      </p:cBhvr>
                                    </p:animEffect>
                                    <p:anim to="" calcmode="lin" valueType="num">
                                      <p:cBhvr>
                                        <p:cTn id="34" dur="500" fill="hold">
                                          <p:stCondLst>
                                            <p:cond delay="0"/>
                                          </p:stCondLst>
                                        </p:cTn>
                                        <p:tgtEl>
                                          <p:spTgt spid="20"/>
                                        </p:tgtEl>
                                        <p:attrNameLst>
                                          <p:attrName>ppt_x</p:attrName>
                                        </p:attrNameLst>
                                      </p:cBhvr>
                                      <p:tavLst>
                                        <p:tav tm="0" fmla="floor(#ppt_x*3.4)*0.5+(#ppt_x- floor(#ppt_x*3.4)*0.5)*$&#10;">
                                          <p:val>
                                            <p:fltVal val="0"/>
                                          </p:val>
                                        </p:tav>
                                        <p:tav tm="100000">
                                          <p:val>
                                            <p:fltVal val="1"/>
                                          </p:val>
                                        </p:tav>
                                      </p:tavLst>
                                    </p:anim>
                                  </p:childTnLst>
                                </p:cTn>
                              </p:par>
                              <p:par>
                                <p:cTn id="35" presetID="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to="" calcmode="lin" valueType="num">
                                      <p:cBhvr>
                                        <p:cTn id="37" dur="500" fill="hold">
                                          <p:stCondLst>
                                            <p:cond delay="0"/>
                                          </p:stCondLst>
                                        </p:cTn>
                                        <p:tgtEl>
                                          <p:spTgt spid="21"/>
                                        </p:tgtEl>
                                        <p:attrNameLst>
                                          <p:attrName>ppt_y</p:attrName>
                                        </p:attrNameLst>
                                      </p:cBhvr>
                                      <p:tavLst>
                                        <p:tav tm="0" fmla="floor(#ppt_y*3.4)*0.5+(#ppt_y- floor(#ppt_y*3.4)*0.5)*$&#10;">
                                          <p:val>
                                            <p:fltVal val="0"/>
                                          </p:val>
                                        </p:tav>
                                        <p:tav tm="100000">
                                          <p:val>
                                            <p:fltVal val="1"/>
                                          </p:val>
                                        </p:tav>
                                      </p:tavLst>
                                    </p:anim>
                                    <p:animScale>
                                      <p:cBhvr>
                                        <p:cTn id="38" dur="500" fill="hold">
                                          <p:stCondLst>
                                            <p:cond delay="0"/>
                                          </p:stCondLst>
                                        </p:cTn>
                                        <p:tgtEl>
                                          <p:spTgt spid="21"/>
                                        </p:tgtEl>
                                      </p:cBhvr>
                                      <p:from x="0" y="0"/>
                                      <p:to x="100000" y="100000"/>
                                    </p:animScale>
                                    <p:animEffect filter="fade">
                                      <p:cBhvr>
                                        <p:cTn id="39" dur="500">
                                          <p:stCondLst>
                                            <p:cond delay="0"/>
                                          </p:stCondLst>
                                        </p:cTn>
                                        <p:tgtEl>
                                          <p:spTgt spid="21"/>
                                        </p:tgtEl>
                                      </p:cBhvr>
                                    </p:animEffect>
                                    <p:anim to="" calcmode="lin" valueType="num">
                                      <p:cBhvr>
                                        <p:cTn id="40" dur="500" fill="hold">
                                          <p:stCondLst>
                                            <p:cond delay="0"/>
                                          </p:stCondLst>
                                        </p:cTn>
                                        <p:tgtEl>
                                          <p:spTgt spid="21"/>
                                        </p:tgtEl>
                                        <p:attrNameLst>
                                          <p:attrName>ppt_x</p:attrName>
                                        </p:attrNameLst>
                                      </p:cBhvr>
                                      <p:tavLst>
                                        <p:tav tm="0" fmla="floor(#ppt_x*3.4)*0.5+(#ppt_x- floor(#ppt_x*3.4)*0.5)*$&#10;">
                                          <p:val>
                                            <p:fltVal val="0"/>
                                          </p:val>
                                        </p:tav>
                                        <p:tav tm="100000">
                                          <p:val>
                                            <p:fltVal val="1"/>
                                          </p:val>
                                        </p:tav>
                                      </p:tavLst>
                                    </p:anim>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fltVal val="0"/>
                                          </p:val>
                                        </p:tav>
                                        <p:tav tm="100000">
                                          <p:val>
                                            <p:strVal val="#ppt_w"/>
                                          </p:val>
                                        </p:tav>
                                      </p:tavLst>
                                    </p:anim>
                                    <p:anim calcmode="lin" valueType="num">
                                      <p:cBhvr>
                                        <p:cTn id="45" dur="1000" fill="hold"/>
                                        <p:tgtEl>
                                          <p:spTgt spid="2"/>
                                        </p:tgtEl>
                                        <p:attrNameLst>
                                          <p:attrName>ppt_h</p:attrName>
                                        </p:attrNameLst>
                                      </p:cBhvr>
                                      <p:tavLst>
                                        <p:tav tm="0">
                                          <p:val>
                                            <p:fltVal val="0"/>
                                          </p:val>
                                        </p:tav>
                                        <p:tav tm="100000">
                                          <p:val>
                                            <p:strVal val="#ppt_h"/>
                                          </p:val>
                                        </p:tav>
                                      </p:tavLst>
                                    </p:anim>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7" grpId="0" bldLvl="0" animBg="1"/>
      <p:bldP spid="18" grpId="0" bldLvl="0" animBg="1"/>
      <p:bldP spid="19" grpId="0" bldLvl="0" animBg="1"/>
      <p:bldP spid="20" grpId="0" bldLvl="0" animBg="1"/>
      <p:bldP spid="2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2280" y="1464310"/>
            <a:ext cx="1226820" cy="5262245"/>
          </a:xfrm>
          <a:prstGeom prst="rect">
            <a:avLst/>
          </a:prstGeom>
          <a:gradFill>
            <a:gsLst>
              <a:gs pos="0">
                <a:srgbClr val="E30000"/>
              </a:gs>
              <a:gs pos="100000">
                <a:srgbClr val="760303"/>
              </a:gs>
            </a:gsLst>
            <a:lin ang="5400000" scaled="0"/>
          </a:gradFill>
          <a:effectLst/>
        </p:spPr>
        <p:txBody>
          <a:bodyPr wrap="square" rtlCol="0">
            <a:spAutoFit/>
          </a:bodyPr>
          <a:lstStyle/>
          <a:p>
            <a:pPr algn="ctr"/>
            <a:r>
              <a:rPr lang="zh-CN" altLang="zh-CN" sz="56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九个明显改变</a:t>
            </a:r>
            <a:endParaRPr lang="zh-CN" altLang="zh-CN" sz="56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8" name="直接连接符 7"/>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715770" y="1428750"/>
            <a:ext cx="3235325" cy="1318260"/>
          </a:xfrm>
          <a:prstGeom prst="roundRect">
            <a:avLst/>
          </a:prstGeom>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endParaRPr lang="zh-CN" altLang="en-US"/>
          </a:p>
        </p:txBody>
      </p:sp>
      <p:sp>
        <p:nvSpPr>
          <p:cNvPr id="12" name="圆角矩形 11"/>
          <p:cNvSpPr/>
          <p:nvPr/>
        </p:nvSpPr>
        <p:spPr>
          <a:xfrm>
            <a:off x="9056370" y="1428115"/>
            <a:ext cx="2907030" cy="131953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p>
        </p:txBody>
      </p:sp>
      <p:sp>
        <p:nvSpPr>
          <p:cNvPr id="13" name="圆角矩形 12"/>
          <p:cNvSpPr/>
          <p:nvPr/>
        </p:nvSpPr>
        <p:spPr>
          <a:xfrm>
            <a:off x="5422900" y="3094355"/>
            <a:ext cx="2995930" cy="150495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p>
        </p:txBody>
      </p:sp>
      <p:sp>
        <p:nvSpPr>
          <p:cNvPr id="14" name="圆角矩形 13"/>
          <p:cNvSpPr/>
          <p:nvPr/>
        </p:nvSpPr>
        <p:spPr>
          <a:xfrm>
            <a:off x="1714500" y="5064125"/>
            <a:ext cx="3218180" cy="162687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p>
        </p:txBody>
      </p:sp>
      <p:sp>
        <p:nvSpPr>
          <p:cNvPr id="15" name="圆角矩形 14"/>
          <p:cNvSpPr/>
          <p:nvPr/>
        </p:nvSpPr>
        <p:spPr>
          <a:xfrm>
            <a:off x="9055100" y="5027930"/>
            <a:ext cx="2908300" cy="1663065"/>
          </a:xfrm>
          <a:prstGeom prst="roundRect">
            <a:avLst/>
          </a:prstGeom>
          <a:gradFill>
            <a:gsLst>
              <a:gs pos="0">
                <a:srgbClr val="FECF40"/>
              </a:gs>
              <a:gs pos="100000">
                <a:srgbClr val="846C21"/>
              </a:gs>
            </a:gsLst>
            <a:lin ang="5400000" scaled="0"/>
          </a:gradFill>
          <a:ln w="19050">
            <a:solidFill>
              <a:schemeClr val="accent1"/>
            </a:solidFill>
          </a:ln>
        </p:spPr>
        <p:txBody>
          <a:bodyPr vert="horz" wrap="square" lIns="91440" tIns="45720" rIns="91440" bIns="45720" numCol="1" anchor="t" anchorCtr="0" compatLnSpc="1"/>
          <a:lstStyle/>
          <a:p>
            <a:endParaRPr lang="zh-CN" altLang="en-US"/>
          </a:p>
        </p:txBody>
      </p:sp>
      <p:sp>
        <p:nvSpPr>
          <p:cNvPr id="16" name="任意多边形 15"/>
          <p:cNvSpPr/>
          <p:nvPr/>
        </p:nvSpPr>
        <p:spPr>
          <a:xfrm>
            <a:off x="5422900" y="1428750"/>
            <a:ext cx="3161030" cy="1317625"/>
          </a:xfrm>
          <a:custGeom>
            <a:avLst/>
            <a:gdLst>
              <a:gd name="connsiteX0" fmla="*/ 0 w 3306545"/>
              <a:gd name="connsiteY0" fmla="*/ 117002 h 702000"/>
              <a:gd name="connsiteX1" fmla="*/ 34269 w 3306545"/>
              <a:gd name="connsiteY1" fmla="*/ 34269 h 702000"/>
              <a:gd name="connsiteX2" fmla="*/ 117002 w 3306545"/>
              <a:gd name="connsiteY2" fmla="*/ 0 h 702000"/>
              <a:gd name="connsiteX3" fmla="*/ 3189543 w 3306545"/>
              <a:gd name="connsiteY3" fmla="*/ 0 h 702000"/>
              <a:gd name="connsiteX4" fmla="*/ 3272276 w 3306545"/>
              <a:gd name="connsiteY4" fmla="*/ 34269 h 702000"/>
              <a:gd name="connsiteX5" fmla="*/ 3306545 w 3306545"/>
              <a:gd name="connsiteY5" fmla="*/ 117002 h 702000"/>
              <a:gd name="connsiteX6" fmla="*/ 3306545 w 3306545"/>
              <a:gd name="connsiteY6" fmla="*/ 584998 h 702000"/>
              <a:gd name="connsiteX7" fmla="*/ 3272276 w 3306545"/>
              <a:gd name="connsiteY7" fmla="*/ 667731 h 702000"/>
              <a:gd name="connsiteX8" fmla="*/ 3189543 w 3306545"/>
              <a:gd name="connsiteY8" fmla="*/ 702000 h 702000"/>
              <a:gd name="connsiteX9" fmla="*/ 117002 w 3306545"/>
              <a:gd name="connsiteY9" fmla="*/ 702000 h 702000"/>
              <a:gd name="connsiteX10" fmla="*/ 34269 w 3306545"/>
              <a:gd name="connsiteY10" fmla="*/ 667731 h 702000"/>
              <a:gd name="connsiteX11" fmla="*/ 0 w 3306545"/>
              <a:gd name="connsiteY11" fmla="*/ 584998 h 702000"/>
              <a:gd name="connsiteX12" fmla="*/ 0 w 3306545"/>
              <a:gd name="connsiteY12"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6545" h="702000">
                <a:moveTo>
                  <a:pt x="0" y="117002"/>
                </a:moveTo>
                <a:cubicBezTo>
                  <a:pt x="0" y="85971"/>
                  <a:pt x="12327" y="56211"/>
                  <a:pt x="34269" y="34269"/>
                </a:cubicBezTo>
                <a:cubicBezTo>
                  <a:pt x="56211" y="12327"/>
                  <a:pt x="85971" y="0"/>
                  <a:pt x="117002" y="0"/>
                </a:cubicBezTo>
                <a:lnTo>
                  <a:pt x="3189543" y="0"/>
                </a:lnTo>
                <a:cubicBezTo>
                  <a:pt x="3220574" y="0"/>
                  <a:pt x="3250334" y="12327"/>
                  <a:pt x="3272276" y="34269"/>
                </a:cubicBezTo>
                <a:cubicBezTo>
                  <a:pt x="3294218" y="56211"/>
                  <a:pt x="3306545" y="85971"/>
                  <a:pt x="3306545" y="117002"/>
                </a:cubicBezTo>
                <a:lnTo>
                  <a:pt x="3306545" y="584998"/>
                </a:lnTo>
                <a:cubicBezTo>
                  <a:pt x="3306545" y="616029"/>
                  <a:pt x="3294218" y="645789"/>
                  <a:pt x="3272276" y="667731"/>
                </a:cubicBezTo>
                <a:cubicBezTo>
                  <a:pt x="3250334" y="689673"/>
                  <a:pt x="3220574" y="702000"/>
                  <a:pt x="3189543" y="702000"/>
                </a:cubicBezTo>
                <a:lnTo>
                  <a:pt x="117002" y="702000"/>
                </a:lnTo>
                <a:cubicBezTo>
                  <a:pt x="85971" y="702000"/>
                  <a:pt x="56211" y="689673"/>
                  <a:pt x="34269" y="667731"/>
                </a:cubicBezTo>
                <a:cubicBezTo>
                  <a:pt x="12327" y="645789"/>
                  <a:pt x="0" y="616029"/>
                  <a:pt x="0" y="584998"/>
                </a:cubicBezTo>
                <a:lnTo>
                  <a:pt x="0" y="117002"/>
                </a:lnTo>
                <a:close/>
              </a:path>
            </a:pathLst>
          </a:custGeom>
          <a:gradFill>
            <a:gsLst>
              <a:gs pos="0">
                <a:srgbClr val="FE4444"/>
              </a:gs>
              <a:gs pos="100000">
                <a:srgbClr val="832B2B"/>
              </a:gs>
            </a:gsLst>
            <a:lin ang="5400000" scaled="0"/>
          </a:gradFill>
          <a:ln w="12700">
            <a:noFill/>
          </a:ln>
          <a:effectLst>
            <a:outerShdw blurRad="127000" dist="50800" dir="5400000" algn="t" rotWithShape="0">
              <a:prstClr val="black">
                <a:alpha val="60000"/>
              </a:prstClr>
            </a:outerShdw>
          </a:effectLst>
        </p:spPr>
        <p:txBody>
          <a:bodyPr vert="horz" wrap="square" lIns="91440" tIns="172800" rIns="91440" bIns="45720" numCol="1" anchor="t" anchorCtr="0" compatLnSpc="1"/>
          <a:lstStyle/>
          <a:p>
            <a:pPr indent="0" fontAlgn="auto"/>
            <a:r>
              <a:rPr lang="zh-CN" altLang="en-US" sz="2000" b="1" dirty="0" smtClean="0">
                <a:solidFill>
                  <a:schemeClr val="bg1"/>
                </a:solidFill>
                <a:latin typeface="微软雅黑" panose="020B0503020204020204" charset="-122"/>
                <a:ea typeface="微软雅黑" panose="020B0503020204020204" charset="-122"/>
                <a:sym typeface="+mn-ea"/>
              </a:rPr>
              <a:t>坚定不移贯彻新发展理念，发展观不正确、发展方式粗放的状况得到明显改变。</a:t>
            </a:r>
            <a:endParaRPr lang="zh-CN" altLang="en-US" sz="2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1" name="矩形 20"/>
          <p:cNvSpPr/>
          <p:nvPr/>
        </p:nvSpPr>
        <p:spPr>
          <a:xfrm>
            <a:off x="1805940" y="1589405"/>
            <a:ext cx="3070225" cy="1014730"/>
          </a:xfrm>
          <a:prstGeom prst="rect">
            <a:avLst/>
          </a:prstGeom>
        </p:spPr>
        <p:txBody>
          <a:bodyPr wrap="square">
            <a:spAutoFit/>
          </a:bodyPr>
          <a:lstStyle/>
          <a:p>
            <a:r>
              <a:rPr lang="zh-CN" altLang="en-US" sz="2000" b="1" dirty="0" smtClean="0">
                <a:solidFill>
                  <a:schemeClr val="tx1"/>
                </a:solidFill>
                <a:latin typeface="微软雅黑" panose="020B0503020204020204" charset="-122"/>
                <a:ea typeface="微软雅黑" panose="020B0503020204020204" charset="-122"/>
                <a:sym typeface="+mn-ea"/>
              </a:rPr>
              <a:t>党的领导得到全面加强，党的领导被忽视、淡化、削弱的状况得到明显改变。</a:t>
            </a:r>
            <a:endParaRPr lang="zh-CN" altLang="en-US" sz="2000" b="1" dirty="0" smtClean="0">
              <a:solidFill>
                <a:schemeClr val="tx1"/>
              </a:solidFill>
              <a:latin typeface="微软雅黑" panose="020B0503020204020204" charset="-122"/>
              <a:ea typeface="微软雅黑" panose="020B0503020204020204" charset="-122"/>
              <a:sym typeface="+mn-ea"/>
            </a:endParaRPr>
          </a:p>
        </p:txBody>
      </p:sp>
      <p:sp>
        <p:nvSpPr>
          <p:cNvPr id="22" name="矩形 21"/>
          <p:cNvSpPr/>
          <p:nvPr/>
        </p:nvSpPr>
        <p:spPr>
          <a:xfrm>
            <a:off x="9057005" y="1428750"/>
            <a:ext cx="2908300" cy="1322070"/>
          </a:xfrm>
          <a:prstGeom prst="rect">
            <a:avLst/>
          </a:prstGeom>
          <a:gradFill>
            <a:gsLst>
              <a:gs pos="0">
                <a:srgbClr val="FECF40"/>
              </a:gs>
              <a:gs pos="100000">
                <a:srgbClr val="846C21"/>
              </a:gs>
            </a:gsLst>
            <a:lin ang="5400000" scaled="0"/>
          </a:gradFill>
        </p:spPr>
        <p:txBody>
          <a:bodyPr wrap="square">
            <a:spAutoFit/>
          </a:bodyPr>
          <a:lstStyle/>
          <a:p>
            <a:r>
              <a:rPr lang="zh-CN" altLang="en-US" sz="2000" b="1" dirty="0" smtClean="0">
                <a:solidFill>
                  <a:schemeClr val="tx1"/>
                </a:solidFill>
                <a:latin typeface="微软雅黑" panose="020B0503020204020204" charset="-122"/>
                <a:ea typeface="微软雅黑" panose="020B0503020204020204" charset="-122"/>
                <a:sym typeface="+mn-ea"/>
              </a:rPr>
              <a:t>坚定不移全面深化改革，各方面体制机制弊端阻碍发展活力和社会活力的状况得到明显改变。</a:t>
            </a:r>
            <a:endParaRPr lang="zh-CN" altLang="en-US" sz="2000" b="1" dirty="0" smtClean="0">
              <a:solidFill>
                <a:schemeClr val="tx1"/>
              </a:solidFill>
              <a:latin typeface="微软雅黑" panose="020B0503020204020204" charset="-122"/>
              <a:ea typeface="微软雅黑" panose="020B0503020204020204" charset="-122"/>
              <a:sym typeface="+mn-ea"/>
            </a:endParaRPr>
          </a:p>
        </p:txBody>
      </p:sp>
      <p:sp>
        <p:nvSpPr>
          <p:cNvPr id="23" name="矩形 22"/>
          <p:cNvSpPr/>
          <p:nvPr/>
        </p:nvSpPr>
        <p:spPr>
          <a:xfrm>
            <a:off x="5421630" y="3094990"/>
            <a:ext cx="2997200" cy="1322070"/>
          </a:xfrm>
          <a:prstGeom prst="rect">
            <a:avLst/>
          </a:prstGeom>
          <a:gradFill>
            <a:gsLst>
              <a:gs pos="0">
                <a:srgbClr val="E30000"/>
              </a:gs>
              <a:gs pos="100000">
                <a:srgbClr val="760303"/>
              </a:gs>
            </a:gsLst>
            <a:lin ang="5400000" scaled="0"/>
          </a:gradFill>
        </p:spPr>
        <p:txBody>
          <a:bodyPr wrap="square">
            <a:spAutoFit/>
          </a:bodyPr>
          <a:lstStyle/>
          <a:p>
            <a:r>
              <a:rPr lang="zh-CN" altLang="en-US" sz="2000" b="1" dirty="0" smtClean="0">
                <a:solidFill>
                  <a:schemeClr val="bg1"/>
                </a:solidFill>
                <a:latin typeface="微软雅黑" panose="020B0503020204020204" charset="-122"/>
                <a:ea typeface="微软雅黑" panose="020B0503020204020204" charset="-122"/>
              </a:rPr>
              <a:t>加强党对意识形态工作的领导，社会思想舆论环境中的混乱状况得到明显改变。</a:t>
            </a:r>
            <a:endParaRPr lang="zh-CN" altLang="en-US" sz="2000" b="1" dirty="0" smtClean="0">
              <a:solidFill>
                <a:schemeClr val="bg1"/>
              </a:solidFill>
              <a:latin typeface="微软雅黑" panose="020B0503020204020204" charset="-122"/>
              <a:ea typeface="微软雅黑" panose="020B0503020204020204" charset="-122"/>
            </a:endParaRPr>
          </a:p>
        </p:txBody>
      </p:sp>
      <p:sp>
        <p:nvSpPr>
          <p:cNvPr id="24" name="矩形 23"/>
          <p:cNvSpPr/>
          <p:nvPr/>
        </p:nvSpPr>
        <p:spPr>
          <a:xfrm>
            <a:off x="1772285" y="5216525"/>
            <a:ext cx="3103245" cy="132207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sz="2000" b="1" dirty="0" smtClean="0">
                <a:solidFill>
                  <a:schemeClr val="tx1"/>
                </a:solidFill>
                <a:latin typeface="微软雅黑" panose="020B0503020204020204" charset="-122"/>
                <a:ea typeface="微软雅黑" panose="020B0503020204020204" charset="-122"/>
              </a:rPr>
              <a:t>坚定不移推进国防和军队现代化，人民军队中一度存在的不良政治状况得到明显改变。</a:t>
            </a:r>
            <a:endParaRPr lang="zh-CN" altLang="en-US" sz="2000" b="1" dirty="0" smtClean="0">
              <a:solidFill>
                <a:schemeClr val="tx1"/>
              </a:solidFill>
              <a:latin typeface="微软雅黑" panose="020B0503020204020204" charset="-122"/>
              <a:ea typeface="微软雅黑" panose="020B0503020204020204" charset="-122"/>
            </a:endParaRPr>
          </a:p>
        </p:txBody>
      </p:sp>
      <p:sp>
        <p:nvSpPr>
          <p:cNvPr id="25" name="矩形 24"/>
          <p:cNvSpPr/>
          <p:nvPr/>
        </p:nvSpPr>
        <p:spPr>
          <a:xfrm>
            <a:off x="9104630" y="5216525"/>
            <a:ext cx="2810510" cy="1014730"/>
          </a:xfrm>
          <a:prstGeom prst="rect">
            <a:avLst/>
          </a:prstGeom>
          <a:gradFill>
            <a:gsLst>
              <a:gs pos="0">
                <a:srgbClr val="FECF40"/>
              </a:gs>
              <a:gs pos="100000">
                <a:srgbClr val="846C21"/>
              </a:gs>
            </a:gsLst>
            <a:lin ang="5160000" scaled="0"/>
          </a:gradFill>
        </p:spPr>
        <p:txBody>
          <a:bodyPr wrap="square">
            <a:spAutoFit/>
          </a:bodyPr>
          <a:lstStyle/>
          <a:p>
            <a:r>
              <a:rPr lang="zh-CN" altLang="en-US" sz="2000" b="1" dirty="0" smtClean="0">
                <a:solidFill>
                  <a:schemeClr val="tx1"/>
                </a:solidFill>
                <a:latin typeface="微软雅黑" panose="020B0503020204020204" charset="-122"/>
                <a:ea typeface="微软雅黑" panose="020B0503020204020204" charset="-122"/>
              </a:rPr>
              <a:t>坚定不移推进全面从严治党，管党治党宽松软状况得到明显改变</a:t>
            </a:r>
            <a:r>
              <a:rPr lang="zh-CN" altLang="en-US" sz="2000" dirty="0" smtClean="0">
                <a:solidFill>
                  <a:schemeClr val="tx1"/>
                </a:solidFill>
                <a:effectLst/>
                <a:latin typeface="微软雅黑" panose="020B0503020204020204" charset="-122"/>
                <a:ea typeface="微软雅黑" panose="020B0503020204020204" charset="-122"/>
              </a:rPr>
              <a:t>。</a:t>
            </a:r>
            <a:endParaRPr lang="zh-CN" altLang="en-US" sz="2000" b="1" dirty="0" smtClean="0">
              <a:solidFill>
                <a:schemeClr val="tx1"/>
              </a:solidFill>
              <a:latin typeface="微软雅黑" panose="020B0503020204020204" charset="-122"/>
              <a:ea typeface="微软雅黑" panose="020B0503020204020204" charset="-122"/>
            </a:endParaRPr>
          </a:p>
        </p:txBody>
      </p:sp>
      <p:sp>
        <p:nvSpPr>
          <p:cNvPr id="28" name="圆角矩形 27"/>
          <p:cNvSpPr/>
          <p:nvPr/>
        </p:nvSpPr>
        <p:spPr>
          <a:xfrm>
            <a:off x="1689100" y="3056890"/>
            <a:ext cx="3187700" cy="1542415"/>
          </a:xfrm>
          <a:prstGeom prst="roundRect">
            <a:avLst/>
          </a:prstGeom>
        </p:spPr>
        <p:style>
          <a:lnRef idx="2">
            <a:schemeClr val="accent6"/>
          </a:lnRef>
          <a:fillRef idx="1">
            <a:schemeClr val="lt1"/>
          </a:fillRef>
          <a:effectRef idx="0">
            <a:schemeClr val="accent6"/>
          </a:effectRef>
          <a:fontRef idx="minor">
            <a:schemeClr val="dk1"/>
          </a:fontRef>
        </p:style>
        <p:txBody>
          <a:bodyPr vert="horz" wrap="square" lIns="91440" tIns="172800" rIns="91440" bIns="45720" numCol="1" anchor="t" anchorCtr="0" compatLnSpc="1"/>
          <a:lstStyle/>
          <a:p>
            <a:r>
              <a:rPr lang="zh-CN" altLang="en-US" sz="2000" b="1" dirty="0" smtClean="0">
                <a:solidFill>
                  <a:schemeClr val="tx1"/>
                </a:solidFill>
                <a:latin typeface="微软雅黑" panose="020B0503020204020204" charset="-122"/>
                <a:ea typeface="微软雅黑" panose="020B0503020204020204" charset="-122"/>
                <a:sym typeface="+mn-ea"/>
              </a:rPr>
              <a:t>坚定不移全面推进依法治国，有法不依、执法不严、司法不公问题严重的状况得到明显改变。</a:t>
            </a:r>
            <a:endParaRPr lang="zh-CN" altLang="en-US" sz="2000" b="1" dirty="0" smtClean="0">
              <a:solidFill>
                <a:schemeClr val="tx1"/>
              </a:solidFill>
              <a:latin typeface="微软雅黑" panose="020B0503020204020204" charset="-122"/>
              <a:ea typeface="微软雅黑" panose="020B0503020204020204" charset="-122"/>
              <a:sym typeface="+mn-ea"/>
            </a:endParaRPr>
          </a:p>
        </p:txBody>
      </p:sp>
      <p:sp>
        <p:nvSpPr>
          <p:cNvPr id="29" name="圆角矩形 28"/>
          <p:cNvSpPr/>
          <p:nvPr/>
        </p:nvSpPr>
        <p:spPr>
          <a:xfrm>
            <a:off x="9057640" y="3056890"/>
            <a:ext cx="2907665" cy="1541780"/>
          </a:xfrm>
          <a:prstGeom prst="roundRect">
            <a:avLst/>
          </a:prstGeom>
          <a:gradFill>
            <a:gsLst>
              <a:gs pos="0">
                <a:srgbClr val="FECF40"/>
              </a:gs>
              <a:gs pos="100000">
                <a:srgbClr val="846C21"/>
              </a:gs>
            </a:gsLst>
            <a:lin ang="5400000" scaled="0"/>
          </a:gradFill>
          <a:ln w="12700">
            <a:noFill/>
          </a:ln>
          <a:effectLst>
            <a:outerShdw blurRad="127000" dist="50800" dir="5400000" algn="t" rotWithShape="0">
              <a:prstClr val="black">
                <a:alpha val="60000"/>
              </a:prstClr>
            </a:outerShdw>
          </a:effectLst>
        </p:spPr>
        <p:txBody>
          <a:bodyPr vert="horz" wrap="square" lIns="91440" tIns="172800" rIns="91440" bIns="45720" numCol="1" anchor="t" anchorCtr="0" compatLnSpc="1"/>
          <a:lstStyle/>
          <a:p>
            <a:pPr algn="l"/>
            <a:r>
              <a:rPr lang="zh-CN" altLang="en-US" sz="2000" dirty="0" smtClean="0">
                <a:solidFill>
                  <a:schemeClr val="tx1"/>
                </a:solidFill>
                <a:latin typeface="微软雅黑" panose="020B0503020204020204" charset="-122"/>
                <a:ea typeface="微软雅黑" panose="020B0503020204020204" charset="-122"/>
              </a:rPr>
              <a:t>坚定不移推进生态文明建设，忽视生态环境保护、生态环境恶化的状况得到明显改变。</a:t>
            </a:r>
            <a:endParaRPr lang="zh-CN" altLang="en-US" sz="2000" dirty="0" smtClean="0">
              <a:solidFill>
                <a:schemeClr val="tx1"/>
              </a:solidFill>
              <a:latin typeface="微软雅黑" panose="020B0503020204020204" charset="-122"/>
              <a:ea typeface="微软雅黑" panose="020B0503020204020204" charset="-122"/>
            </a:endParaRPr>
          </a:p>
        </p:txBody>
      </p:sp>
      <p:sp>
        <p:nvSpPr>
          <p:cNvPr id="30" name="圆角矩形 29"/>
          <p:cNvSpPr/>
          <p:nvPr/>
        </p:nvSpPr>
        <p:spPr>
          <a:xfrm>
            <a:off x="5422265" y="5064125"/>
            <a:ext cx="3162300" cy="1626870"/>
          </a:xfrm>
          <a:prstGeom prst="roundRect">
            <a:avLst/>
          </a:prstGeom>
          <a:gradFill>
            <a:gsLst>
              <a:gs pos="0">
                <a:srgbClr val="E30000"/>
              </a:gs>
              <a:gs pos="100000">
                <a:srgbClr val="760303"/>
              </a:gs>
            </a:gsLst>
            <a:lin ang="5400000" scaled="0"/>
          </a:gradFill>
          <a:ln w="12700">
            <a:noFill/>
          </a:ln>
          <a:effectLst>
            <a:outerShdw blurRad="127000" dist="50800" dir="5400000" algn="t" rotWithShape="0">
              <a:prstClr val="black">
                <a:alpha val="60000"/>
              </a:prstClr>
            </a:outerShdw>
          </a:effectLst>
        </p:spPr>
        <p:txBody>
          <a:bodyPr vert="horz" wrap="square" lIns="91440" tIns="172800" rIns="91440" bIns="45720" numCol="1" anchor="t" anchorCtr="0" compatLnSpc="1"/>
          <a:lstStyle/>
          <a:p>
            <a:r>
              <a:rPr lang="zh-CN" altLang="en-US" sz="2000" b="1" dirty="0" smtClean="0">
                <a:solidFill>
                  <a:schemeClr val="bg1"/>
                </a:solidFill>
                <a:latin typeface="微软雅黑" panose="020B0503020204020204" charset="-122"/>
                <a:ea typeface="微软雅黑" panose="020B0503020204020204" charset="-122"/>
              </a:rPr>
              <a:t>坚定不移推进中国特色大国外交，我国在国际力量对比中面临的不利状况得到明显改变。</a:t>
            </a:r>
            <a:endParaRPr lang="zh-CN" altLang="en-US" sz="2000" b="1" dirty="0" smtClean="0">
              <a:solidFill>
                <a:schemeClr val="bg1"/>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 y="-261620"/>
            <a:ext cx="1543685" cy="16903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7"/>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8"/>
                                        </p:tgtEl>
                                        <p:attrNameLst>
                                          <p:attrName>ppt_x</p:attrName>
                                          <p:attrName>ppt_y</p:attrName>
                                        </p:attrNameLst>
                                      </p:cBhvr>
                                      <p:rCtr x="-20599" y="0"/>
                                    </p:animMotion>
                                  </p:childTnLst>
                                </p:cTn>
                              </p:par>
                              <p:par>
                                <p:cTn id="19" presetID="53" presetClass="entr" presetSubtype="16" fill="hold" grpId="0" nodeType="withEffect">
                                  <p:stCondLst>
                                    <p:cond delay="12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10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1"/>
                                        </p:tgtEl>
                                        <p:attrNameLst>
                                          <p:attrName>style.visibility</p:attrName>
                                        </p:attrNameLst>
                                      </p:cBhvr>
                                      <p:to>
                                        <p:strVal val="visible"/>
                                      </p:to>
                                    </p:set>
                                    <p:anim calcmode="lin" valueType="num">
                                      <p:cBhvr>
                                        <p:cTn id="33" dur="250" fill="hold"/>
                                        <p:tgtEl>
                                          <p:spTgt spid="21"/>
                                        </p:tgtEl>
                                        <p:attrNameLst>
                                          <p:attrName>ppt_w</p:attrName>
                                        </p:attrNameLst>
                                      </p:cBhvr>
                                      <p:tavLst>
                                        <p:tav tm="0">
                                          <p:val>
                                            <p:fltVal val="0"/>
                                          </p:val>
                                        </p:tav>
                                        <p:tav tm="100000">
                                          <p:val>
                                            <p:strVal val="#ppt_w"/>
                                          </p:val>
                                        </p:tav>
                                      </p:tavLst>
                                    </p:anim>
                                    <p:anim calcmode="lin" valueType="num">
                                      <p:cBhvr>
                                        <p:cTn id="34" dur="250" fill="hold"/>
                                        <p:tgtEl>
                                          <p:spTgt spid="21"/>
                                        </p:tgtEl>
                                        <p:attrNameLst>
                                          <p:attrName>ppt_h</p:attrName>
                                        </p:attrNameLst>
                                      </p:cBhvr>
                                      <p:tavLst>
                                        <p:tav tm="0">
                                          <p:val>
                                            <p:fltVal val="0"/>
                                          </p:val>
                                        </p:tav>
                                        <p:tav tm="100000">
                                          <p:val>
                                            <p:strVal val="#ppt_h"/>
                                          </p:val>
                                        </p:tav>
                                      </p:tavLst>
                                    </p:anim>
                                    <p:animEffect transition="in" filter="fade">
                                      <p:cBhvr>
                                        <p:cTn id="35" dur="250"/>
                                        <p:tgtEl>
                                          <p:spTgt spid="21"/>
                                        </p:tgtEl>
                                      </p:cBhvr>
                                    </p:animEffect>
                                  </p:childTnLst>
                                </p:cTn>
                              </p:par>
                            </p:childTnLst>
                          </p:cTn>
                        </p:par>
                        <p:par>
                          <p:cTn id="36" fill="hold">
                            <p:stCondLst>
                              <p:cond delay="3275"/>
                            </p:stCondLst>
                            <p:childTnLst>
                              <p:par>
                                <p:cTn id="37" presetID="1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250"/>
                                        <p:tgtEl>
                                          <p:spTgt spid="16"/>
                                        </p:tgtEl>
                                        <p:attrNameLst>
                                          <p:attrName>ppt_x</p:attrName>
                                        </p:attrNameLst>
                                      </p:cBhvr>
                                      <p:tavLst>
                                        <p:tav tm="0">
                                          <p:val>
                                            <p:strVal val="#ppt_x-#ppt_w*1.125000"/>
                                          </p:val>
                                        </p:tav>
                                        <p:tav tm="100000">
                                          <p:val>
                                            <p:strVal val="#ppt_x"/>
                                          </p:val>
                                        </p:tav>
                                      </p:tavLst>
                                    </p:anim>
                                    <p:animEffect transition="in" filter="wipe(right)">
                                      <p:cBhvr>
                                        <p:cTn id="40" dur="250"/>
                                        <p:tgtEl>
                                          <p:spTgt spid="16"/>
                                        </p:tgtEl>
                                      </p:cBhvr>
                                    </p:animEffect>
                                  </p:childTnLst>
                                </p:cTn>
                              </p:par>
                            </p:childTnLst>
                          </p:cTn>
                        </p:par>
                        <p:par>
                          <p:cTn id="41" fill="hold">
                            <p:stCondLst>
                              <p:cond delay="3775"/>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par>
                          <p:cTn id="47" fill="hold">
                            <p:stCondLst>
                              <p:cond delay="4275"/>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fltVal val="0"/>
                                          </p:val>
                                        </p:tav>
                                        <p:tav tm="100000">
                                          <p:val>
                                            <p:strVal val="#ppt_w"/>
                                          </p:val>
                                        </p:tav>
                                      </p:tavLst>
                                    </p:anim>
                                    <p:anim calcmode="lin" valueType="num">
                                      <p:cBhvr>
                                        <p:cTn id="51" dur="250" fill="hold"/>
                                        <p:tgtEl>
                                          <p:spTgt spid="22"/>
                                        </p:tgtEl>
                                        <p:attrNameLst>
                                          <p:attrName>ppt_h</p:attrName>
                                        </p:attrNameLst>
                                      </p:cBhvr>
                                      <p:tavLst>
                                        <p:tav tm="0">
                                          <p:val>
                                            <p:fltVal val="0"/>
                                          </p:val>
                                        </p:tav>
                                        <p:tav tm="100000">
                                          <p:val>
                                            <p:strVal val="#ppt_h"/>
                                          </p:val>
                                        </p:tav>
                                      </p:tavLst>
                                    </p:anim>
                                    <p:animEffect transition="in" filter="fade">
                                      <p:cBhvr>
                                        <p:cTn id="52" dur="250"/>
                                        <p:tgtEl>
                                          <p:spTgt spid="22"/>
                                        </p:tgtEl>
                                      </p:cBhvr>
                                    </p:animEffect>
                                  </p:childTnLst>
                                </p:cTn>
                              </p:par>
                            </p:childTnLst>
                          </p:cTn>
                        </p:par>
                        <p:par>
                          <p:cTn id="53" fill="hold">
                            <p:stCondLst>
                              <p:cond delay="5275"/>
                            </p:stCondLst>
                            <p:childTnLst>
                              <p:par>
                                <p:cTn id="54" presetID="1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250"/>
                                        <p:tgtEl>
                                          <p:spTgt spid="28"/>
                                        </p:tgtEl>
                                        <p:attrNameLst>
                                          <p:attrName>ppt_x</p:attrName>
                                        </p:attrNameLst>
                                      </p:cBhvr>
                                      <p:tavLst>
                                        <p:tav tm="0">
                                          <p:val>
                                            <p:strVal val="#ppt_x-#ppt_w*1.125000"/>
                                          </p:val>
                                        </p:tav>
                                        <p:tav tm="100000">
                                          <p:val>
                                            <p:strVal val="#ppt_x"/>
                                          </p:val>
                                        </p:tav>
                                      </p:tavLst>
                                    </p:anim>
                                    <p:animEffect transition="in" filter="wipe(right)">
                                      <p:cBhvr>
                                        <p:cTn id="57" dur="250"/>
                                        <p:tgtEl>
                                          <p:spTgt spid="28"/>
                                        </p:tgtEl>
                                      </p:cBhvr>
                                    </p:animEffect>
                                  </p:childTnLst>
                                </p:cTn>
                              </p:par>
                            </p:childTnLst>
                          </p:cTn>
                        </p:par>
                        <p:par>
                          <p:cTn id="58" fill="hold">
                            <p:stCondLst>
                              <p:cond delay="5775"/>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6275"/>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23"/>
                                        </p:tgtEl>
                                        <p:attrNameLst>
                                          <p:attrName>style.visibility</p:attrName>
                                        </p:attrNameLst>
                                      </p:cBhvr>
                                      <p:to>
                                        <p:strVal val="visible"/>
                                      </p:to>
                                    </p:set>
                                    <p:anim calcmode="lin" valueType="num">
                                      <p:cBhvr>
                                        <p:cTn id="67" dur="250" fill="hold"/>
                                        <p:tgtEl>
                                          <p:spTgt spid="23"/>
                                        </p:tgtEl>
                                        <p:attrNameLst>
                                          <p:attrName>ppt_w</p:attrName>
                                        </p:attrNameLst>
                                      </p:cBhvr>
                                      <p:tavLst>
                                        <p:tav tm="0">
                                          <p:val>
                                            <p:fltVal val="0"/>
                                          </p:val>
                                        </p:tav>
                                        <p:tav tm="100000">
                                          <p:val>
                                            <p:strVal val="#ppt_w"/>
                                          </p:val>
                                        </p:tav>
                                      </p:tavLst>
                                    </p:anim>
                                    <p:anim calcmode="lin" valueType="num">
                                      <p:cBhvr>
                                        <p:cTn id="68" dur="250" fill="hold"/>
                                        <p:tgtEl>
                                          <p:spTgt spid="23"/>
                                        </p:tgtEl>
                                        <p:attrNameLst>
                                          <p:attrName>ppt_h</p:attrName>
                                        </p:attrNameLst>
                                      </p:cBhvr>
                                      <p:tavLst>
                                        <p:tav tm="0">
                                          <p:val>
                                            <p:fltVal val="0"/>
                                          </p:val>
                                        </p:tav>
                                        <p:tav tm="100000">
                                          <p:val>
                                            <p:strVal val="#ppt_h"/>
                                          </p:val>
                                        </p:tav>
                                      </p:tavLst>
                                    </p:anim>
                                    <p:animEffect transition="in" filter="fade">
                                      <p:cBhvr>
                                        <p:cTn id="69" dur="250"/>
                                        <p:tgtEl>
                                          <p:spTgt spid="23"/>
                                        </p:tgtEl>
                                      </p:cBhvr>
                                    </p:animEffect>
                                  </p:childTnLst>
                                </p:cTn>
                              </p:par>
                            </p:childTnLst>
                          </p:cTn>
                        </p:par>
                        <p:par>
                          <p:cTn id="70" fill="hold">
                            <p:stCondLst>
                              <p:cond delay="7125"/>
                            </p:stCondLst>
                            <p:childTnLst>
                              <p:par>
                                <p:cTn id="71" presetID="1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250"/>
                                        <p:tgtEl>
                                          <p:spTgt spid="29"/>
                                        </p:tgtEl>
                                        <p:attrNameLst>
                                          <p:attrName>ppt_x</p:attrName>
                                        </p:attrNameLst>
                                      </p:cBhvr>
                                      <p:tavLst>
                                        <p:tav tm="0">
                                          <p:val>
                                            <p:strVal val="#ppt_x-#ppt_w*1.125000"/>
                                          </p:val>
                                        </p:tav>
                                        <p:tav tm="100000">
                                          <p:val>
                                            <p:strVal val="#ppt_x"/>
                                          </p:val>
                                        </p:tav>
                                      </p:tavLst>
                                    </p:anim>
                                    <p:animEffect transition="in" filter="wipe(right)">
                                      <p:cBhvr>
                                        <p:cTn id="74" dur="250"/>
                                        <p:tgtEl>
                                          <p:spTgt spid="29"/>
                                        </p:tgtEl>
                                      </p:cBhvr>
                                    </p:animEffect>
                                  </p:childTnLst>
                                </p:cTn>
                              </p:par>
                            </p:childTnLst>
                          </p:cTn>
                        </p:par>
                        <p:par>
                          <p:cTn id="75" fill="hold">
                            <p:stCondLst>
                              <p:cond delay="7625"/>
                            </p:stCondLst>
                            <p:childTnLst>
                              <p:par>
                                <p:cTn id="76" presetID="53" presetClass="entr" presetSubtype="16"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Effect transition="in" filter="fade">
                                      <p:cBhvr>
                                        <p:cTn id="80" dur="500"/>
                                        <p:tgtEl>
                                          <p:spTgt spid="14"/>
                                        </p:tgtEl>
                                      </p:cBhvr>
                                    </p:animEffect>
                                  </p:childTnLst>
                                </p:cTn>
                              </p:par>
                            </p:childTnLst>
                          </p:cTn>
                        </p:par>
                        <p:par>
                          <p:cTn id="81" fill="hold">
                            <p:stCondLst>
                              <p:cond delay="8125"/>
                            </p:stCondLst>
                            <p:childTnLst>
                              <p:par>
                                <p:cTn id="82" presetID="53" presetClass="entr" presetSubtype="16" fill="hold" grpId="0" nodeType="afterEffect">
                                  <p:stCondLst>
                                    <p:cond delay="0"/>
                                  </p:stCondLst>
                                  <p:iterate type="lt">
                                    <p:tmPct val="10000"/>
                                  </p:iterate>
                                  <p:childTnLst>
                                    <p:set>
                                      <p:cBhvr>
                                        <p:cTn id="83" dur="1" fill="hold">
                                          <p:stCondLst>
                                            <p:cond delay="0"/>
                                          </p:stCondLst>
                                        </p:cTn>
                                        <p:tgtEl>
                                          <p:spTgt spid="24"/>
                                        </p:tgtEl>
                                        <p:attrNameLst>
                                          <p:attrName>style.visibility</p:attrName>
                                        </p:attrNameLst>
                                      </p:cBhvr>
                                      <p:to>
                                        <p:strVal val="visible"/>
                                      </p:to>
                                    </p:set>
                                    <p:anim calcmode="lin" valueType="num">
                                      <p:cBhvr>
                                        <p:cTn id="84" dur="250" fill="hold"/>
                                        <p:tgtEl>
                                          <p:spTgt spid="24"/>
                                        </p:tgtEl>
                                        <p:attrNameLst>
                                          <p:attrName>ppt_w</p:attrName>
                                        </p:attrNameLst>
                                      </p:cBhvr>
                                      <p:tavLst>
                                        <p:tav tm="0">
                                          <p:val>
                                            <p:fltVal val="0"/>
                                          </p:val>
                                        </p:tav>
                                        <p:tav tm="100000">
                                          <p:val>
                                            <p:strVal val="#ppt_w"/>
                                          </p:val>
                                        </p:tav>
                                      </p:tavLst>
                                    </p:anim>
                                    <p:anim calcmode="lin" valueType="num">
                                      <p:cBhvr>
                                        <p:cTn id="85" dur="250" fill="hold"/>
                                        <p:tgtEl>
                                          <p:spTgt spid="24"/>
                                        </p:tgtEl>
                                        <p:attrNameLst>
                                          <p:attrName>ppt_h</p:attrName>
                                        </p:attrNameLst>
                                      </p:cBhvr>
                                      <p:tavLst>
                                        <p:tav tm="0">
                                          <p:val>
                                            <p:fltVal val="0"/>
                                          </p:val>
                                        </p:tav>
                                        <p:tav tm="100000">
                                          <p:val>
                                            <p:strVal val="#ppt_h"/>
                                          </p:val>
                                        </p:tav>
                                      </p:tavLst>
                                    </p:anim>
                                    <p:animEffect transition="in" filter="fade">
                                      <p:cBhvr>
                                        <p:cTn id="86" dur="250"/>
                                        <p:tgtEl>
                                          <p:spTgt spid="24"/>
                                        </p:tgtEl>
                                      </p:cBhvr>
                                    </p:animEffect>
                                  </p:childTnLst>
                                </p:cTn>
                              </p:par>
                            </p:childTnLst>
                          </p:cTn>
                        </p:par>
                        <p:par>
                          <p:cTn id="87" fill="hold">
                            <p:stCondLst>
                              <p:cond delay="9050"/>
                            </p:stCondLst>
                            <p:childTnLst>
                              <p:par>
                                <p:cTn id="88" presetID="12" presetClass="entr" presetSubtype="8"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250"/>
                                        <p:tgtEl>
                                          <p:spTgt spid="30"/>
                                        </p:tgtEl>
                                        <p:attrNameLst>
                                          <p:attrName>ppt_x</p:attrName>
                                        </p:attrNameLst>
                                      </p:cBhvr>
                                      <p:tavLst>
                                        <p:tav tm="0">
                                          <p:val>
                                            <p:strVal val="#ppt_x-#ppt_w*1.125000"/>
                                          </p:val>
                                        </p:tav>
                                        <p:tav tm="100000">
                                          <p:val>
                                            <p:strVal val="#ppt_x"/>
                                          </p:val>
                                        </p:tav>
                                      </p:tavLst>
                                    </p:anim>
                                    <p:animEffect transition="in" filter="wipe(right)">
                                      <p:cBhvr>
                                        <p:cTn id="91" dur="250"/>
                                        <p:tgtEl>
                                          <p:spTgt spid="30"/>
                                        </p:tgtEl>
                                      </p:cBhvr>
                                    </p:animEffect>
                                  </p:childTnLst>
                                </p:cTn>
                              </p:par>
                            </p:childTnLst>
                          </p:cTn>
                        </p:par>
                        <p:par>
                          <p:cTn id="92" fill="hold">
                            <p:stCondLst>
                              <p:cond delay="9550"/>
                            </p:stCondLst>
                            <p:childTnLst>
                              <p:par>
                                <p:cTn id="93" presetID="53" presetClass="entr" presetSubtype="16"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Effect transition="in" filter="fade">
                                      <p:cBhvr>
                                        <p:cTn id="97" dur="500"/>
                                        <p:tgtEl>
                                          <p:spTgt spid="15"/>
                                        </p:tgtEl>
                                      </p:cBhvr>
                                    </p:animEffect>
                                  </p:childTnLst>
                                </p:cTn>
                              </p:par>
                            </p:childTnLst>
                          </p:cTn>
                        </p:par>
                        <p:par>
                          <p:cTn id="98" fill="hold">
                            <p:stCondLst>
                              <p:cond delay="1005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5"/>
                                        </p:tgtEl>
                                        <p:attrNameLst>
                                          <p:attrName>style.visibility</p:attrName>
                                        </p:attrNameLst>
                                      </p:cBhvr>
                                      <p:to>
                                        <p:strVal val="visible"/>
                                      </p:to>
                                    </p:set>
                                    <p:anim calcmode="lin" valueType="num">
                                      <p:cBhvr>
                                        <p:cTn id="101" dur="250" fill="hold"/>
                                        <p:tgtEl>
                                          <p:spTgt spid="25"/>
                                        </p:tgtEl>
                                        <p:attrNameLst>
                                          <p:attrName>ppt_w</p:attrName>
                                        </p:attrNameLst>
                                      </p:cBhvr>
                                      <p:tavLst>
                                        <p:tav tm="0">
                                          <p:val>
                                            <p:fltVal val="0"/>
                                          </p:val>
                                        </p:tav>
                                        <p:tav tm="100000">
                                          <p:val>
                                            <p:strVal val="#ppt_w"/>
                                          </p:val>
                                        </p:tav>
                                      </p:tavLst>
                                    </p:anim>
                                    <p:anim calcmode="lin" valueType="num">
                                      <p:cBhvr>
                                        <p:cTn id="102" dur="250" fill="hold"/>
                                        <p:tgtEl>
                                          <p:spTgt spid="25"/>
                                        </p:tgtEl>
                                        <p:attrNameLst>
                                          <p:attrName>ppt_h</p:attrName>
                                        </p:attrNameLst>
                                      </p:cBhvr>
                                      <p:tavLst>
                                        <p:tav tm="0">
                                          <p:val>
                                            <p:fltVal val="0"/>
                                          </p:val>
                                        </p:tav>
                                        <p:tav tm="100000">
                                          <p:val>
                                            <p:strVal val="#ppt_h"/>
                                          </p:val>
                                        </p:tav>
                                      </p:tavLst>
                                    </p:anim>
                                    <p:animEffect transition="in" filter="fade">
                                      <p:cBhvr>
                                        <p:cTn id="103" dur="250"/>
                                        <p:tgtEl>
                                          <p:spTgt spid="25"/>
                                        </p:tgtEl>
                                      </p:cBhvr>
                                    </p:animEffect>
                                  </p:childTnLst>
                                </p:cTn>
                              </p:par>
                            </p:childTnLst>
                          </p:cTn>
                        </p:par>
                        <p:par>
                          <p:cTn id="104" fill="hold">
                            <p:stCondLst>
                              <p:cond delay="10750"/>
                            </p:stCondLst>
                            <p:childTnLst>
                              <p:par>
                                <p:cTn id="105" presetID="53" presetClass="entr" presetSubtype="16" fill="hold" nodeType="after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1000" fill="hold"/>
                                        <p:tgtEl>
                                          <p:spTgt spid="9"/>
                                        </p:tgtEl>
                                        <p:attrNameLst>
                                          <p:attrName>ppt_w</p:attrName>
                                        </p:attrNameLst>
                                      </p:cBhvr>
                                      <p:tavLst>
                                        <p:tav tm="0">
                                          <p:val>
                                            <p:fltVal val="0"/>
                                          </p:val>
                                        </p:tav>
                                        <p:tav tm="100000">
                                          <p:val>
                                            <p:strVal val="#ppt_w"/>
                                          </p:val>
                                        </p:tav>
                                      </p:tavLst>
                                    </p:anim>
                                    <p:anim calcmode="lin" valueType="num">
                                      <p:cBhvr>
                                        <p:cTn id="108" dur="1000" fill="hold"/>
                                        <p:tgtEl>
                                          <p:spTgt spid="9"/>
                                        </p:tgtEl>
                                        <p:attrNameLst>
                                          <p:attrName>ppt_h</p:attrName>
                                        </p:attrNameLst>
                                      </p:cBhvr>
                                      <p:tavLst>
                                        <p:tav tm="0">
                                          <p:val>
                                            <p:fltVal val="0"/>
                                          </p:val>
                                        </p:tav>
                                        <p:tav tm="100000">
                                          <p:val>
                                            <p:strVal val="#ppt_h"/>
                                          </p:val>
                                        </p:tav>
                                      </p:tavLst>
                                    </p:anim>
                                    <p:animEffect transition="in" filter="fade">
                                      <p:cBhvr>
                                        <p:cTn id="10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P spid="12" grpId="0" bldLvl="0" animBg="1"/>
      <p:bldP spid="13" grpId="0" bldLvl="0" animBg="1"/>
      <p:bldP spid="14" grpId="0" bldLvl="0" animBg="1"/>
      <p:bldP spid="15" grpId="0" bldLvl="0" animBg="1"/>
      <p:bldP spid="16" grpId="0" bldLvl="0" animBg="1"/>
      <p:bldP spid="21" grpId="0"/>
      <p:bldP spid="22" grpId="0" bldLvl="0" animBg="1"/>
      <p:bldP spid="23" grpId="0" bldLvl="0" animBg="1"/>
      <p:bldP spid="24" grpId="0" bldLvl="0" animBg="1"/>
      <p:bldP spid="25" grpId="0" bldLvl="0" animBg="1"/>
      <p:bldP spid="28" grpId="0" bldLvl="0" animBg="1"/>
      <p:bldP spid="29" grpId="0" bldLvl="0" animBg="1"/>
      <p:bldP spid="3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90245" y="5283835"/>
            <a:ext cx="10961370" cy="977900"/>
          </a:xfrm>
        </p:spPr>
        <p:style>
          <a:lnRef idx="2">
            <a:schemeClr val="accent2"/>
          </a:lnRef>
          <a:fillRef idx="1">
            <a:schemeClr val="lt1"/>
          </a:fillRef>
          <a:effectRef idx="0">
            <a:schemeClr val="accent2"/>
          </a:effectRef>
          <a:fontRef idx="minor">
            <a:schemeClr val="dk1"/>
          </a:fontRef>
        </p:style>
        <p:txBody>
          <a:bodyPr>
            <a:normAutofit/>
          </a:bodyPr>
          <a:p>
            <a:pPr marL="0" indent="0">
              <a:buNone/>
            </a:pPr>
            <a:r>
              <a:rPr lang="zh-CN" altLang="en-US">
                <a:latin typeface="方正小标宋简体" panose="03000509000000000000" charset="-122"/>
                <a:ea typeface="方正小标宋简体" panose="03000509000000000000" charset="-122"/>
              </a:rPr>
              <a:t>一是党的领导得到全面加强，党的领导被忽视、淡化、削弱的状况得到明显改变。</a:t>
            </a:r>
            <a:endParaRPr lang="zh-CN" altLang="en-US">
              <a:latin typeface="方正小标宋简体" panose="03000509000000000000" charset="-122"/>
              <a:ea typeface="方正小标宋简体" panose="03000509000000000000" charset="-122"/>
            </a:endParaRPr>
          </a:p>
        </p:txBody>
      </p:sp>
      <p:pic>
        <p:nvPicPr>
          <p:cNvPr id="4" name="图片 3"/>
          <p:cNvPicPr>
            <a:picLocks noChangeAspect="1"/>
          </p:cNvPicPr>
          <p:nvPr/>
        </p:nvPicPr>
        <p:blipFill>
          <a:blip r:embed="rId1"/>
          <a:stretch>
            <a:fillRect/>
          </a:stretch>
        </p:blipFill>
        <p:spPr>
          <a:xfrm>
            <a:off x="1468755" y="606425"/>
            <a:ext cx="8933815" cy="4490720"/>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 y="48895"/>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13155" y="2459990"/>
            <a:ext cx="10514330" cy="19380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p>
            <a:pPr indent="0"/>
            <a:r>
              <a:rPr lang="en-US" altLang="zh-CN" sz="2400" b="0">
                <a:latin typeface="仿宋_GB2312" panose="02010609030101010101" charset="-122"/>
                <a:ea typeface="仿宋_GB2312" panose="02010609030101010101" charset="-122"/>
                <a:cs typeface="仿宋_GB2312" panose="02010609030101010101" charset="-122"/>
              </a:rPr>
              <a:t>5</a:t>
            </a:r>
            <a:r>
              <a:rPr lang="zh-CN" altLang="en-US" sz="2400" b="0">
                <a:latin typeface="仿宋_GB2312" panose="02010609030101010101" charset="-122"/>
                <a:ea typeface="仿宋_GB2312" panose="02010609030101010101" charset="-122"/>
                <a:cs typeface="仿宋_GB2312" panose="02010609030101010101" charset="-122"/>
              </a:rPr>
              <a:t>年来，我国经济年均增长速度超过</a:t>
            </a:r>
            <a:r>
              <a:rPr lang="en-US" altLang="zh-CN" sz="2400" b="0">
                <a:latin typeface="仿宋_GB2312" panose="02010609030101010101" charset="-122"/>
                <a:ea typeface="仿宋_GB2312" panose="02010609030101010101" charset="-122"/>
                <a:cs typeface="仿宋_GB2312" panose="02010609030101010101" charset="-122"/>
              </a:rPr>
              <a:t>7%</a:t>
            </a:r>
            <a:r>
              <a:rPr lang="zh-CN" altLang="en-US" sz="2400" b="0">
                <a:latin typeface="仿宋_GB2312" panose="02010609030101010101" charset="-122"/>
                <a:ea typeface="仿宋_GB2312" panose="02010609030101010101" charset="-122"/>
                <a:cs typeface="仿宋_GB2312" panose="02010609030101010101" charset="-122"/>
              </a:rPr>
              <a:t>，在世界主要国家中名列前茅，国内生产总值从</a:t>
            </a:r>
            <a:r>
              <a:rPr lang="en-US" altLang="zh-CN" sz="2400" b="0">
                <a:latin typeface="仿宋_GB2312" panose="02010609030101010101" charset="-122"/>
                <a:ea typeface="仿宋_GB2312" panose="02010609030101010101" charset="-122"/>
                <a:cs typeface="仿宋_GB2312" panose="02010609030101010101" charset="-122"/>
              </a:rPr>
              <a:t>54</a:t>
            </a:r>
            <a:r>
              <a:rPr lang="zh-CN" altLang="en-US" sz="2400" b="0">
                <a:latin typeface="仿宋_GB2312" panose="02010609030101010101" charset="-122"/>
                <a:ea typeface="仿宋_GB2312" panose="02010609030101010101" charset="-122"/>
                <a:cs typeface="仿宋_GB2312" panose="02010609030101010101" charset="-122"/>
              </a:rPr>
              <a:t>万亿元增长到</a:t>
            </a:r>
            <a:r>
              <a:rPr lang="en-US" altLang="zh-CN" sz="2400" b="0">
                <a:latin typeface="仿宋_GB2312" panose="02010609030101010101" charset="-122"/>
                <a:ea typeface="仿宋_GB2312" panose="02010609030101010101" charset="-122"/>
                <a:cs typeface="仿宋_GB2312" panose="02010609030101010101" charset="-122"/>
              </a:rPr>
              <a:t>80</a:t>
            </a:r>
            <a:r>
              <a:rPr lang="zh-CN" altLang="en-US" sz="2400" b="0">
                <a:latin typeface="仿宋_GB2312" panose="02010609030101010101" charset="-122"/>
                <a:ea typeface="仿宋_GB2312" panose="02010609030101010101" charset="-122"/>
                <a:cs typeface="仿宋_GB2312" panose="02010609030101010101" charset="-122"/>
              </a:rPr>
              <a:t>万亿元，年均增长</a:t>
            </a:r>
            <a:r>
              <a:rPr lang="en-US" altLang="zh-CN" sz="2400" b="0">
                <a:latin typeface="仿宋_GB2312" panose="02010609030101010101" charset="-122"/>
                <a:ea typeface="仿宋_GB2312" panose="02010609030101010101" charset="-122"/>
                <a:cs typeface="仿宋_GB2312" panose="02010609030101010101" charset="-122"/>
              </a:rPr>
              <a:t>7.2%</a:t>
            </a:r>
            <a:r>
              <a:rPr lang="zh-CN" altLang="en-US" sz="2400" b="0">
                <a:latin typeface="仿宋_GB2312" panose="02010609030101010101" charset="-122"/>
                <a:ea typeface="仿宋_GB2312" panose="02010609030101010101" charset="-122"/>
                <a:cs typeface="仿宋_GB2312" panose="02010609030101010101" charset="-122"/>
              </a:rPr>
              <a:t>，对世界经济增长贡献率超过</a:t>
            </a:r>
            <a:r>
              <a:rPr lang="en-US" altLang="zh-CN" sz="2400" b="0">
                <a:latin typeface="仿宋_GB2312" panose="02010609030101010101" charset="-122"/>
                <a:ea typeface="仿宋_GB2312" panose="02010609030101010101" charset="-122"/>
                <a:cs typeface="仿宋_GB2312" panose="02010609030101010101" charset="-122"/>
              </a:rPr>
              <a:t>30%</a:t>
            </a:r>
            <a:r>
              <a:rPr lang="zh-CN" altLang="en-US" sz="2400" b="0">
                <a:latin typeface="仿宋_GB2312" panose="02010609030101010101" charset="-122"/>
                <a:ea typeface="仿宋_GB2312" panose="02010609030101010101" charset="-122"/>
                <a:cs typeface="仿宋_GB2312" panose="02010609030101010101" charset="-122"/>
              </a:rPr>
              <a:t>。</a:t>
            </a:r>
            <a:r>
              <a:rPr lang="en-US" altLang="zh-CN" sz="2400" b="0">
                <a:latin typeface="仿宋_GB2312" panose="02010609030101010101" charset="-122"/>
                <a:ea typeface="仿宋_GB2312" panose="02010609030101010101" charset="-122"/>
                <a:cs typeface="仿宋_GB2312" panose="02010609030101010101" charset="-122"/>
              </a:rPr>
              <a:t>8000</a:t>
            </a:r>
            <a:r>
              <a:rPr lang="zh-CN" altLang="en-US" sz="2400" b="0">
                <a:latin typeface="仿宋_GB2312" panose="02010609030101010101" charset="-122"/>
                <a:ea typeface="仿宋_GB2312" panose="02010609030101010101" charset="-122"/>
                <a:cs typeface="仿宋_GB2312" panose="02010609030101010101" charset="-122"/>
              </a:rPr>
              <a:t>多万农业转移人口成为城镇居民，</a:t>
            </a:r>
            <a:r>
              <a:rPr lang="en-US" altLang="zh-CN" sz="2400" b="0">
                <a:latin typeface="仿宋_GB2312" panose="02010609030101010101" charset="-122"/>
                <a:ea typeface="仿宋_GB2312" panose="02010609030101010101" charset="-122"/>
                <a:cs typeface="仿宋_GB2312" panose="02010609030101010101" charset="-122"/>
              </a:rPr>
              <a:t>6000</a:t>
            </a:r>
            <a:r>
              <a:rPr lang="zh-CN" altLang="en-US" sz="2400" b="0">
                <a:latin typeface="仿宋_GB2312" panose="02010609030101010101" charset="-122"/>
                <a:ea typeface="仿宋_GB2312" panose="02010609030101010101" charset="-122"/>
                <a:cs typeface="仿宋_GB2312" panose="02010609030101010101" charset="-122"/>
              </a:rPr>
              <a:t>多万贫困人口稳定脱贫，年均减贫</a:t>
            </a:r>
            <a:r>
              <a:rPr lang="en-US" altLang="zh-CN" sz="2400" b="0">
                <a:latin typeface="仿宋_GB2312" panose="02010609030101010101" charset="-122"/>
                <a:ea typeface="仿宋_GB2312" panose="02010609030101010101" charset="-122"/>
                <a:cs typeface="仿宋_GB2312" panose="02010609030101010101" charset="-122"/>
              </a:rPr>
              <a:t>1300</a:t>
            </a:r>
            <a:r>
              <a:rPr lang="zh-CN" altLang="en-US" sz="2400" b="0">
                <a:latin typeface="仿宋_GB2312" panose="02010609030101010101" charset="-122"/>
                <a:ea typeface="仿宋_GB2312" panose="02010609030101010101" charset="-122"/>
                <a:cs typeface="仿宋_GB2312" panose="02010609030101010101" charset="-122"/>
              </a:rPr>
              <a:t>万人以上，城镇新增就业年均在</a:t>
            </a:r>
            <a:r>
              <a:rPr lang="en-US" altLang="zh-CN" sz="2400" b="0">
                <a:latin typeface="仿宋_GB2312" panose="02010609030101010101" charset="-122"/>
                <a:ea typeface="仿宋_GB2312" panose="02010609030101010101" charset="-122"/>
                <a:cs typeface="仿宋_GB2312" panose="02010609030101010101" charset="-122"/>
              </a:rPr>
              <a:t>1300</a:t>
            </a:r>
            <a:r>
              <a:rPr lang="zh-CN" altLang="en-US" sz="2400" b="0">
                <a:latin typeface="仿宋_GB2312" panose="02010609030101010101" charset="-122"/>
                <a:ea typeface="仿宋_GB2312" panose="02010609030101010101" charset="-122"/>
                <a:cs typeface="仿宋_GB2312" panose="02010609030101010101" charset="-122"/>
              </a:rPr>
              <a:t>万人以上。</a:t>
            </a:r>
            <a:r>
              <a:rPr lang="en-US" altLang="zh-CN" sz="2400" b="0">
                <a:latin typeface="仿宋_GB2312" panose="02010609030101010101" charset="-122"/>
                <a:ea typeface="仿宋_GB2312" panose="02010609030101010101" charset="-122"/>
                <a:cs typeface="仿宋_GB2312" panose="02010609030101010101" charset="-122"/>
              </a:rPr>
              <a:t>2013</a:t>
            </a:r>
            <a:r>
              <a:rPr lang="zh-CN" altLang="en-US" sz="2400" b="0">
                <a:latin typeface="仿宋_GB2312" panose="02010609030101010101" charset="-122"/>
                <a:ea typeface="仿宋_GB2312" panose="02010609030101010101" charset="-122"/>
                <a:cs typeface="仿宋_GB2312" panose="02010609030101010101" charset="-122"/>
              </a:rPr>
              <a:t>至</a:t>
            </a:r>
            <a:r>
              <a:rPr lang="en-US" altLang="zh-CN" sz="2400" b="0">
                <a:latin typeface="仿宋_GB2312" panose="02010609030101010101" charset="-122"/>
                <a:ea typeface="仿宋_GB2312" panose="02010609030101010101" charset="-122"/>
                <a:cs typeface="仿宋_GB2312" panose="02010609030101010101" charset="-122"/>
              </a:rPr>
              <a:t>2016</a:t>
            </a:r>
            <a:r>
              <a:rPr lang="zh-CN" altLang="en-US" sz="2400" b="0">
                <a:latin typeface="仿宋_GB2312" panose="02010609030101010101" charset="-122"/>
                <a:ea typeface="仿宋_GB2312" panose="02010609030101010101" charset="-122"/>
                <a:cs typeface="仿宋_GB2312" panose="02010609030101010101" charset="-122"/>
              </a:rPr>
              <a:t>年，全国居民人均可支配收入年均实际增长</a:t>
            </a:r>
            <a:r>
              <a:rPr lang="en-US" altLang="zh-CN" sz="2400" b="0">
                <a:latin typeface="仿宋_GB2312" panose="02010609030101010101" charset="-122"/>
                <a:ea typeface="仿宋_GB2312" panose="02010609030101010101" charset="-122"/>
                <a:cs typeface="仿宋_GB2312" panose="02010609030101010101" charset="-122"/>
              </a:rPr>
              <a:t>7.4%</a:t>
            </a:r>
            <a:r>
              <a:rPr lang="zh-CN" altLang="en-US" sz="2400" b="0">
                <a:latin typeface="仿宋_GB2312" panose="02010609030101010101" charset="-122"/>
                <a:ea typeface="仿宋_GB2312" panose="02010609030101010101" charset="-122"/>
                <a:cs typeface="仿宋_GB2312" panose="02010609030101010101" charset="-122"/>
              </a:rPr>
              <a:t>。</a:t>
            </a:r>
            <a:endParaRPr lang="zh-CN" altLang="en-US" sz="2400"/>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920" y="-85090"/>
            <a:ext cx="1543685" cy="1690370"/>
          </a:xfrm>
          <a:prstGeom prst="rect">
            <a:avLst/>
          </a:prstGeom>
        </p:spPr>
      </p:pic>
      <p:sp>
        <p:nvSpPr>
          <p:cNvPr id="5" name="文本框 4"/>
          <p:cNvSpPr txBox="1"/>
          <p:nvPr/>
        </p:nvSpPr>
        <p:spPr>
          <a:xfrm>
            <a:off x="1113155" y="1093470"/>
            <a:ext cx="10309225" cy="978535"/>
          </a:xfrm>
          <a:prstGeom prst="rect">
            <a:avLst/>
          </a:prstGeom>
          <a:noFill/>
        </p:spPr>
        <p:txBody>
          <a:bodyPr wrap="square" rtlCol="0" anchor="t">
            <a:spAutoFit/>
          </a:bodyPr>
          <a:p>
            <a:pPr marL="0" indent="0" fontAlgn="auto">
              <a:lnSpc>
                <a:spcPts val="3460"/>
              </a:lnSpc>
              <a:buNone/>
            </a:pPr>
            <a:r>
              <a:rPr lang="zh-CN" altLang="en-US" sz="2800">
                <a:latin typeface="方正小标宋简体" panose="03000509000000000000" charset="-122"/>
                <a:ea typeface="方正小标宋简体" panose="03000509000000000000" charset="-122"/>
                <a:sym typeface="+mn-ea"/>
              </a:rPr>
              <a:t>二是坚定不移贯彻新发展理念，发展观不正确、发展方式粗放的状况得到明显改变。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6450" y="1574800"/>
            <a:ext cx="10515600" cy="1002665"/>
          </a:xfrm>
        </p:spPr>
        <p:txBody>
          <a:bodyPr/>
          <a:p>
            <a:pPr marL="0" indent="0">
              <a:buNone/>
            </a:pPr>
            <a:r>
              <a:rPr lang="zh-CN" altLang="en-US">
                <a:solidFill>
                  <a:schemeClr val="tx1"/>
                </a:solidFill>
                <a:latin typeface="方正小标宋简体" panose="03000509000000000000" charset="-122"/>
                <a:ea typeface="方正小标宋简体" panose="03000509000000000000" charset="-122"/>
              </a:rPr>
              <a:t>三是坚定不移全面深化改革，各方面体制机制弊端阻碍发展活力和社会活力的状况得到明显改变。</a:t>
            </a:r>
            <a:endParaRPr lang="zh-CN" altLang="en-US">
              <a:solidFill>
                <a:schemeClr val="tx1"/>
              </a:solidFill>
              <a:latin typeface="方正小标宋简体" panose="03000509000000000000" charset="-122"/>
              <a:ea typeface="方正小标宋简体" panose="03000509000000000000"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115" y="-217170"/>
            <a:ext cx="1543685" cy="1690370"/>
          </a:xfrm>
          <a:prstGeom prst="rect">
            <a:avLst/>
          </a:prstGeom>
        </p:spPr>
      </p:pic>
      <p:grpSp>
        <p:nvGrpSpPr>
          <p:cNvPr id="9" name="组合 8"/>
          <p:cNvGrpSpPr/>
          <p:nvPr/>
        </p:nvGrpSpPr>
        <p:grpSpPr>
          <a:xfrm>
            <a:off x="1061020" y="2890608"/>
            <a:ext cx="2052320" cy="2334583"/>
            <a:chOff x="-150178" y="3969473"/>
            <a:chExt cx="2052320" cy="2334583"/>
          </a:xfrm>
        </p:grpSpPr>
        <p:sp>
          <p:nvSpPr>
            <p:cNvPr id="5" name="椭圆 4"/>
            <p:cNvSpPr/>
            <p:nvPr/>
          </p:nvSpPr>
          <p:spPr>
            <a:xfrm>
              <a:off x="-150178" y="4251736"/>
              <a:ext cx="2052320" cy="205232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改革</a:t>
              </a:r>
              <a:endPar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集中推进</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椭圆 10"/>
            <p:cNvSpPr/>
            <p:nvPr/>
          </p:nvSpPr>
          <p:spPr>
            <a:xfrm>
              <a:off x="551170" y="3969473"/>
              <a:ext cx="649615" cy="649615"/>
            </a:xfrm>
            <a:prstGeom prst="ellipse">
              <a:avLst/>
            </a:prstGeom>
            <a:solidFill>
              <a:srgbClr val="A93B08"/>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五年</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12" name="组合 11"/>
          <p:cNvGrpSpPr/>
          <p:nvPr/>
        </p:nvGrpSpPr>
        <p:grpSpPr>
          <a:xfrm>
            <a:off x="3754657" y="2992208"/>
            <a:ext cx="2052320" cy="2232983"/>
            <a:chOff x="3390930" y="3379558"/>
            <a:chExt cx="2052320" cy="2232983"/>
          </a:xfrm>
        </p:grpSpPr>
        <p:sp>
          <p:nvSpPr>
            <p:cNvPr id="13" name="椭圆 12"/>
            <p:cNvSpPr/>
            <p:nvPr/>
          </p:nvSpPr>
          <p:spPr>
            <a:xfrm>
              <a:off x="3390930" y="3560221"/>
              <a:ext cx="2052320" cy="205232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改革</a:t>
              </a:r>
              <a:endPar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全面深入</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椭圆 13"/>
            <p:cNvSpPr/>
            <p:nvPr/>
          </p:nvSpPr>
          <p:spPr>
            <a:xfrm>
              <a:off x="4091934" y="3379558"/>
              <a:ext cx="649615" cy="649615"/>
            </a:xfrm>
            <a:prstGeom prst="ellipse">
              <a:avLst/>
            </a:prstGeom>
            <a:solidFill>
              <a:srgbClr val="A93B08"/>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五年</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15" name="组合 14"/>
          <p:cNvGrpSpPr/>
          <p:nvPr/>
        </p:nvGrpSpPr>
        <p:grpSpPr>
          <a:xfrm>
            <a:off x="6829295" y="2890608"/>
            <a:ext cx="2052320" cy="2473013"/>
            <a:chOff x="6585963" y="3594823"/>
            <a:chExt cx="2052320" cy="2473013"/>
          </a:xfrm>
        </p:grpSpPr>
        <p:sp>
          <p:nvSpPr>
            <p:cNvPr id="16" name="椭圆 15"/>
            <p:cNvSpPr/>
            <p:nvPr/>
          </p:nvSpPr>
          <p:spPr>
            <a:xfrm>
              <a:off x="6585963" y="4015516"/>
              <a:ext cx="2052320" cy="205232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改革</a:t>
              </a:r>
              <a:endPar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成果显著</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7" name="椭圆 16"/>
            <p:cNvSpPr/>
            <p:nvPr/>
          </p:nvSpPr>
          <p:spPr>
            <a:xfrm>
              <a:off x="7287893" y="3594823"/>
              <a:ext cx="649615" cy="649615"/>
            </a:xfrm>
            <a:prstGeom prst="ellipse">
              <a:avLst/>
            </a:prstGeom>
            <a:solidFill>
              <a:srgbClr val="A93B08"/>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五年</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18" name="组合 17"/>
          <p:cNvGrpSpPr/>
          <p:nvPr/>
        </p:nvGrpSpPr>
        <p:grpSpPr>
          <a:xfrm>
            <a:off x="9689940" y="2890608"/>
            <a:ext cx="2052320" cy="2473013"/>
            <a:chOff x="9610817" y="3914228"/>
            <a:chExt cx="2052320" cy="2473013"/>
          </a:xfrm>
        </p:grpSpPr>
        <p:sp>
          <p:nvSpPr>
            <p:cNvPr id="19" name="椭圆 18"/>
            <p:cNvSpPr/>
            <p:nvPr/>
          </p:nvSpPr>
          <p:spPr>
            <a:xfrm>
              <a:off x="9610817" y="4334921"/>
              <a:ext cx="2052320" cy="205232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改革</a:t>
              </a:r>
              <a:endPar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积累经验</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椭圆 19"/>
            <p:cNvSpPr/>
            <p:nvPr/>
          </p:nvSpPr>
          <p:spPr>
            <a:xfrm>
              <a:off x="10311766" y="3914228"/>
              <a:ext cx="649615" cy="649615"/>
            </a:xfrm>
            <a:prstGeom prst="ellipse">
              <a:avLst/>
            </a:prstGeom>
            <a:solidFill>
              <a:srgbClr val="A93B08"/>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五年</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d85120d9-3b6f-429b-8a6e-ad308469543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202055" y="1239520"/>
            <a:ext cx="10753725" cy="4531360"/>
            <a:chOff x="719138" y="1074757"/>
            <a:chExt cx="10753725" cy="4030643"/>
          </a:xfrm>
        </p:grpSpPr>
        <p:sp>
          <p:nvSpPr>
            <p:cNvPr id="49" name="íšḻíḋé"/>
            <p:cNvSpPr/>
            <p:nvPr/>
          </p:nvSpPr>
          <p:spPr bwMode="gray">
            <a:xfrm>
              <a:off x="1330888" y="3723650"/>
              <a:ext cx="1789844" cy="138175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anchor="ctr"/>
            <a:lstStyle/>
            <a:p>
              <a:pPr algn="just">
                <a:lnSpc>
                  <a:spcPct val="120000"/>
                </a:lnSpc>
              </a:pPr>
              <a:r>
                <a:rPr lang="zh-CN" altLang="en-US" b="1" dirty="0">
                  <a:solidFill>
                    <a:schemeClr val="tx1"/>
                  </a:solidFill>
                </a:rPr>
                <a:t>依法治国、司法为民、体现社会主义公平正义</a:t>
              </a:r>
              <a:endParaRPr lang="zh-CN" altLang="en-US" b="1" dirty="0">
                <a:solidFill>
                  <a:schemeClr val="tx1"/>
                </a:solidFill>
              </a:endParaRPr>
            </a:p>
          </p:txBody>
        </p:sp>
        <p:sp>
          <p:nvSpPr>
            <p:cNvPr id="50" name="işḻïḍé"/>
            <p:cNvSpPr>
              <a:spLocks noChangeAspect="1"/>
            </p:cNvSpPr>
            <p:nvPr/>
          </p:nvSpPr>
          <p:spPr bwMode="auto">
            <a:xfrm>
              <a:off x="719138" y="1074757"/>
              <a:ext cx="10753725" cy="950048"/>
            </a:xfrm>
            <a:prstGeom prst="homePlate">
              <a:avLst>
                <a:gd name="adj" fmla="val 35856"/>
              </a:avLst>
            </a:prstGeom>
            <a:solidFill>
              <a:schemeClr val="tx1">
                <a:lumMod val="20000"/>
                <a:lumOff val="80000"/>
                <a:alpha val="48000"/>
              </a:schemeClr>
            </a:solidFill>
            <a:ln w="25400" algn="ctr">
              <a:noFill/>
              <a:miter lim="800000"/>
            </a:ln>
            <a:effectLst/>
          </p:spPr>
          <p:txBody>
            <a:bodyPr anchor="ctr"/>
            <a:lstStyle/>
            <a:p>
              <a:pPr algn="ctr"/>
            </a:p>
          </p:txBody>
        </p:sp>
        <p:sp>
          <p:nvSpPr>
            <p:cNvPr id="51" name="íSliḍé"/>
            <p:cNvSpPr>
              <a:spLocks noChangeAspect="1"/>
            </p:cNvSpPr>
            <p:nvPr/>
          </p:nvSpPr>
          <p:spPr bwMode="gray">
            <a:xfrm>
              <a:off x="3211819" y="2279787"/>
              <a:ext cx="1789844" cy="1381750"/>
            </a:xfrm>
            <a:prstGeom prst="rect">
              <a:avLst/>
            </a:prstGeom>
            <a:solidFill>
              <a:schemeClr val="accent1">
                <a:lumMod val="50000"/>
              </a:schemeClr>
            </a:solidFill>
            <a:ln w="19050">
              <a:solidFill>
                <a:schemeClr val="accent3"/>
              </a:solid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defRPr/>
              </a:pPr>
              <a:r>
                <a:rPr lang="zh-CN" altLang="en-US" sz="3200" b="1" kern="0" dirty="0">
                  <a:solidFill>
                    <a:schemeClr val="bg1"/>
                  </a:solidFill>
                  <a:effectLst>
                    <a:outerShdw blurRad="38100" dist="38100" dir="2700000" algn="tl">
                      <a:srgbClr val="000000">
                        <a:alpha val="43137"/>
                      </a:srgbClr>
                    </a:outerShdw>
                  </a:effectLst>
                </a:rPr>
                <a:t>练内功</a:t>
              </a:r>
              <a:endParaRPr lang="zh-CN" altLang="en-US" sz="3200" b="1" kern="0" dirty="0">
                <a:solidFill>
                  <a:schemeClr val="bg1"/>
                </a:solidFill>
                <a:effectLst>
                  <a:outerShdw blurRad="38100" dist="38100" dir="2700000" algn="tl">
                    <a:srgbClr val="000000">
                      <a:alpha val="43137"/>
                    </a:srgbClr>
                  </a:outerShdw>
                </a:effectLst>
              </a:endParaRPr>
            </a:p>
          </p:txBody>
        </p:sp>
        <p:sp>
          <p:nvSpPr>
            <p:cNvPr id="52" name="ïṡľíḍé"/>
            <p:cNvSpPr>
              <a:spLocks noChangeAspect="1"/>
            </p:cNvSpPr>
            <p:nvPr/>
          </p:nvSpPr>
          <p:spPr bwMode="gray">
            <a:xfrm>
              <a:off x="5092749" y="2279787"/>
              <a:ext cx="1789844" cy="1381750"/>
            </a:xfrm>
            <a:prstGeom prst="rect">
              <a:avLst/>
            </a:prstGeom>
            <a:solidFill>
              <a:srgbClr val="FFC000"/>
            </a:solidFill>
            <a:ln w="19050">
              <a:solidFill>
                <a:schemeClr val="accent1"/>
              </a:solid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defRPr/>
              </a:pPr>
              <a:r>
                <a:rPr lang="zh-CN" altLang="en-US" sz="3200" b="1" kern="0" dirty="0">
                  <a:solidFill>
                    <a:schemeClr val="bg1"/>
                  </a:solidFill>
                  <a:effectLst>
                    <a:outerShdw blurRad="38100" dist="38100" dir="2700000" algn="tl">
                      <a:srgbClr val="000000">
                        <a:alpha val="43137"/>
                      </a:srgbClr>
                    </a:outerShdw>
                  </a:effectLst>
                </a:rPr>
                <a:t>防干扰</a:t>
              </a:r>
              <a:endParaRPr lang="zh-CN" altLang="en-US" sz="3200" b="1" kern="0" dirty="0">
                <a:solidFill>
                  <a:schemeClr val="bg1"/>
                </a:solidFill>
                <a:effectLst>
                  <a:outerShdw blurRad="38100" dist="38100" dir="2700000" algn="tl">
                    <a:srgbClr val="000000">
                      <a:alpha val="43137"/>
                    </a:srgbClr>
                  </a:outerShdw>
                </a:effectLst>
              </a:endParaRPr>
            </a:p>
          </p:txBody>
        </p:sp>
        <p:sp>
          <p:nvSpPr>
            <p:cNvPr id="53" name="ïŝḷïḓê"/>
            <p:cNvSpPr>
              <a:spLocks noChangeAspect="1"/>
            </p:cNvSpPr>
            <p:nvPr/>
          </p:nvSpPr>
          <p:spPr bwMode="gray">
            <a:xfrm>
              <a:off x="6982086" y="2279787"/>
              <a:ext cx="1789844" cy="1381750"/>
            </a:xfrm>
            <a:prstGeom prst="rect">
              <a:avLst/>
            </a:prstGeom>
            <a:solidFill>
              <a:schemeClr val="accent6">
                <a:lumMod val="75000"/>
              </a:schemeClr>
            </a:solidFill>
            <a:ln w="19050">
              <a:solidFill>
                <a:schemeClr val="accent3"/>
              </a:solid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defRPr/>
              </a:pPr>
              <a:r>
                <a:rPr lang="zh-CN" altLang="en-US" sz="3200" b="1" kern="0" dirty="0">
                  <a:solidFill>
                    <a:schemeClr val="bg1"/>
                  </a:solidFill>
                  <a:effectLst>
                    <a:outerShdw blurRad="38100" dist="38100" dir="2700000" algn="tl">
                      <a:srgbClr val="000000">
                        <a:alpha val="43137"/>
                      </a:srgbClr>
                    </a:outerShdw>
                  </a:effectLst>
                </a:rPr>
                <a:t>重实施</a:t>
              </a:r>
              <a:endParaRPr lang="zh-CN" altLang="en-US" sz="3200" b="1" kern="0" dirty="0">
                <a:solidFill>
                  <a:schemeClr val="bg1"/>
                </a:solidFill>
                <a:effectLst>
                  <a:outerShdw blurRad="38100" dist="38100" dir="2700000" algn="tl">
                    <a:srgbClr val="000000">
                      <a:alpha val="43137"/>
                    </a:srgbClr>
                  </a:outerShdw>
                </a:effectLst>
              </a:endParaRPr>
            </a:p>
          </p:txBody>
        </p:sp>
        <p:sp>
          <p:nvSpPr>
            <p:cNvPr id="54" name="íṡļíḍe"/>
            <p:cNvSpPr/>
            <p:nvPr/>
          </p:nvSpPr>
          <p:spPr bwMode="gray">
            <a:xfrm>
              <a:off x="3211818" y="3724656"/>
              <a:ext cx="1791757" cy="1380744"/>
            </a:xfrm>
            <a:prstGeom prst="rect">
              <a:avLst/>
            </a:prstGeom>
            <a:noFill/>
            <a:ln w="19050" algn="ctr">
              <a:solidFill>
                <a:schemeClr val="accent3"/>
              </a:solidFill>
              <a:miter lim="800000"/>
            </a:ln>
            <a:effectLst/>
          </p:spPr>
          <p:txBody>
            <a:bodyPr lIns="91440" tIns="91440" rIns="91440" anchor="ctr" anchorCtr="0">
              <a:noAutofit/>
            </a:bodyPr>
            <a:lstStyle/>
            <a:p>
              <a:pPr algn="just">
                <a:lnSpc>
                  <a:spcPct val="120000"/>
                </a:lnSpc>
                <a:buSzPct val="100000"/>
                <a:defRPr/>
              </a:pPr>
              <a:r>
                <a:rPr lang="zh-CN" altLang="en-US" b="1" kern="0" dirty="0"/>
                <a:t>司法机关、司法机制、司法人员改革</a:t>
              </a:r>
              <a:endParaRPr lang="zh-CN" altLang="en-US" b="1" kern="0" dirty="0"/>
            </a:p>
          </p:txBody>
        </p:sp>
        <p:sp>
          <p:nvSpPr>
            <p:cNvPr id="55" name="isľïdé"/>
            <p:cNvSpPr/>
            <p:nvPr/>
          </p:nvSpPr>
          <p:spPr bwMode="gray">
            <a:xfrm>
              <a:off x="5092748" y="3724656"/>
              <a:ext cx="1791757" cy="1380744"/>
            </a:xfrm>
            <a:prstGeom prst="rect">
              <a:avLst/>
            </a:prstGeom>
            <a:noFill/>
            <a:ln w="19050" algn="ctr">
              <a:solidFill>
                <a:schemeClr val="accent1"/>
              </a:solidFill>
              <a:miter lim="800000"/>
            </a:ln>
            <a:effectLst/>
          </p:spPr>
          <p:txBody>
            <a:bodyPr lIns="91440" tIns="91440" rIns="91440" anchor="ctr" anchorCtr="0">
              <a:noAutofit/>
            </a:bodyPr>
            <a:lstStyle/>
            <a:p>
              <a:pPr algn="just">
                <a:lnSpc>
                  <a:spcPct val="120000"/>
                </a:lnSpc>
                <a:buSzPct val="100000"/>
                <a:defRPr/>
              </a:pPr>
              <a:r>
                <a:rPr lang="zh-CN" altLang="en-US" b="1" kern="0" dirty="0"/>
                <a:t>政治体制改革，确保人民当家作主和司法独立</a:t>
              </a:r>
              <a:endParaRPr lang="zh-CN" altLang="en-US" b="1" kern="0" dirty="0"/>
            </a:p>
          </p:txBody>
        </p:sp>
        <p:sp>
          <p:nvSpPr>
            <p:cNvPr id="56" name="ïsļíḓé"/>
            <p:cNvSpPr/>
            <p:nvPr/>
          </p:nvSpPr>
          <p:spPr bwMode="gray">
            <a:xfrm>
              <a:off x="6982085" y="3724656"/>
              <a:ext cx="1791757" cy="1380744"/>
            </a:xfrm>
            <a:prstGeom prst="rect">
              <a:avLst/>
            </a:prstGeom>
            <a:noFill/>
            <a:ln w="19050" algn="ctr">
              <a:solidFill>
                <a:schemeClr val="accent3"/>
              </a:solidFill>
              <a:miter lim="800000"/>
            </a:ln>
            <a:effectLst/>
          </p:spPr>
          <p:txBody>
            <a:bodyPr lIns="91440" tIns="91440" rIns="91440" anchor="ctr" anchorCtr="0">
              <a:noAutofit/>
            </a:bodyPr>
            <a:lstStyle/>
            <a:p>
              <a:pPr algn="just">
                <a:lnSpc>
                  <a:spcPct val="120000"/>
                </a:lnSpc>
                <a:buSzPct val="100000"/>
                <a:defRPr/>
              </a:pPr>
              <a:r>
                <a:rPr lang="zh-CN" altLang="en-US" b="1" kern="0" dirty="0"/>
                <a:t>顶层设计和具体问责实施体现在具体制度上</a:t>
              </a:r>
              <a:endParaRPr lang="zh-CN" altLang="en-US" b="1" kern="0" dirty="0"/>
            </a:p>
          </p:txBody>
        </p:sp>
        <p:sp>
          <p:nvSpPr>
            <p:cNvPr id="57" name="ïṣḻïḋe"/>
            <p:cNvSpPr/>
            <p:nvPr/>
          </p:nvSpPr>
          <p:spPr bwMode="gray">
            <a:xfrm>
              <a:off x="8869510" y="3724656"/>
              <a:ext cx="1791757" cy="1380744"/>
            </a:xfrm>
            <a:prstGeom prst="rect">
              <a:avLst/>
            </a:prstGeom>
            <a:noFill/>
            <a:ln w="19050" algn="ctr">
              <a:solidFill>
                <a:schemeClr val="accent1"/>
              </a:solidFill>
              <a:miter lim="800000"/>
            </a:ln>
            <a:effectLst/>
          </p:spPr>
          <p:txBody>
            <a:bodyPr lIns="91440" tIns="91440" rIns="91440" anchor="ctr" anchorCtr="0">
              <a:noAutofit/>
            </a:bodyPr>
            <a:lstStyle/>
            <a:p>
              <a:pPr algn="just">
                <a:lnSpc>
                  <a:spcPct val="120000"/>
                </a:lnSpc>
                <a:buSzPct val="100000"/>
                <a:defRPr/>
              </a:pPr>
              <a:r>
                <a:rPr lang="zh-CN" altLang="en-US" b="1" kern="0" dirty="0"/>
                <a:t>民主建设、司法改革需要人民群众的拥护和支持</a:t>
              </a:r>
              <a:endParaRPr lang="zh-CN" altLang="en-US" b="1" kern="0" dirty="0"/>
            </a:p>
          </p:txBody>
        </p:sp>
        <p:sp>
          <p:nvSpPr>
            <p:cNvPr id="58" name="iṧľíḑé"/>
            <p:cNvSpPr>
              <a:spLocks noChangeAspect="1"/>
            </p:cNvSpPr>
            <p:nvPr/>
          </p:nvSpPr>
          <p:spPr bwMode="gray">
            <a:xfrm>
              <a:off x="1330886" y="2279787"/>
              <a:ext cx="1789844" cy="1381750"/>
            </a:xfrm>
            <a:prstGeom prst="rect">
              <a:avLst/>
            </a:prstGeom>
            <a:solidFill>
              <a:srgbClr val="C00000"/>
            </a:solidFill>
            <a:ln w="19050">
              <a:solidFill>
                <a:schemeClr val="accent1"/>
              </a:solid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defRPr/>
              </a:pPr>
              <a:r>
                <a:rPr lang="zh-CN" altLang="en-US" sz="3200" b="1" kern="0" dirty="0">
                  <a:solidFill>
                    <a:schemeClr val="bg1"/>
                  </a:solidFill>
                  <a:effectLst>
                    <a:outerShdw blurRad="38100" dist="38100" dir="2700000" algn="tl">
                      <a:srgbClr val="000000">
                        <a:alpha val="43137"/>
                      </a:srgbClr>
                    </a:outerShdw>
                  </a:effectLst>
                </a:rPr>
                <a:t>举旗帜</a:t>
              </a:r>
              <a:endParaRPr lang="zh-CN" altLang="en-US" sz="3200" b="1" kern="0" dirty="0">
                <a:solidFill>
                  <a:schemeClr val="bg1"/>
                </a:solidFill>
                <a:effectLst>
                  <a:outerShdw blurRad="38100" dist="38100" dir="2700000" algn="tl">
                    <a:srgbClr val="000000">
                      <a:alpha val="43137"/>
                    </a:srgbClr>
                  </a:outerShdw>
                </a:effectLst>
              </a:endParaRPr>
            </a:p>
          </p:txBody>
        </p:sp>
        <p:sp>
          <p:nvSpPr>
            <p:cNvPr id="59" name="ïślïḑe"/>
            <p:cNvSpPr/>
            <p:nvPr/>
          </p:nvSpPr>
          <p:spPr bwMode="gray">
            <a:xfrm>
              <a:off x="8869510" y="2279787"/>
              <a:ext cx="1791757" cy="138175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200" b="1" dirty="0">
                  <a:solidFill>
                    <a:schemeClr val="bg1"/>
                  </a:solidFill>
                  <a:effectLst>
                    <a:outerShdw blurRad="38100" dist="38100" dir="2700000" algn="tl">
                      <a:srgbClr val="000000">
                        <a:alpha val="43137"/>
                      </a:srgbClr>
                    </a:outerShdw>
                  </a:effectLst>
                </a:rPr>
                <a:t>获认同</a:t>
              </a:r>
              <a:endParaRPr lang="zh-CN" altLang="en-US" sz="3200" b="1" dirty="0">
                <a:solidFill>
                  <a:schemeClr val="bg1"/>
                </a:solidFill>
                <a:effectLst>
                  <a:outerShdw blurRad="38100" dist="38100" dir="2700000" algn="tl">
                    <a:srgbClr val="000000">
                      <a:alpha val="43137"/>
                    </a:srgbClr>
                  </a:outerShdw>
                </a:effectLst>
              </a:endParaRPr>
            </a:p>
          </p:txBody>
        </p:sp>
      </p:grpSp>
      <p:sp>
        <p:nvSpPr>
          <p:cNvPr id="100" name="文本框 99"/>
          <p:cNvSpPr txBox="1"/>
          <p:nvPr/>
        </p:nvSpPr>
        <p:spPr>
          <a:xfrm>
            <a:off x="1278255" y="1239520"/>
            <a:ext cx="10387965" cy="953135"/>
          </a:xfrm>
          <a:prstGeom prst="rect">
            <a:avLst/>
          </a:prstGeom>
          <a:noFill/>
          <a:ln w="9525">
            <a:noFill/>
          </a:ln>
        </p:spPr>
        <p:txBody>
          <a:bodyPr wrap="square">
            <a:spAutoFit/>
          </a:bodyPr>
          <a:p>
            <a:pPr indent="0"/>
            <a:r>
              <a:rPr lang="zh-CN" altLang="en-US" sz="2800" b="0">
                <a:latin typeface="方正小标宋简体" panose="03000509000000000000" charset="-122"/>
                <a:ea typeface="方正小标宋简体" panose="03000509000000000000" charset="-122"/>
                <a:cs typeface="楷体_GB2312" panose="02010609030101010101" charset="-122"/>
              </a:rPr>
              <a:t>四是坚定不移全面推进依法治国，有法不依、执法不严、司法不公问题严重的状况得到明显改变。</a:t>
            </a:r>
            <a:endParaRPr lang="zh-CN" altLang="en-US" sz="2800">
              <a:latin typeface="方正小标宋简体" panose="03000509000000000000" charset="-122"/>
              <a:ea typeface="方正小标宋简体" panose="03000509000000000000"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2"/>
          <p:cNvSpPr/>
          <p:nvPr>
            <p:custDataLst>
              <p:tags r:id="rId1"/>
            </p:custDataLst>
          </p:nvPr>
        </p:nvSpPr>
        <p:spPr>
          <a:xfrm>
            <a:off x="0" y="0"/>
            <a:ext cx="84048"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37920" y="2824643"/>
            <a:ext cx="10952480" cy="3194612"/>
          </a:xfrm>
          <a:prstGeom prst="rect">
            <a:avLst/>
          </a:prstGeom>
          <a:noFill/>
          <a:ln w="38100">
            <a:solidFill>
              <a:srgbClr val="CB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457076" y="3206697"/>
            <a:ext cx="10314168" cy="2599793"/>
            <a:chOff x="938916" y="3575977"/>
            <a:chExt cx="10314168" cy="2599792"/>
          </a:xfrm>
        </p:grpSpPr>
        <p:sp>
          <p:nvSpPr>
            <p:cNvPr id="11" name="文本框 10"/>
            <p:cNvSpPr txBox="1"/>
            <p:nvPr/>
          </p:nvSpPr>
          <p:spPr>
            <a:xfrm>
              <a:off x="938916" y="3575977"/>
              <a:ext cx="10314168" cy="932563"/>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pPr algn="just"/>
              <a:r>
                <a:rPr lang="zh-CN" altLang="zh-CN" sz="2400" b="1" dirty="0">
                  <a:solidFill>
                    <a:srgbClr val="C07A0A"/>
                  </a:solidFill>
                </a:rPr>
                <a:t>思想文化是一个民族的灵魂，是一个政党凝聚群力的重要法宝</a:t>
              </a:r>
              <a:r>
                <a:rPr lang="zh-CN" altLang="zh-CN" sz="2400" b="1" dirty="0" smtClean="0">
                  <a:solidFill>
                    <a:srgbClr val="C07A0A"/>
                  </a:solidFill>
                </a:rPr>
                <a:t>。</a:t>
              </a:r>
              <a:endParaRPr lang="en-US" altLang="zh-CN" sz="2400" b="1" dirty="0" smtClean="0">
                <a:solidFill>
                  <a:srgbClr val="C07A0A"/>
                </a:solidFill>
              </a:endParaRPr>
            </a:p>
            <a:p>
              <a:pPr algn="just"/>
              <a:r>
                <a:rPr lang="zh-CN" altLang="en-US" dirty="0" smtClean="0"/>
                <a:t>党</a:t>
              </a:r>
              <a:r>
                <a:rPr lang="zh-CN" altLang="en-US" dirty="0"/>
                <a:t>的十八大以来，以习近平同志为核心的党中央极为重视思想文化</a:t>
              </a:r>
              <a:r>
                <a:rPr lang="zh-CN" altLang="en-US" dirty="0" smtClean="0"/>
                <a:t>建设，思想</a:t>
              </a:r>
              <a:r>
                <a:rPr lang="zh-CN" altLang="en-US" dirty="0"/>
                <a:t>文化建设</a:t>
              </a:r>
              <a:r>
                <a:rPr lang="zh-CN" altLang="en-US" dirty="0" smtClean="0"/>
                <a:t>取得重大进展。</a:t>
              </a:r>
              <a:endParaRPr lang="zh-CN" altLang="en-US" dirty="0"/>
            </a:p>
          </p:txBody>
        </p:sp>
        <p:grpSp>
          <p:nvGrpSpPr>
            <p:cNvPr id="12" name="组合 11"/>
            <p:cNvGrpSpPr/>
            <p:nvPr/>
          </p:nvGrpSpPr>
          <p:grpSpPr>
            <a:xfrm>
              <a:off x="938916" y="4694573"/>
              <a:ext cx="7675715" cy="599440"/>
              <a:chOff x="1047895" y="4594981"/>
              <a:chExt cx="7675715" cy="599440"/>
            </a:xfrm>
          </p:grpSpPr>
          <p:sp>
            <p:nvSpPr>
              <p:cNvPr id="16" name="椭圆 15"/>
              <p:cNvSpPr/>
              <p:nvPr/>
            </p:nvSpPr>
            <p:spPr>
              <a:xfrm>
                <a:off x="1047895" y="4594981"/>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7" name="文本框 16"/>
              <p:cNvSpPr txBox="1"/>
              <p:nvPr/>
            </p:nvSpPr>
            <p:spPr>
              <a:xfrm>
                <a:off x="1629101" y="4643671"/>
                <a:ext cx="7094509" cy="492443"/>
              </a:xfrm>
              <a:prstGeom prst="rect">
                <a:avLst/>
              </a:prstGeom>
              <a:noFill/>
            </p:spPr>
            <p:txBody>
              <a:bodyPr wrap="square" rtlCol="0">
                <a:spAutoFit/>
              </a:bodyPr>
              <a:lstStyle>
                <a:defPPr>
                  <a:defRPr lang="zh-CN"/>
                </a:defPPr>
                <a:lvl1pPr>
                  <a:lnSpc>
                    <a:spcPct val="130000"/>
                  </a:lnSpc>
                  <a:defRPr>
                    <a:latin typeface="微软雅黑" panose="020B0503020204020204" charset="-122"/>
                    <a:ea typeface="微软雅黑" panose="020B0503020204020204" charset="-122"/>
                  </a:defRPr>
                </a:lvl1pPr>
              </a:lstStyle>
              <a:p>
                <a:r>
                  <a:rPr lang="zh-CN" altLang="en-US" sz="2000" dirty="0" smtClean="0"/>
                  <a:t>紧紧</a:t>
                </a:r>
                <a:r>
                  <a:rPr lang="zh-CN" altLang="en-US" sz="2000" dirty="0"/>
                  <a:t>扭住中华民族伟大复兴这个主题，激活和传递正能量</a:t>
                </a:r>
                <a:endParaRPr lang="zh-CN" altLang="en-US" sz="2000" dirty="0"/>
              </a:p>
            </p:txBody>
          </p:sp>
        </p:grpSp>
        <p:grpSp>
          <p:nvGrpSpPr>
            <p:cNvPr id="13" name="组合 12"/>
            <p:cNvGrpSpPr/>
            <p:nvPr/>
          </p:nvGrpSpPr>
          <p:grpSpPr>
            <a:xfrm>
              <a:off x="938916" y="5576329"/>
              <a:ext cx="9814075" cy="599440"/>
              <a:chOff x="1047895" y="5576329"/>
              <a:chExt cx="9814075" cy="599440"/>
            </a:xfrm>
          </p:grpSpPr>
          <p:sp>
            <p:nvSpPr>
              <p:cNvPr id="14" name="椭圆 13"/>
              <p:cNvSpPr/>
              <p:nvPr/>
            </p:nvSpPr>
            <p:spPr>
              <a:xfrm>
                <a:off x="1047895" y="5576329"/>
                <a:ext cx="599440" cy="599440"/>
              </a:xfrm>
              <a:prstGeom prst="ellipse">
                <a:avLst/>
              </a:prstGeom>
              <a:solidFill>
                <a:srgbClr val="C07A0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sp>
            <p:nvSpPr>
              <p:cNvPr id="15" name="文本框 14"/>
              <p:cNvSpPr txBox="1"/>
              <p:nvPr/>
            </p:nvSpPr>
            <p:spPr>
              <a:xfrm>
                <a:off x="1629101" y="5630444"/>
                <a:ext cx="9232869" cy="492443"/>
              </a:xfrm>
              <a:prstGeom prst="rect">
                <a:avLst/>
              </a:prstGeom>
              <a:noFill/>
            </p:spPr>
            <p:txBody>
              <a:bodyPr wrap="square" rtlCol="0">
                <a:spAutoFit/>
              </a:bodyPr>
              <a:lstStyle>
                <a:defPPr>
                  <a:defRPr lang="zh-CN"/>
                </a:defPPr>
                <a:lvl1pPr>
                  <a:lnSpc>
                    <a:spcPct val="130000"/>
                  </a:lnSpc>
                  <a:defRPr sz="1600">
                    <a:latin typeface="微软雅黑" panose="020B0503020204020204" charset="-122"/>
                    <a:ea typeface="微软雅黑" panose="020B0503020204020204" charset="-122"/>
                  </a:defRPr>
                </a:lvl1pPr>
              </a:lstStyle>
              <a:p>
                <a:r>
                  <a:rPr lang="zh-CN" altLang="en-US" sz="2000" dirty="0"/>
                  <a:t>提高国际话语权，讲好中国故事、传播好中国声音、阐释好中国特色</a:t>
                </a:r>
                <a:endParaRPr lang="zh-CN" altLang="en-US" sz="2000" dirty="0"/>
              </a:p>
            </p:txBody>
          </p:sp>
        </p:grpSp>
      </p:grpSp>
      <p:sp>
        <p:nvSpPr>
          <p:cNvPr id="30" name="文本框 29"/>
          <p:cNvSpPr txBox="1"/>
          <p:nvPr/>
        </p:nvSpPr>
        <p:spPr>
          <a:xfrm>
            <a:off x="1475308" y="4390868"/>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1" name="文本框 30"/>
          <p:cNvSpPr txBox="1"/>
          <p:nvPr/>
        </p:nvSpPr>
        <p:spPr>
          <a:xfrm>
            <a:off x="1475307" y="5275937"/>
            <a:ext cx="562975" cy="461665"/>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0" name="文本框 99"/>
          <p:cNvSpPr txBox="1"/>
          <p:nvPr/>
        </p:nvSpPr>
        <p:spPr>
          <a:xfrm>
            <a:off x="1137920" y="1116330"/>
            <a:ext cx="10514330" cy="953135"/>
          </a:xfrm>
          <a:prstGeom prst="rect">
            <a:avLst/>
          </a:prstGeom>
          <a:noFill/>
          <a:ln w="9525">
            <a:noFill/>
          </a:ln>
        </p:spPr>
        <p:txBody>
          <a:bodyPr wrap="square">
            <a:spAutoFit/>
          </a:bodyPr>
          <a:p>
            <a:pPr indent="0"/>
            <a:r>
              <a:rPr lang="zh-CN" altLang="en-US" sz="2800" b="0">
                <a:latin typeface="方正小标宋简体" panose="03000509000000000000" charset="-122"/>
                <a:ea typeface="方正小标宋简体" panose="03000509000000000000" charset="-122"/>
                <a:cs typeface="楷体_GB2312" panose="02010609030101010101" charset="-122"/>
              </a:rPr>
              <a:t>五是加强党对意识形态工作的领导，社会思想舆论环境中的混乱状况得到明显改变。</a:t>
            </a:r>
            <a:endParaRPr lang="zh-CN" altLang="en-US" sz="2800">
              <a:latin typeface="方正小标宋简体" panose="03000509000000000000" charset="-122"/>
              <a:ea typeface="方正小标宋简体" panose="03000509000000000000" charset="-122"/>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98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Effect transition="in" filter="fade">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tags/tag1.xml><?xml version="1.0" encoding="utf-8"?>
<p:tagLst xmlns:p="http://schemas.openxmlformats.org/presentationml/2006/main">
  <p:tag name="KSO_WM_TEMPLATE_CATEGORY" val="custom"/>
  <p:tag name="KSO_WM_TEMPLATE_INDEX" val="20181612"/>
</p:tagLst>
</file>

<file path=ppt/tags/tag10.xml><?xml version="1.0" encoding="utf-8"?>
<p:tagLst xmlns:p="http://schemas.openxmlformats.org/presentationml/2006/main">
  <p:tag name="MH" val="20170918221224"/>
  <p:tag name="MH_LIBRARY" val="CONTENTS"/>
  <p:tag name="MH_TYPE" val="OTHERS"/>
  <p:tag name="ID" val="547132"/>
</p:tagLst>
</file>

<file path=ppt/tags/tag11.xml><?xml version="1.0" encoding="utf-8"?>
<p:tagLst xmlns:p="http://schemas.openxmlformats.org/presentationml/2006/main">
  <p:tag name="MH" val="20170918221224"/>
  <p:tag name="MH_LIBRARY" val="CONTENTS"/>
  <p:tag name="MH_TYPE" val="OTHERS"/>
  <p:tag name="ID" val="547132"/>
</p:tagLst>
</file>

<file path=ppt/tags/tag12.xml><?xml version="1.0" encoding="utf-8"?>
<p:tagLst xmlns:p="http://schemas.openxmlformats.org/presentationml/2006/main">
  <p:tag name="MH" val="20170918221224"/>
  <p:tag name="MH_LIBRARY" val="CONTENTS"/>
  <p:tag name="MH_TYPE" val="OTHERS"/>
  <p:tag name="ID" val="547132"/>
</p:tagLst>
</file>

<file path=ppt/tags/tag13.xml><?xml version="1.0" encoding="utf-8"?>
<p:tagLst xmlns:p="http://schemas.openxmlformats.org/presentationml/2006/main">
  <p:tag name="MH" val="20170918221224"/>
  <p:tag name="MH_LIBRARY" val="CONTENTS"/>
  <p:tag name="MH_TYPE" val="OTHERS"/>
  <p:tag name="ID" val="547132"/>
</p:tagLst>
</file>

<file path=ppt/tags/tag14.xml><?xml version="1.0" encoding="utf-8"?>
<p:tagLst xmlns:p="http://schemas.openxmlformats.org/presentationml/2006/main">
  <p:tag name="MH" val="20170918221224"/>
  <p:tag name="MH_LIBRARY" val="CONTENTS"/>
  <p:tag name="MH_TYPE" val="OTHERS"/>
  <p:tag name="ID" val="547132"/>
</p:tagLst>
</file>

<file path=ppt/tags/tag15.xml><?xml version="1.0" encoding="utf-8"?>
<p:tagLst xmlns:p="http://schemas.openxmlformats.org/presentationml/2006/main">
  <p:tag name="MH" val="20170918221047"/>
  <p:tag name="MH_LIBRARY" val="GRAPHIC"/>
  <p:tag name="MH_ORDER" val="Rectangle 6"/>
  <p:tag name="PA" val="v4.0.0"/>
</p:tagLst>
</file>

<file path=ppt/tags/tag16.xml><?xml version="1.0" encoding="utf-8"?>
<p:tagLst xmlns:p="http://schemas.openxmlformats.org/presentationml/2006/main">
  <p:tag name="MH" val="20170918221047"/>
  <p:tag name="MH_LIBRARY" val="GRAPHIC"/>
  <p:tag name="MH_ORDER" val="任意多边形 4"/>
  <p:tag name="PA" val="v4.0.0"/>
</p:tagLst>
</file>

<file path=ppt/tags/tag17.xml><?xml version="1.0" encoding="utf-8"?>
<p:tagLst xmlns:p="http://schemas.openxmlformats.org/presentationml/2006/main">
  <p:tag name="MH" val="20170918221047"/>
  <p:tag name="MH_LIBRARY" val="GRAPHIC"/>
  <p:tag name="MH_ORDER" val="任意多边形 5"/>
  <p:tag name="PA" val="v4.0.0"/>
</p:tagLst>
</file>

<file path=ppt/tags/tag18.xml><?xml version="1.0" encoding="utf-8"?>
<p:tagLst xmlns:p="http://schemas.openxmlformats.org/presentationml/2006/main">
  <p:tag name="MH" val="20170918221047"/>
  <p:tag name="MH_LIBRARY" val="GRAPHIC"/>
  <p:tag name="MH_ORDER" val="Freeform 11"/>
  <p:tag name="PA" val="v4.0.0"/>
</p:tagLst>
</file>

<file path=ppt/tags/tag19.xml><?xml version="1.0" encoding="utf-8"?>
<p:tagLst xmlns:p="http://schemas.openxmlformats.org/presentationml/2006/main">
  <p:tag name="MH" val="20170918221047"/>
  <p:tag name="MH_LIBRARY" val="GRAPHIC"/>
  <p:tag name="MH_ORDER" val="Rectangle 12"/>
  <p:tag name="PA" val="v4.0.0"/>
</p:tagLst>
</file>

<file path=ppt/tags/tag2.xml><?xml version="1.0" encoding="utf-8"?>
<p:tagLst xmlns:p="http://schemas.openxmlformats.org/presentationml/2006/main">
  <p:tag name="MH" val="20170918221047"/>
  <p:tag name="MH_LIBRARY" val="GRAPHIC"/>
  <p:tag name="MH_ORDER" val="Rectangle 6"/>
  <p:tag name="PA" val="v4.0.0"/>
</p:tagLst>
</file>

<file path=ppt/tags/tag20.xml><?xml version="1.0" encoding="utf-8"?>
<p:tagLst xmlns:p="http://schemas.openxmlformats.org/presentationml/2006/main">
  <p:tag name="MH" val="20170918221047"/>
  <p:tag name="MH_LIBRARY" val="GRAPHIC"/>
  <p:tag name="MH_ORDER" val="任意多边形 15"/>
  <p:tag name="PA" val="v4.0.0"/>
</p:tagLst>
</file>

<file path=ppt/tags/tag21.xml><?xml version="1.0" encoding="utf-8"?>
<p:tagLst xmlns:p="http://schemas.openxmlformats.org/presentationml/2006/main">
  <p:tag name="MH" val="20170918221224"/>
  <p:tag name="MH_LIBRARY" val="CONTENTS"/>
  <p:tag name="MH_TYPE" val="OTHERS"/>
  <p:tag name="ID" val="547132"/>
</p:tagLst>
</file>

<file path=ppt/tags/tag22.xml><?xml version="1.0" encoding="utf-8"?>
<p:tagLst xmlns:p="http://schemas.openxmlformats.org/presentationml/2006/main">
  <p:tag name="MH" val="20170918221224"/>
  <p:tag name="MH_LIBRARY" val="CONTENTS"/>
  <p:tag name="MH_TYPE" val="OTHERS"/>
  <p:tag name="ID" val="547132"/>
</p:tagLst>
</file>

<file path=ppt/tags/tag23.xml><?xml version="1.0" encoding="utf-8"?>
<p:tagLst xmlns:p="http://schemas.openxmlformats.org/presentationml/2006/main">
  <p:tag name="MH" val="20170918221224"/>
  <p:tag name="MH_LIBRARY" val="CONTENTS"/>
  <p:tag name="MH_TYPE" val="OTHERS"/>
  <p:tag name="ID" val="547132"/>
</p:tagLst>
</file>

<file path=ppt/tags/tag24.xml><?xml version="1.0" encoding="utf-8"?>
<p:tagLst xmlns:p="http://schemas.openxmlformats.org/presentationml/2006/main">
  <p:tag name="MH" val="20170918221224"/>
  <p:tag name="MH_LIBRARY" val="CONTENTS"/>
  <p:tag name="MH_TYPE" val="OTHERS"/>
  <p:tag name="ID" val="547132"/>
</p:tagLst>
</file>

<file path=ppt/tags/tag25.xml><?xml version="1.0" encoding="utf-8"?>
<p:tagLst xmlns:p="http://schemas.openxmlformats.org/presentationml/2006/main">
  <p:tag name="MH" val="20170918221224"/>
  <p:tag name="MH_LIBRARY" val="CONTENTS"/>
  <p:tag name="MH_TYPE" val="OTHERS"/>
  <p:tag name="ID" val="547132"/>
</p:tagLst>
</file>

<file path=ppt/tags/tag26.xml><?xml version="1.0" encoding="utf-8"?>
<p:tagLst xmlns:p="http://schemas.openxmlformats.org/presentationml/2006/main">
  <p:tag name="MH" val="20170918221224"/>
  <p:tag name="MH_LIBRARY" val="CONTENTS"/>
  <p:tag name="MH_TYPE" val="OTHERS"/>
  <p:tag name="ID" val="547132"/>
</p:tagLst>
</file>

<file path=ppt/tags/tag27.xml><?xml version="1.0" encoding="utf-8"?>
<p:tagLst xmlns:p="http://schemas.openxmlformats.org/presentationml/2006/main">
  <p:tag name="MH" val="20170918221224"/>
  <p:tag name="MH_LIBRARY" val="CONTENTS"/>
  <p:tag name="MH_TYPE" val="OTHERS"/>
  <p:tag name="ID" val="547132"/>
</p:tagLst>
</file>

<file path=ppt/tags/tag28.xml><?xml version="1.0" encoding="utf-8"?>
<p:tagLst xmlns:p="http://schemas.openxmlformats.org/presentationml/2006/main">
  <p:tag name="MH" val="20170918221224"/>
  <p:tag name="MH_LIBRARY" val="CONTENTS"/>
  <p:tag name="MH_TYPE" val="OTHERS"/>
  <p:tag name="ID" val="547132"/>
</p:tagLst>
</file>

<file path=ppt/tags/tag29.xml><?xml version="1.0" encoding="utf-8"?>
<p:tagLst xmlns:p="http://schemas.openxmlformats.org/presentationml/2006/main">
  <p:tag name="MH" val="20170918221224"/>
  <p:tag name="MH_LIBRARY" val="CONTENTS"/>
  <p:tag name="MH_TYPE" val="OTHERS"/>
  <p:tag name="ID" val="547132"/>
</p:tagLst>
</file>

<file path=ppt/tags/tag3.xml><?xml version="1.0" encoding="utf-8"?>
<p:tagLst xmlns:p="http://schemas.openxmlformats.org/presentationml/2006/main">
  <p:tag name="MH" val="20170918221047"/>
  <p:tag name="MH_LIBRARY" val="GRAPHIC"/>
  <p:tag name="MH_ORDER" val="任意多边形 4"/>
  <p:tag name="PA" val="v4.0.0"/>
</p:tagLst>
</file>

<file path=ppt/tags/tag30.xml><?xml version="1.0" encoding="utf-8"?>
<p:tagLst xmlns:p="http://schemas.openxmlformats.org/presentationml/2006/main">
  <p:tag name="MH" val="20170918221224"/>
  <p:tag name="MH_LIBRARY" val="CONTENTS"/>
  <p:tag name="MH_TYPE" val="OTHERS"/>
  <p:tag name="ID" val="547132"/>
</p:tagLst>
</file>

<file path=ppt/tags/tag31.xml><?xml version="1.0" encoding="utf-8"?>
<p:tagLst xmlns:p="http://schemas.openxmlformats.org/presentationml/2006/main">
  <p:tag name="MH" val="20170918221224"/>
  <p:tag name="MH_LIBRARY" val="CONTENTS"/>
  <p:tag name="MH_TYPE" val="OTHERS"/>
  <p:tag name="ID" val="547132"/>
</p:tagLst>
</file>

<file path=ppt/tags/tag4.xml><?xml version="1.0" encoding="utf-8"?>
<p:tagLst xmlns:p="http://schemas.openxmlformats.org/presentationml/2006/main">
  <p:tag name="MH" val="20170918221047"/>
  <p:tag name="MH_LIBRARY" val="GRAPHIC"/>
  <p:tag name="MH_ORDER" val="任意多边形 5"/>
  <p:tag name="PA" val="v4.0.0"/>
</p:tagLst>
</file>

<file path=ppt/tags/tag5.xml><?xml version="1.0" encoding="utf-8"?>
<p:tagLst xmlns:p="http://schemas.openxmlformats.org/presentationml/2006/main">
  <p:tag name="MH" val="20170918221047"/>
  <p:tag name="MH_LIBRARY" val="GRAPHIC"/>
  <p:tag name="MH_ORDER" val="Freeform 11"/>
  <p:tag name="PA" val="v4.0.0"/>
</p:tagLst>
</file>

<file path=ppt/tags/tag6.xml><?xml version="1.0" encoding="utf-8"?>
<p:tagLst xmlns:p="http://schemas.openxmlformats.org/presentationml/2006/main">
  <p:tag name="MH" val="20170918221047"/>
  <p:tag name="MH_LIBRARY" val="GRAPHIC"/>
  <p:tag name="MH_ORDER" val="Rectangle 12"/>
  <p:tag name="PA" val="v4.0.0"/>
</p:tagLst>
</file>

<file path=ppt/tags/tag7.xml><?xml version="1.0" encoding="utf-8"?>
<p:tagLst xmlns:p="http://schemas.openxmlformats.org/presentationml/2006/main">
  <p:tag name="MH" val="20170918221047"/>
  <p:tag name="MH_LIBRARY" val="GRAPHIC"/>
  <p:tag name="MH_ORDER" val="任意多边形 15"/>
  <p:tag name="PA" val="v4.0.0"/>
</p:tagLst>
</file>

<file path=ppt/tags/tag8.xml><?xml version="1.0" encoding="utf-8"?>
<p:tagLst xmlns:p="http://schemas.openxmlformats.org/presentationml/2006/main">
  <p:tag name="MH" val="20170918221224"/>
  <p:tag name="MH_LIBRARY" val="CONTENTS"/>
  <p:tag name="MH_TYPE" val="OTHERS"/>
  <p:tag name="ID" val="547132"/>
</p:tagLst>
</file>

<file path=ppt/tags/tag9.xml><?xml version="1.0" encoding="utf-8"?>
<p:tagLst xmlns:p="http://schemas.openxmlformats.org/presentationml/2006/main">
  <p:tag name="ISLIDE.DIAGRAM" val="d85120d9-3b6f-429b-8a6e-ad308469543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3171</Words>
  <Application>WPS 演示</Application>
  <PresentationFormat>宽屏</PresentationFormat>
  <Paragraphs>282</Paragraphs>
  <Slides>24</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vt:lpstr>
      <vt:lpstr>宋体</vt:lpstr>
      <vt:lpstr>Wingdings</vt:lpstr>
      <vt:lpstr>楷体_GB2312</vt:lpstr>
      <vt:lpstr>微软雅黑</vt:lpstr>
      <vt:lpstr>Calibri</vt:lpstr>
      <vt:lpstr>方正正大黑简体</vt:lpstr>
      <vt:lpstr>方正小标宋简体</vt:lpstr>
      <vt:lpstr>仿宋_GB2312</vt:lpstr>
      <vt:lpstr>新宋体</vt:lpstr>
      <vt:lpstr>Arial Unicode MS</vt:lpstr>
      <vt:lpstr>Calibri Light</vt:lpstr>
      <vt:lpstr>Impact</vt:lpstr>
      <vt:lpstr>Times New Roman</vt:lpstr>
      <vt:lpstr>Segoe UI Light</vt:lpstr>
      <vt:lpstr>Segoe UI Semilight</vt:lpstr>
      <vt:lpstr>Segoe UI Semibold</vt:lpstr>
      <vt:lpstr>黑体</vt:lpstr>
      <vt:lpstr>仿宋</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10</cp:revision>
  <dcterms:created xsi:type="dcterms:W3CDTF">2017-12-07T15:11:00Z</dcterms:created>
  <dcterms:modified xsi:type="dcterms:W3CDTF">2017-12-21T08:49:06Z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