
<file path=[Content_Types].xml><?xml version="1.0" encoding="utf-8"?>
<Types xmlns="http://schemas.openxmlformats.org/package/2006/content-types">
  <Default Extension="jpeg" ContentType="image/jpeg"/>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73" r:id="rId3"/>
    <p:sldId id="259" r:id="rId5"/>
    <p:sldId id="260" r:id="rId6"/>
    <p:sldId id="264" r:id="rId7"/>
    <p:sldId id="265" r:id="rId8"/>
    <p:sldId id="266" r:id="rId9"/>
    <p:sldId id="267" r:id="rId10"/>
    <p:sldId id="268" r:id="rId11"/>
    <p:sldId id="270" r:id="rId12"/>
    <p:sldId id="271" r:id="rId13"/>
    <p:sldId id="275" r:id="rId14"/>
    <p:sldId id="272" r:id="rId15"/>
    <p:sldId id="285" r:id="rId16"/>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LL" initials="z" lastIdx="22" clrIdx="0"/>
  <p:cmAuthor id="2" name="Admin"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0" Type="http://schemas.openxmlformats.org/officeDocument/2006/relationships/commentAuthors" Target="commentAuthors.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09CE52-6A29-4B67-B9B6-CD445AEAB71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7C18612-8AA7-4B4E-A312-8B858A9B2D43}"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smtClean="0"/>
          </a:p>
          <a:p>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D7C18612-8AA7-4B4E-A312-8B858A9B2D43}"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CB01A3-D9BE-4AC2-B8AC-525FD68547F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09CE52-6A29-4B67-B9B6-CD445AEAB71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dirty="0"/>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100000">
              <a:srgbClr val="FFCFCF"/>
            </a:gs>
            <a:gs pos="100000">
              <a:schemeClr val="accent1">
                <a:lumMod val="20000"/>
                <a:lumOff val="80000"/>
              </a:schemeClr>
            </a:gs>
            <a:gs pos="0">
              <a:srgbClr val="FFEFEF"/>
            </a:gs>
            <a:gs pos="50000">
              <a:schemeClr val="accent1">
                <a:lumMod val="5000"/>
                <a:lumOff val="95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1.xml"/><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microsoft.com/office/2007/relationships/hdphoto" Target="../media/hdphoto1.wdp"/><Relationship Id="rId1" Type="http://schemas.openxmlformats.org/officeDocument/2006/relationships/image" Target="../media/image17.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microsoft.com/office/2007/relationships/hdphoto" Target="../media/hdphoto1.wdp"/><Relationship Id="rId1"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2.xml"/><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包含 物体&#10;&#10;已生成高可信度的说明"/>
          <p:cNvPicPr>
            <a:picLocks noChangeAspect="1"/>
          </p:cNvPicPr>
          <p:nvPr/>
        </p:nvPicPr>
        <p:blipFill rotWithShape="1">
          <a:blip r:embed="rId1" cstate="print">
            <a:extLst>
              <a:ext uri="{28A0092B-C50C-407E-A947-70E740481C1C}">
                <a14:useLocalDpi xmlns:a14="http://schemas.microsoft.com/office/drawing/2010/main" val="0"/>
              </a:ext>
            </a:extLst>
          </a:blip>
          <a:srcRect b="-1"/>
          <a:stretch>
            <a:fillRect/>
          </a:stretch>
        </p:blipFill>
        <p:spPr>
          <a:xfrm>
            <a:off x="0" y="0"/>
            <a:ext cx="12192000" cy="6858000"/>
          </a:xfrm>
          <a:prstGeom prst="rect">
            <a:avLst/>
          </a:prstGeom>
        </p:spPr>
      </p:pic>
      <p:sp>
        <p:nvSpPr>
          <p:cNvPr id="9" name="文本框 8"/>
          <p:cNvSpPr txBox="1"/>
          <p:nvPr/>
        </p:nvSpPr>
        <p:spPr>
          <a:xfrm>
            <a:off x="990600" y="1332088"/>
            <a:ext cx="10058399" cy="2853690"/>
          </a:xfrm>
          <a:prstGeom prst="rect">
            <a:avLst/>
          </a:prstGeom>
          <a:noFill/>
        </p:spPr>
        <p:txBody>
          <a:bodyPr wrap="square" rtlCol="0">
            <a:spAutoFit/>
          </a:bodyPr>
          <a:lstStyle/>
          <a:p>
            <a:pPr algn="ctr">
              <a:lnSpc>
                <a:spcPct val="150000"/>
              </a:lnSpc>
            </a:pPr>
            <a:r>
              <a:rPr lang="zh-CN" altLang="en-US" sz="4400" b="1" dirty="0">
                <a:solidFill>
                  <a:srgbClr val="C00000"/>
                </a:solidFill>
                <a:latin typeface="楷体_GB2312" panose="02010609030101010101" charset="-122"/>
                <a:ea typeface="楷体_GB2312" panose="02010609030101010101" charset="-122"/>
              </a:rPr>
              <a:t>学习领会党的十九大精神之一</a:t>
            </a:r>
            <a:endParaRPr lang="zh-CN" altLang="en-US" sz="4400" b="1" dirty="0">
              <a:solidFill>
                <a:srgbClr val="C00000"/>
              </a:solidFill>
              <a:latin typeface="楷体_GB2312" panose="02010609030101010101" charset="-122"/>
              <a:ea typeface="楷体_GB2312" panose="02010609030101010101" charset="-122"/>
            </a:endParaRPr>
          </a:p>
          <a:p>
            <a:pPr algn="ctr">
              <a:lnSpc>
                <a:spcPct val="125000"/>
              </a:lnSpc>
            </a:pPr>
            <a:r>
              <a:rPr lang="zh-CN" altLang="en-US" sz="4400" b="1" dirty="0">
                <a:solidFill>
                  <a:schemeClr val="tx1"/>
                </a:solidFill>
                <a:effectLst/>
                <a:latin typeface="微软雅黑" panose="020B0503020204020204" charset="-122"/>
                <a:ea typeface="微软雅黑" panose="020B0503020204020204" charset="-122"/>
                <a:cs typeface="+mn-ea"/>
                <a:sym typeface="+mn-lt"/>
              </a:rPr>
              <a:t>关于党的十九大的主题、主要成果</a:t>
            </a:r>
            <a:endParaRPr lang="zh-CN" altLang="en-US" sz="4400" b="1" dirty="0">
              <a:solidFill>
                <a:schemeClr val="tx1"/>
              </a:solidFill>
              <a:effectLst/>
              <a:latin typeface="微软雅黑" panose="020B0503020204020204" charset="-122"/>
              <a:ea typeface="微软雅黑" panose="020B0503020204020204" charset="-122"/>
              <a:cs typeface="+mn-ea"/>
              <a:sym typeface="+mn-lt"/>
            </a:endParaRPr>
          </a:p>
          <a:p>
            <a:pPr algn="ctr">
              <a:lnSpc>
                <a:spcPct val="150000"/>
              </a:lnSpc>
            </a:pPr>
            <a:endParaRPr lang="en-US" altLang="zh-CN" sz="1100" b="1" dirty="0" smtClean="0">
              <a:solidFill>
                <a:srgbClr val="C00000"/>
              </a:solidFill>
              <a:latin typeface="微软雅黑" panose="020B0503020204020204" charset="-122"/>
              <a:ea typeface="微软雅黑" panose="020B0503020204020204" charset="-122"/>
            </a:endParaRPr>
          </a:p>
          <a:p>
            <a:pPr algn="ctr">
              <a:lnSpc>
                <a:spcPct val="150000"/>
              </a:lnSpc>
            </a:pPr>
            <a:endParaRPr lang="zh-CN" altLang="en-US" sz="2800" b="1" dirty="0">
              <a:solidFill>
                <a:srgbClr val="000000"/>
              </a:solidFill>
              <a:latin typeface="微软雅黑" panose="020B0503020204020204" charset="-122"/>
              <a:ea typeface="微软雅黑" panose="020B0503020204020204" charset="-122"/>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29025"/>
            <a:ext cx="12232640" cy="3461385"/>
          </a:xfrm>
          <a:prstGeom prst="rect">
            <a:avLst/>
          </a:prstGeom>
        </p:spPr>
      </p:pic>
    </p:spTree>
    <p:custDataLst>
      <p:tags r:id="rId3"/>
    </p:custData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p:cTn id="13"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749673" y="472622"/>
            <a:ext cx="7818755" cy="460375"/>
          </a:xfrm>
          <a:prstGeom prst="rect">
            <a:avLst/>
          </a:prstGeom>
        </p:spPr>
        <p:txBody>
          <a:bodyPr wrap="none">
            <a:spAutoFit/>
          </a:bodyPr>
          <a:lstStyle/>
          <a:p>
            <a:pPr algn="l"/>
            <a:r>
              <a:rPr lang="zh-CN" altLang="zh-CN" sz="2400" b="1" dirty="0">
                <a:solidFill>
                  <a:prstClr val="black"/>
                </a:solidFill>
                <a:latin typeface="微软雅黑" panose="020B0503020204020204" charset="-122"/>
                <a:ea typeface="微软雅黑" panose="020B0503020204020204" charset="-122"/>
                <a:cs typeface="宋体" panose="02010600030101010101" pitchFamily="2" charset="-122"/>
              </a:rPr>
              <a:t>十九大举世瞩目，成果丰硕，概括起来是主要是三个方面</a:t>
            </a:r>
            <a:endParaRPr lang="zh-CN" altLang="zh-CN" sz="2400" b="1" dirty="0">
              <a:solidFill>
                <a:prstClr val="black"/>
              </a:solidFill>
              <a:latin typeface="微软雅黑" panose="020B0503020204020204" charset="-122"/>
              <a:ea typeface="微软雅黑" panose="020B0503020204020204" charset="-122"/>
              <a:cs typeface="宋体" panose="02010600030101010101" pitchFamily="2" charset="-122"/>
            </a:endParaRPr>
          </a:p>
        </p:txBody>
      </p:sp>
      <p:grpSp>
        <p:nvGrpSpPr>
          <p:cNvPr id="38" name="组合 37"/>
          <p:cNvGrpSpPr/>
          <p:nvPr/>
        </p:nvGrpSpPr>
        <p:grpSpPr>
          <a:xfrm>
            <a:off x="282046" y="464625"/>
            <a:ext cx="1078124" cy="464582"/>
            <a:chOff x="2261251" y="696299"/>
            <a:chExt cx="1078124" cy="464582"/>
          </a:xfrm>
        </p:grpSpPr>
        <p:sp>
          <p:nvSpPr>
            <p:cNvPr id="36" name="五角星 35"/>
            <p:cNvSpPr/>
            <p:nvPr/>
          </p:nvSpPr>
          <p:spPr>
            <a:xfrm>
              <a:off x="2261251" y="696299"/>
              <a:ext cx="456571" cy="456571"/>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五角星 36"/>
            <p:cNvSpPr/>
            <p:nvPr/>
          </p:nvSpPr>
          <p:spPr>
            <a:xfrm>
              <a:off x="2882804" y="704310"/>
              <a:ext cx="456571" cy="456571"/>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39" name="组合 38"/>
          <p:cNvGrpSpPr/>
          <p:nvPr/>
        </p:nvGrpSpPr>
        <p:grpSpPr>
          <a:xfrm>
            <a:off x="10579953" y="456761"/>
            <a:ext cx="1078124" cy="464582"/>
            <a:chOff x="2261251" y="696299"/>
            <a:chExt cx="1078124" cy="464582"/>
          </a:xfrm>
        </p:grpSpPr>
        <p:sp>
          <p:nvSpPr>
            <p:cNvPr id="40" name="五角星 39"/>
            <p:cNvSpPr/>
            <p:nvPr/>
          </p:nvSpPr>
          <p:spPr>
            <a:xfrm>
              <a:off x="2261251" y="696299"/>
              <a:ext cx="456571" cy="456571"/>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 name="五角星 40"/>
            <p:cNvSpPr/>
            <p:nvPr/>
          </p:nvSpPr>
          <p:spPr>
            <a:xfrm>
              <a:off x="2882804" y="704310"/>
              <a:ext cx="456571" cy="456571"/>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48" name="图片 47"/>
          <p:cNvPicPr>
            <a:picLocks noChangeAspect="1"/>
          </p:cNvPicPr>
          <p:nvPr/>
        </p:nvPicPr>
        <p:blipFill rotWithShape="1">
          <a:blip r:embed="rId1" cstate="print">
            <a:extLst>
              <a:ext uri="{BEBA8EAE-BF5A-486C-A8C5-ECC9F3942E4B}">
                <a14:imgProps xmlns:a14="http://schemas.microsoft.com/office/drawing/2010/main">
                  <a14:imgLayer r:embed="rId2">
                    <a14:imgEffect>
                      <a14:brightnessContrast bright="-20000" contrast="40000"/>
                    </a14:imgEffect>
                    <a14:imgEffect>
                      <a14:colorTemperature colorTemp="5300"/>
                    </a14:imgEffect>
                  </a14:imgLayer>
                </a14:imgProps>
              </a:ext>
              <a:ext uri="{28A0092B-C50C-407E-A947-70E740481C1C}">
                <a14:useLocalDpi xmlns:a14="http://schemas.microsoft.com/office/drawing/2010/main" val="0"/>
              </a:ext>
            </a:extLst>
          </a:blip>
          <a:srcRect l="59853" r="1"/>
          <a:stretch>
            <a:fillRect/>
          </a:stretch>
        </p:blipFill>
        <p:spPr>
          <a:xfrm flipH="1">
            <a:off x="11201400" y="4874955"/>
            <a:ext cx="990600" cy="1983045"/>
          </a:xfrm>
          <a:prstGeom prst="rect">
            <a:avLst/>
          </a:prstGeom>
        </p:spPr>
      </p:pic>
      <p:grpSp>
        <p:nvGrpSpPr>
          <p:cNvPr id="23" name="组合 22"/>
          <p:cNvGrpSpPr/>
          <p:nvPr/>
        </p:nvGrpSpPr>
        <p:grpSpPr>
          <a:xfrm>
            <a:off x="565562" y="1930389"/>
            <a:ext cx="10129390" cy="1068222"/>
            <a:chOff x="957710" y="2494128"/>
            <a:chExt cx="10129390" cy="1068222"/>
          </a:xfrm>
        </p:grpSpPr>
        <p:sp>
          <p:nvSpPr>
            <p:cNvPr id="24" name="文本框 23"/>
            <p:cNvSpPr txBox="1"/>
            <p:nvPr/>
          </p:nvSpPr>
          <p:spPr>
            <a:xfrm>
              <a:off x="3009239" y="2614566"/>
              <a:ext cx="7867426" cy="826637"/>
            </a:xfrm>
            <a:prstGeom prst="rect">
              <a:avLst/>
            </a:prstGeom>
            <a:noFill/>
          </p:spPr>
          <p:txBody>
            <a:bodyPr wrap="square" rtlCol="0">
              <a:spAutoFit/>
            </a:bodyPr>
            <a:lstStyle/>
            <a:p>
              <a:pPr algn="just">
                <a:lnSpc>
                  <a:spcPct val="125000"/>
                </a:lnSpc>
              </a:pPr>
              <a:r>
                <a:rPr lang="zh-CN" altLang="en-US" sz="2000" dirty="0">
                  <a:solidFill>
                    <a:prstClr val="black">
                      <a:lumMod val="85000"/>
                      <a:lumOff val="15000"/>
                    </a:prstClr>
                  </a:solidFill>
                  <a:latin typeface="微软雅黑" panose="020B0503020204020204" charset="-122"/>
                  <a:ea typeface="微软雅黑" panose="020B0503020204020204" charset="-122"/>
                </a:rPr>
                <a:t>选举产生了以习近平同志为核心的新一届中央领导集体，再次明确了习近平同志在党中央、在全党的核心地位</a:t>
              </a:r>
              <a:r>
                <a:rPr lang="zh-CN" altLang="en-US" sz="2000" dirty="0" smtClean="0">
                  <a:solidFill>
                    <a:prstClr val="black">
                      <a:lumMod val="85000"/>
                      <a:lumOff val="15000"/>
                    </a:prstClr>
                  </a:solidFill>
                  <a:latin typeface="微软雅黑" panose="020B0503020204020204" charset="-122"/>
                  <a:ea typeface="微软雅黑" panose="020B0503020204020204" charset="-122"/>
                </a:rPr>
                <a:t>。</a:t>
              </a:r>
              <a:endParaRPr lang="en-US" altLang="zh-CN" sz="2000" dirty="0" smtClean="0">
                <a:solidFill>
                  <a:srgbClr val="C00000"/>
                </a:solidFill>
                <a:latin typeface="微软雅黑" panose="020B0503020204020204" charset="-122"/>
                <a:ea typeface="微软雅黑" panose="020B0503020204020204" charset="-122"/>
              </a:endParaRPr>
            </a:p>
          </p:txBody>
        </p:sp>
        <p:sp>
          <p:nvSpPr>
            <p:cNvPr id="25" name="圆角矩形 24"/>
            <p:cNvSpPr/>
            <p:nvPr/>
          </p:nvSpPr>
          <p:spPr>
            <a:xfrm>
              <a:off x="2895824" y="2521802"/>
              <a:ext cx="8191276" cy="1040548"/>
            </a:xfrm>
            <a:prstGeom prst="roundRect">
              <a:avLst>
                <a:gd name="adj" fmla="val 15564"/>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dirty="0" smtClean="0">
                <a:solidFill>
                  <a:prstClr val="white"/>
                </a:solidFill>
                <a:latin typeface="微软雅黑" panose="020B0503020204020204" charset="-122"/>
                <a:ea typeface="微软雅黑" panose="020B0503020204020204" charset="-122"/>
              </a:endParaRPr>
            </a:p>
          </p:txBody>
        </p:sp>
        <p:sp>
          <p:nvSpPr>
            <p:cNvPr id="26" name="圆角矩形 25"/>
            <p:cNvSpPr/>
            <p:nvPr/>
          </p:nvSpPr>
          <p:spPr>
            <a:xfrm>
              <a:off x="957710" y="2494128"/>
              <a:ext cx="1766664" cy="1049172"/>
            </a:xfrm>
            <a:prstGeom prst="roundRect">
              <a:avLst>
                <a:gd name="adj" fmla="val 15564"/>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政治</a:t>
              </a:r>
              <a:r>
                <a:rPr lang="zh-CN" altLang="en-US" sz="24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成果</a:t>
              </a:r>
              <a:endParaRPr lang="zh-CN" altLang="zh-CN" sz="2400" b="1" dirty="0" smtClean="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grpSp>
        <p:nvGrpSpPr>
          <p:cNvPr id="27" name="组合 26"/>
          <p:cNvGrpSpPr/>
          <p:nvPr/>
        </p:nvGrpSpPr>
        <p:grpSpPr>
          <a:xfrm>
            <a:off x="565785" y="3215640"/>
            <a:ext cx="10962005" cy="1280795"/>
            <a:chOff x="1099950" y="3734875"/>
            <a:chExt cx="11092050" cy="1056695"/>
          </a:xfrm>
        </p:grpSpPr>
        <p:sp>
          <p:nvSpPr>
            <p:cNvPr id="29" name="圆角矩形 28"/>
            <p:cNvSpPr/>
            <p:nvPr/>
          </p:nvSpPr>
          <p:spPr>
            <a:xfrm>
              <a:off x="2914874" y="3751022"/>
              <a:ext cx="9277126" cy="1040548"/>
            </a:xfrm>
            <a:prstGeom prst="roundRect">
              <a:avLst>
                <a:gd name="adj" fmla="val 15564"/>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dirty="0" smtClean="0">
                <a:solidFill>
                  <a:prstClr val="white"/>
                </a:solidFill>
                <a:latin typeface="微软雅黑" panose="020B0503020204020204" charset="-122"/>
                <a:ea typeface="微软雅黑" panose="020B0503020204020204" charset="-122"/>
              </a:endParaRPr>
            </a:p>
          </p:txBody>
        </p:sp>
        <p:sp>
          <p:nvSpPr>
            <p:cNvPr id="30" name="圆角矩形 29"/>
            <p:cNvSpPr/>
            <p:nvPr/>
          </p:nvSpPr>
          <p:spPr>
            <a:xfrm>
              <a:off x="1099950" y="3734875"/>
              <a:ext cx="1748975" cy="955583"/>
            </a:xfrm>
            <a:prstGeom prst="roundRect">
              <a:avLst>
                <a:gd name="adj" fmla="val 15564"/>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理论成果</a:t>
              </a:r>
              <a:endParaRPr lang="zh-CN" altLang="zh-CN" sz="2400" b="1" dirty="0" smtClean="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grpSp>
        <p:nvGrpSpPr>
          <p:cNvPr id="31" name="组合 30"/>
          <p:cNvGrpSpPr/>
          <p:nvPr/>
        </p:nvGrpSpPr>
        <p:grpSpPr>
          <a:xfrm>
            <a:off x="546923" y="4757267"/>
            <a:ext cx="10166830" cy="1068222"/>
            <a:chOff x="957486" y="4967311"/>
            <a:chExt cx="10166830" cy="1068222"/>
          </a:xfrm>
        </p:grpSpPr>
        <p:sp>
          <p:nvSpPr>
            <p:cNvPr id="33" name="圆角矩形 32"/>
            <p:cNvSpPr/>
            <p:nvPr/>
          </p:nvSpPr>
          <p:spPr>
            <a:xfrm>
              <a:off x="2914650" y="4994985"/>
              <a:ext cx="8209666" cy="1040548"/>
            </a:xfrm>
            <a:prstGeom prst="roundRect">
              <a:avLst>
                <a:gd name="adj" fmla="val 15564"/>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dirty="0" smtClean="0">
                <a:solidFill>
                  <a:prstClr val="white"/>
                </a:solidFill>
                <a:latin typeface="微软雅黑" panose="020B0503020204020204" charset="-122"/>
                <a:ea typeface="微软雅黑" panose="020B0503020204020204" charset="-122"/>
              </a:endParaRPr>
            </a:p>
          </p:txBody>
        </p:sp>
        <p:sp>
          <p:nvSpPr>
            <p:cNvPr id="34" name="圆角矩形 33"/>
            <p:cNvSpPr/>
            <p:nvPr/>
          </p:nvSpPr>
          <p:spPr>
            <a:xfrm>
              <a:off x="957486" y="4967311"/>
              <a:ext cx="1766664" cy="1049172"/>
            </a:xfrm>
            <a:prstGeom prst="roundRect">
              <a:avLst>
                <a:gd name="adj" fmla="val 15564"/>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实践成果</a:t>
              </a:r>
              <a:endParaRPr lang="zh-CN" altLang="zh-CN" sz="2400" b="1" dirty="0" smtClean="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sp>
        <p:nvSpPr>
          <p:cNvPr id="35" name="文本框 34"/>
          <p:cNvSpPr txBox="1"/>
          <p:nvPr/>
        </p:nvSpPr>
        <p:spPr>
          <a:xfrm>
            <a:off x="2773045" y="3235325"/>
            <a:ext cx="8427720" cy="1245235"/>
          </a:xfrm>
          <a:prstGeom prst="rect">
            <a:avLst/>
          </a:prstGeom>
          <a:noFill/>
        </p:spPr>
        <p:txBody>
          <a:bodyPr wrap="square" rtlCol="0">
            <a:spAutoFit/>
          </a:bodyPr>
          <a:lstStyle/>
          <a:p>
            <a:pPr algn="just">
              <a:lnSpc>
                <a:spcPct val="125000"/>
              </a:lnSpc>
            </a:pPr>
            <a:r>
              <a:rPr lang="zh-CN" altLang="en-US" sz="2000" dirty="0">
                <a:solidFill>
                  <a:prstClr val="black">
                    <a:lumMod val="85000"/>
                    <a:lumOff val="15000"/>
                  </a:prstClr>
                </a:solidFill>
                <a:latin typeface="微软雅黑" panose="020B0503020204020204" charset="-122"/>
                <a:ea typeface="微软雅黑" panose="020B0503020204020204" charset="-122"/>
              </a:rPr>
              <a:t>把习近平新时代中国特色社会主义思想确立为我们党必须长期坚持的行动指南，从而为在新的时代条件下坚持和发展中国特色社会主义提供了新的科学理论指引。</a:t>
            </a:r>
            <a:endParaRPr lang="en-US" altLang="zh-CN" sz="2000" dirty="0" smtClean="0">
              <a:solidFill>
                <a:srgbClr val="C00000"/>
              </a:solidFill>
              <a:latin typeface="微软雅黑" panose="020B0503020204020204" charset="-122"/>
              <a:ea typeface="微软雅黑" panose="020B0503020204020204" charset="-122"/>
            </a:endParaRPr>
          </a:p>
        </p:txBody>
      </p:sp>
      <p:sp>
        <p:nvSpPr>
          <p:cNvPr id="42" name="文本框 41"/>
          <p:cNvSpPr txBox="1"/>
          <p:nvPr/>
        </p:nvSpPr>
        <p:spPr>
          <a:xfrm>
            <a:off x="2580261" y="4874751"/>
            <a:ext cx="8115077" cy="860425"/>
          </a:xfrm>
          <a:prstGeom prst="rect">
            <a:avLst/>
          </a:prstGeom>
          <a:noFill/>
        </p:spPr>
        <p:txBody>
          <a:bodyPr wrap="square" rtlCol="0">
            <a:spAutoFit/>
          </a:bodyPr>
          <a:lstStyle/>
          <a:p>
            <a:pPr algn="just">
              <a:lnSpc>
                <a:spcPct val="125000"/>
              </a:lnSpc>
            </a:pPr>
            <a:r>
              <a:rPr lang="zh-CN" altLang="en-US" sz="2000" dirty="0">
                <a:solidFill>
                  <a:prstClr val="black">
                    <a:lumMod val="85000"/>
                    <a:lumOff val="15000"/>
                  </a:prstClr>
                </a:solidFill>
                <a:latin typeface="微软雅黑" panose="020B0503020204020204" charset="-122"/>
                <a:ea typeface="微软雅黑" panose="020B0503020204020204" charset="-122"/>
              </a:rPr>
              <a:t>全面规划部署了到本世纪中叶建设富强民主文明和谐美丽的社会主义现代化强国的路线图和时间表，为实现中华民族伟大复兴提供了行动指南。</a:t>
            </a:r>
            <a:endParaRPr lang="zh-CN" altLang="en-US" sz="2000" dirty="0">
              <a:solidFill>
                <a:prstClr val="black">
                  <a:lumMod val="85000"/>
                  <a:lumOff val="15000"/>
                </a:prst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0">
        <p:fad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605240" y="3429596"/>
            <a:ext cx="2994660" cy="173548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47" name="直接连接符 46"/>
          <p:cNvCxnSpPr/>
          <p:nvPr/>
        </p:nvCxnSpPr>
        <p:spPr>
          <a:xfrm>
            <a:off x="7488001" y="1608166"/>
            <a:ext cx="269333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2825998" y="730432"/>
            <a:ext cx="6340197" cy="461665"/>
          </a:xfrm>
          <a:prstGeom prst="rect">
            <a:avLst/>
          </a:prstGeom>
        </p:spPr>
        <p:txBody>
          <a:bodyPr wrap="none">
            <a:spAutoFit/>
          </a:bodyPr>
          <a:lstStyle/>
          <a:p>
            <a:r>
              <a:rPr lang="zh-CN" altLang="zh-CN" sz="2400" b="1" dirty="0">
                <a:solidFill>
                  <a:prstClr val="black"/>
                </a:solidFill>
                <a:latin typeface="微软雅黑" panose="020B0503020204020204" charset="-122"/>
                <a:ea typeface="微软雅黑" panose="020B0503020204020204" charset="-122"/>
                <a:cs typeface="宋体" panose="02010600030101010101" pitchFamily="2" charset="-122"/>
              </a:rPr>
              <a:t>学习十九大精神，首先要从总体上把握</a:t>
            </a:r>
            <a:r>
              <a:rPr lang="zh-CN" altLang="zh-CN" sz="2400" b="1" dirty="0" smtClean="0">
                <a:solidFill>
                  <a:prstClr val="black"/>
                </a:solidFill>
                <a:latin typeface="微软雅黑" panose="020B0503020204020204" charset="-122"/>
                <a:ea typeface="微软雅黑" panose="020B0503020204020204" charset="-122"/>
                <a:cs typeface="宋体" panose="02010600030101010101" pitchFamily="2" charset="-122"/>
              </a:rPr>
              <a:t>好三点</a:t>
            </a:r>
            <a:endParaRPr lang="en-US" altLang="zh-CN" sz="2400" b="1" dirty="0" smtClean="0">
              <a:solidFill>
                <a:prstClr val="black"/>
              </a:solidFill>
              <a:latin typeface="微软雅黑" panose="020B0503020204020204" charset="-122"/>
              <a:ea typeface="微软雅黑" panose="020B0503020204020204" charset="-122"/>
              <a:cs typeface="宋体" panose="02010600030101010101" pitchFamily="2" charset="-122"/>
            </a:endParaRPr>
          </a:p>
        </p:txBody>
      </p:sp>
      <p:grpSp>
        <p:nvGrpSpPr>
          <p:cNvPr id="38" name="组合 37"/>
          <p:cNvGrpSpPr/>
          <p:nvPr/>
        </p:nvGrpSpPr>
        <p:grpSpPr>
          <a:xfrm>
            <a:off x="1722226" y="698940"/>
            <a:ext cx="1078124" cy="464582"/>
            <a:chOff x="2261251" y="696299"/>
            <a:chExt cx="1078124" cy="464582"/>
          </a:xfrm>
        </p:grpSpPr>
        <p:sp>
          <p:nvSpPr>
            <p:cNvPr id="36" name="五角星 35"/>
            <p:cNvSpPr/>
            <p:nvPr/>
          </p:nvSpPr>
          <p:spPr>
            <a:xfrm>
              <a:off x="2261251" y="696299"/>
              <a:ext cx="456571" cy="456571"/>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五角星 36"/>
            <p:cNvSpPr/>
            <p:nvPr/>
          </p:nvSpPr>
          <p:spPr>
            <a:xfrm>
              <a:off x="2882804" y="704310"/>
              <a:ext cx="456571" cy="456571"/>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39" name="组合 38"/>
          <p:cNvGrpSpPr/>
          <p:nvPr/>
        </p:nvGrpSpPr>
        <p:grpSpPr>
          <a:xfrm>
            <a:off x="9191843" y="706951"/>
            <a:ext cx="1078124" cy="464582"/>
            <a:chOff x="2261251" y="696299"/>
            <a:chExt cx="1078124" cy="464582"/>
          </a:xfrm>
        </p:grpSpPr>
        <p:sp>
          <p:nvSpPr>
            <p:cNvPr id="40" name="五角星 39"/>
            <p:cNvSpPr/>
            <p:nvPr/>
          </p:nvSpPr>
          <p:spPr>
            <a:xfrm>
              <a:off x="2261251" y="696299"/>
              <a:ext cx="456571" cy="456571"/>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 name="五角星 40"/>
            <p:cNvSpPr/>
            <p:nvPr/>
          </p:nvSpPr>
          <p:spPr>
            <a:xfrm>
              <a:off x="2882804" y="704310"/>
              <a:ext cx="456571" cy="456571"/>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cxnSp>
        <p:nvCxnSpPr>
          <p:cNvPr id="43" name="直接连接符 42"/>
          <p:cNvCxnSpPr/>
          <p:nvPr/>
        </p:nvCxnSpPr>
        <p:spPr>
          <a:xfrm>
            <a:off x="1810856" y="1608166"/>
            <a:ext cx="269333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45" name="圆角矩形 44"/>
          <p:cNvSpPr/>
          <p:nvPr/>
        </p:nvSpPr>
        <p:spPr>
          <a:xfrm>
            <a:off x="3414591" y="1336996"/>
            <a:ext cx="5163009" cy="4572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3.</a:t>
            </a:r>
            <a:r>
              <a:rPr lang="zh-CN" altLang="en-US" sz="24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把握好大会的主要精神和历史贡献</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pic>
        <p:nvPicPr>
          <p:cNvPr id="48" name="图片 47"/>
          <p:cNvPicPr>
            <a:picLocks noChangeAspect="1"/>
          </p:cNvPicPr>
          <p:nvPr/>
        </p:nvPicPr>
        <p:blipFill rotWithShape="1">
          <a:blip r:embed="rId1" cstate="print">
            <a:extLst>
              <a:ext uri="{BEBA8EAE-BF5A-486C-A8C5-ECC9F3942E4B}">
                <a14:imgProps xmlns:a14="http://schemas.microsoft.com/office/drawing/2010/main">
                  <a14:imgLayer r:embed="rId2">
                    <a14:imgEffect>
                      <a14:brightnessContrast bright="-20000" contrast="40000"/>
                    </a14:imgEffect>
                    <a14:imgEffect>
                      <a14:colorTemperature colorTemp="5300"/>
                    </a14:imgEffect>
                  </a14:imgLayer>
                </a14:imgProps>
              </a:ext>
              <a:ext uri="{28A0092B-C50C-407E-A947-70E740481C1C}">
                <a14:useLocalDpi xmlns:a14="http://schemas.microsoft.com/office/drawing/2010/main" val="0"/>
              </a:ext>
            </a:extLst>
          </a:blip>
          <a:srcRect l="59853" r="1"/>
          <a:stretch>
            <a:fillRect/>
          </a:stretch>
        </p:blipFill>
        <p:spPr>
          <a:xfrm flipH="1">
            <a:off x="11201400" y="4874955"/>
            <a:ext cx="990600" cy="1983045"/>
          </a:xfrm>
          <a:prstGeom prst="rect">
            <a:avLst/>
          </a:prstGeom>
        </p:spPr>
      </p:pic>
      <p:sp>
        <p:nvSpPr>
          <p:cNvPr id="44" name="矩形 43"/>
          <p:cNvSpPr/>
          <p:nvPr/>
        </p:nvSpPr>
        <p:spPr>
          <a:xfrm>
            <a:off x="745203" y="3512510"/>
            <a:ext cx="2747398" cy="1569660"/>
          </a:xfrm>
          <a:prstGeom prst="rect">
            <a:avLst/>
          </a:prstGeom>
        </p:spPr>
        <p:txBody>
          <a:bodyPr wrap="square">
            <a:spAutoFit/>
          </a:bodyPr>
          <a:lstStyle/>
          <a:p>
            <a:pPr algn="ctr"/>
            <a:r>
              <a:rPr lang="zh-CN" altLang="en-US" sz="32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大会的主要精神和历史</a:t>
            </a:r>
            <a:r>
              <a:rPr lang="zh-CN" altLang="en-US" sz="3200" b="1" dirty="0" smtClean="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贡献集中体现</a:t>
            </a:r>
            <a:r>
              <a:rPr lang="zh-CN" altLang="en-US" sz="32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在</a:t>
            </a:r>
            <a:endParaRPr lang="zh-CN" altLang="en-US" sz="32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cxnSp>
        <p:nvCxnSpPr>
          <p:cNvPr id="5" name="直接连接符 4"/>
          <p:cNvCxnSpPr/>
          <p:nvPr/>
        </p:nvCxnSpPr>
        <p:spPr>
          <a:xfrm>
            <a:off x="4491990" y="2519175"/>
            <a:ext cx="45720" cy="369189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3571211" y="3185342"/>
            <a:ext cx="943639" cy="114951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4694931" y="2803237"/>
            <a:ext cx="5886450" cy="30632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1" name="矩形 50"/>
          <p:cNvSpPr/>
          <p:nvPr/>
        </p:nvSpPr>
        <p:spPr>
          <a:xfrm>
            <a:off x="4717791" y="3074665"/>
            <a:ext cx="5973009" cy="2529923"/>
          </a:xfrm>
          <a:prstGeom prst="rect">
            <a:avLst/>
          </a:prstGeom>
        </p:spPr>
        <p:txBody>
          <a:bodyPr wrap="square">
            <a:spAutoFit/>
          </a:bodyPr>
          <a:lstStyle/>
          <a:p>
            <a:pPr marL="285750" indent="-285750" algn="just">
              <a:lnSpc>
                <a:spcPct val="120000"/>
              </a:lnSpc>
              <a:buFont typeface="Wingdings" panose="05000000000000000000" pitchFamily="2" charset="2"/>
              <a:buChar char="l"/>
            </a:pPr>
            <a:r>
              <a:rPr lang="zh-CN" altLang="en-US" sz="2000" dirty="0">
                <a:solidFill>
                  <a:prstClr val="white"/>
                </a:solidFill>
                <a:latin typeface="微软雅黑" panose="020B0503020204020204" charset="-122"/>
                <a:ea typeface="微软雅黑" panose="020B0503020204020204" charset="-122"/>
              </a:rPr>
              <a:t>习近平代表第十八届中央委员会向大会作的</a:t>
            </a:r>
            <a:r>
              <a:rPr lang="zh-CN" altLang="en-US" sz="2000" dirty="0" smtClean="0">
                <a:solidFill>
                  <a:prstClr val="white"/>
                </a:solidFill>
                <a:latin typeface="微软雅黑" panose="020B0503020204020204" charset="-122"/>
                <a:ea typeface="微软雅黑" panose="020B0503020204020204" charset="-122"/>
              </a:rPr>
              <a:t>报告</a:t>
            </a:r>
            <a:endParaRPr lang="en-US" altLang="zh-CN" sz="2000" dirty="0" smtClean="0">
              <a:solidFill>
                <a:prstClr val="white"/>
              </a:solidFill>
              <a:latin typeface="微软雅黑" panose="020B0503020204020204" charset="-122"/>
              <a:ea typeface="微软雅黑" panose="020B0503020204020204" charset="-122"/>
            </a:endParaRPr>
          </a:p>
          <a:p>
            <a:pPr marL="285750" indent="-285750" algn="just">
              <a:lnSpc>
                <a:spcPct val="120000"/>
              </a:lnSpc>
              <a:buFont typeface="Wingdings" panose="05000000000000000000" pitchFamily="2" charset="2"/>
              <a:buChar char="l"/>
            </a:pPr>
            <a:endParaRPr lang="en-US" altLang="zh-CN" sz="800" dirty="0" smtClean="0">
              <a:solidFill>
                <a:prstClr val="white"/>
              </a:solidFill>
              <a:latin typeface="微软雅黑" panose="020B0503020204020204" charset="-122"/>
              <a:ea typeface="微软雅黑" panose="020B0503020204020204" charset="-122"/>
            </a:endParaRPr>
          </a:p>
          <a:p>
            <a:pPr marL="285750" indent="-285750" algn="just">
              <a:lnSpc>
                <a:spcPct val="120000"/>
              </a:lnSpc>
              <a:buFont typeface="Wingdings" panose="05000000000000000000" pitchFamily="2" charset="2"/>
              <a:buChar char="l"/>
            </a:pPr>
            <a:r>
              <a:rPr lang="zh-CN" altLang="en-US" sz="2000" dirty="0">
                <a:solidFill>
                  <a:prstClr val="white"/>
                </a:solidFill>
                <a:latin typeface="微软雅黑" panose="020B0503020204020204" charset="-122"/>
                <a:ea typeface="微软雅黑" panose="020B0503020204020204" charset="-122"/>
              </a:rPr>
              <a:t>中央纪律检查委员会工作</a:t>
            </a:r>
            <a:r>
              <a:rPr lang="zh-CN" altLang="en-US" sz="2000" dirty="0" smtClean="0">
                <a:solidFill>
                  <a:prstClr val="white"/>
                </a:solidFill>
                <a:latin typeface="微软雅黑" panose="020B0503020204020204" charset="-122"/>
                <a:ea typeface="微软雅黑" panose="020B0503020204020204" charset="-122"/>
              </a:rPr>
              <a:t>报告</a:t>
            </a:r>
            <a:endParaRPr lang="en-US" altLang="zh-CN" sz="2000" dirty="0" smtClean="0">
              <a:solidFill>
                <a:prstClr val="white"/>
              </a:solidFill>
              <a:latin typeface="微软雅黑" panose="020B0503020204020204" charset="-122"/>
              <a:ea typeface="微软雅黑" panose="020B0503020204020204" charset="-122"/>
            </a:endParaRPr>
          </a:p>
          <a:p>
            <a:pPr marL="285750" indent="-285750" algn="just">
              <a:lnSpc>
                <a:spcPct val="120000"/>
              </a:lnSpc>
              <a:buFont typeface="Wingdings" panose="05000000000000000000" pitchFamily="2" charset="2"/>
              <a:buChar char="l"/>
            </a:pPr>
            <a:endParaRPr lang="en-US" altLang="zh-CN" sz="800" dirty="0" smtClean="0">
              <a:solidFill>
                <a:prstClr val="white"/>
              </a:solidFill>
              <a:latin typeface="微软雅黑" panose="020B0503020204020204" charset="-122"/>
              <a:ea typeface="微软雅黑" panose="020B0503020204020204" charset="-122"/>
            </a:endParaRPr>
          </a:p>
          <a:p>
            <a:pPr marL="285750" indent="-285750" algn="just">
              <a:lnSpc>
                <a:spcPct val="120000"/>
              </a:lnSpc>
              <a:buFont typeface="Wingdings" panose="05000000000000000000" pitchFamily="2" charset="2"/>
              <a:buChar char="l"/>
            </a:pPr>
            <a:r>
              <a:rPr lang="en-US" altLang="zh-CN" sz="2000" dirty="0">
                <a:solidFill>
                  <a:prstClr val="white"/>
                </a:solidFill>
                <a:latin typeface="微软雅黑" panose="020B0503020204020204" charset="-122"/>
                <a:ea typeface="微软雅黑" panose="020B0503020204020204" charset="-122"/>
              </a:rPr>
              <a:t>《</a:t>
            </a:r>
            <a:r>
              <a:rPr lang="zh-CN" altLang="en-US" sz="2000" dirty="0">
                <a:solidFill>
                  <a:prstClr val="white"/>
                </a:solidFill>
                <a:latin typeface="微软雅黑" panose="020B0503020204020204" charset="-122"/>
                <a:ea typeface="微软雅黑" panose="020B0503020204020204" charset="-122"/>
              </a:rPr>
              <a:t>中国共产党章程（修正案）</a:t>
            </a:r>
            <a:r>
              <a:rPr lang="en-US" altLang="zh-CN" sz="2000" dirty="0" smtClean="0">
                <a:solidFill>
                  <a:prstClr val="white"/>
                </a:solidFill>
                <a:latin typeface="微软雅黑" panose="020B0503020204020204" charset="-122"/>
                <a:ea typeface="微软雅黑" panose="020B0503020204020204" charset="-122"/>
              </a:rPr>
              <a:t>》</a:t>
            </a:r>
            <a:endParaRPr lang="en-US" altLang="zh-CN" sz="2000" dirty="0" smtClean="0">
              <a:solidFill>
                <a:prstClr val="white"/>
              </a:solidFill>
              <a:latin typeface="微软雅黑" panose="020B0503020204020204" charset="-122"/>
              <a:ea typeface="微软雅黑" panose="020B0503020204020204" charset="-122"/>
            </a:endParaRPr>
          </a:p>
          <a:p>
            <a:pPr marL="285750" indent="-285750" algn="just">
              <a:lnSpc>
                <a:spcPct val="120000"/>
              </a:lnSpc>
              <a:buFont typeface="Wingdings" panose="05000000000000000000" pitchFamily="2" charset="2"/>
              <a:buChar char="l"/>
            </a:pPr>
            <a:endParaRPr lang="en-US" altLang="zh-CN" sz="800" dirty="0" smtClean="0">
              <a:solidFill>
                <a:prstClr val="white"/>
              </a:solidFill>
              <a:latin typeface="微软雅黑" panose="020B0503020204020204" charset="-122"/>
              <a:ea typeface="微软雅黑" panose="020B0503020204020204" charset="-122"/>
            </a:endParaRPr>
          </a:p>
          <a:p>
            <a:pPr marL="285750" indent="-285750" algn="just">
              <a:lnSpc>
                <a:spcPct val="120000"/>
              </a:lnSpc>
              <a:buFont typeface="Wingdings" panose="05000000000000000000" pitchFamily="2" charset="2"/>
              <a:buChar char="l"/>
            </a:pPr>
            <a:r>
              <a:rPr lang="zh-CN" altLang="en-US" sz="2000" dirty="0">
                <a:solidFill>
                  <a:prstClr val="white"/>
                </a:solidFill>
                <a:latin typeface="微软雅黑" panose="020B0503020204020204" charset="-122"/>
                <a:ea typeface="微软雅黑" panose="020B0503020204020204" charset="-122"/>
              </a:rPr>
              <a:t>习近平同志在十九大闭幕会上发表的重要</a:t>
            </a:r>
            <a:r>
              <a:rPr lang="zh-CN" altLang="en-US" sz="2000" dirty="0" smtClean="0">
                <a:solidFill>
                  <a:prstClr val="white"/>
                </a:solidFill>
                <a:latin typeface="微软雅黑" panose="020B0503020204020204" charset="-122"/>
                <a:ea typeface="微软雅黑" panose="020B0503020204020204" charset="-122"/>
              </a:rPr>
              <a:t>讲话</a:t>
            </a:r>
            <a:endParaRPr lang="en-US" altLang="zh-CN" sz="2000" dirty="0" smtClean="0">
              <a:solidFill>
                <a:prstClr val="white"/>
              </a:solidFill>
              <a:latin typeface="微软雅黑" panose="020B0503020204020204" charset="-122"/>
              <a:ea typeface="微软雅黑" panose="020B0503020204020204" charset="-122"/>
            </a:endParaRPr>
          </a:p>
          <a:p>
            <a:pPr marL="285750" indent="-285750" algn="just">
              <a:lnSpc>
                <a:spcPct val="120000"/>
              </a:lnSpc>
              <a:buFont typeface="Wingdings" panose="05000000000000000000" pitchFamily="2" charset="2"/>
              <a:buChar char="l"/>
            </a:pPr>
            <a:endParaRPr lang="en-US" altLang="zh-CN" sz="800" dirty="0" smtClean="0">
              <a:solidFill>
                <a:prstClr val="white"/>
              </a:solidFill>
              <a:latin typeface="微软雅黑" panose="020B0503020204020204" charset="-122"/>
              <a:ea typeface="微软雅黑" panose="020B0503020204020204" charset="-122"/>
            </a:endParaRPr>
          </a:p>
          <a:p>
            <a:pPr marL="285750" indent="-285750" algn="just">
              <a:lnSpc>
                <a:spcPct val="120000"/>
              </a:lnSpc>
              <a:buFont typeface="Wingdings" panose="05000000000000000000" pitchFamily="2" charset="2"/>
              <a:buChar char="l"/>
            </a:pPr>
            <a:r>
              <a:rPr lang="zh-CN" altLang="en-US" sz="2000" dirty="0">
                <a:solidFill>
                  <a:prstClr val="white"/>
                </a:solidFill>
                <a:latin typeface="微软雅黑" panose="020B0503020204020204" charset="-122"/>
                <a:ea typeface="微软雅黑" panose="020B0503020204020204" charset="-122"/>
              </a:rPr>
              <a:t>大会通过的各项决议</a:t>
            </a:r>
            <a:endParaRPr lang="en-US" altLang="zh-CN" sz="2000" dirty="0" smtClean="0">
              <a:solidFill>
                <a:prstClr val="white"/>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847725" y="1628140"/>
            <a:ext cx="3035300" cy="5038090"/>
            <a:chOff x="4061460" y="2880360"/>
            <a:chExt cx="1592580" cy="2118360"/>
          </a:xfrm>
        </p:grpSpPr>
        <p:sp>
          <p:nvSpPr>
            <p:cNvPr id="13" name="剪去单角的矩形 4"/>
            <p:cNvSpPr/>
            <p:nvPr/>
          </p:nvSpPr>
          <p:spPr>
            <a:xfrm>
              <a:off x="4061460" y="2880360"/>
              <a:ext cx="1592580" cy="2118360"/>
            </a:xfrm>
            <a:prstGeom prst="snip1Rect">
              <a:avLst/>
            </a:prstGeom>
            <a:solidFill>
              <a:srgbClr val="FFFFF5"/>
            </a:solidFill>
            <a:ln>
              <a:solidFill>
                <a:schemeClr val="bg1">
                  <a:lumMod val="75000"/>
                </a:schemeClr>
              </a:solidFill>
            </a:ln>
            <a:effectLst>
              <a:outerShdw blurRad="50800" dist="63500" dir="3000000" sx="101000" sy="101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4205341" y="3269650"/>
              <a:ext cx="1304814" cy="3886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bg1"/>
                  </a:solidFill>
                  <a:latin typeface="微软雅黑" panose="020B0503020204020204" charset="-122"/>
                  <a:ea typeface="微软雅黑" panose="020B0503020204020204" charset="-122"/>
                  <a:cs typeface="+mn-ea"/>
                  <a:sym typeface="+mn-lt"/>
                </a:rPr>
                <a:t>十九大报告</a:t>
              </a:r>
              <a:endParaRPr lang="zh-CN" altLang="en-US" sz="2800" b="1" dirty="0">
                <a:solidFill>
                  <a:schemeClr val="bg1"/>
                </a:solidFill>
                <a:latin typeface="微软雅黑" panose="020B0503020204020204" charset="-122"/>
                <a:ea typeface="微软雅黑" panose="020B0503020204020204" charset="-122"/>
                <a:cs typeface="+mn-ea"/>
                <a:sym typeface="+mn-lt"/>
              </a:endParaRPr>
            </a:p>
          </p:txBody>
        </p:sp>
        <p:sp>
          <p:nvSpPr>
            <p:cNvPr id="15" name="矩形 14"/>
            <p:cNvSpPr/>
            <p:nvPr/>
          </p:nvSpPr>
          <p:spPr>
            <a:xfrm>
              <a:off x="4312919" y="3928779"/>
              <a:ext cx="1089660" cy="4571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p:cNvSpPr/>
            <p:nvPr/>
          </p:nvSpPr>
          <p:spPr>
            <a:xfrm>
              <a:off x="4312919" y="4081180"/>
              <a:ext cx="1089660" cy="4571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4312919" y="4233581"/>
              <a:ext cx="1089660" cy="4571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4544139" y="4679136"/>
              <a:ext cx="627221" cy="4571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矩形 33"/>
            <p:cNvSpPr/>
            <p:nvPr/>
          </p:nvSpPr>
          <p:spPr>
            <a:xfrm>
              <a:off x="4312919" y="4372664"/>
              <a:ext cx="1089660" cy="4571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矩形 34"/>
            <p:cNvSpPr/>
            <p:nvPr/>
          </p:nvSpPr>
          <p:spPr>
            <a:xfrm>
              <a:off x="4312919" y="4508356"/>
              <a:ext cx="1089660" cy="4571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 name="矩形 5"/>
          <p:cNvSpPr/>
          <p:nvPr/>
        </p:nvSpPr>
        <p:spPr>
          <a:xfrm>
            <a:off x="5443855" y="1913890"/>
            <a:ext cx="6194425" cy="230695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ct val="150000"/>
              </a:lnSpc>
            </a:pPr>
            <a:r>
              <a:rPr lang="zh-CN" altLang="zh-CN" sz="2400" b="1" dirty="0">
                <a:solidFill>
                  <a:schemeClr val="tx1">
                    <a:lumMod val="75000"/>
                    <a:lumOff val="25000"/>
                  </a:schemeClr>
                </a:solidFill>
                <a:latin typeface="微软雅黑" panose="020B0503020204020204" charset="-122"/>
                <a:ea typeface="微软雅黑" panose="020B0503020204020204" charset="-122"/>
                <a:cs typeface="Times New Roman" panose="02020603050405020304" pitchFamily="18" charset="0"/>
              </a:rPr>
              <a:t>从今年1月开始的，历时9个多月。</a:t>
            </a:r>
            <a:endParaRPr lang="zh-CN" altLang="zh-CN" sz="2400" b="1" dirty="0">
              <a:solidFill>
                <a:schemeClr val="tx1">
                  <a:lumMod val="75000"/>
                  <a:lumOff val="25000"/>
                </a:schemeClr>
              </a:solidFill>
              <a:latin typeface="微软雅黑" panose="020B0503020204020204" charset="-122"/>
              <a:ea typeface="微软雅黑" panose="020B0503020204020204" charset="-122"/>
              <a:cs typeface="Times New Roman" panose="02020603050405020304" pitchFamily="18" charset="0"/>
            </a:endParaRPr>
          </a:p>
          <a:p>
            <a:pPr algn="just">
              <a:lnSpc>
                <a:spcPct val="150000"/>
              </a:lnSpc>
            </a:pPr>
            <a:r>
              <a:rPr lang="zh-CN" altLang="zh-CN" sz="2400" b="1" dirty="0">
                <a:solidFill>
                  <a:srgbClr val="C00000"/>
                </a:solidFill>
                <a:latin typeface="微软雅黑" panose="020B0503020204020204" charset="-122"/>
                <a:ea typeface="微软雅黑" panose="020B0503020204020204" charset="-122"/>
                <a:cs typeface="Times New Roman" panose="02020603050405020304" pitchFamily="18" charset="0"/>
              </a:rPr>
              <a:t>由习近平总书记担任组长，刘云山、王岐山、张高丽同志担任副组长，在中央政治局常委会、中央政治局领导下承担报告起草工作</a:t>
            </a:r>
            <a:r>
              <a:rPr lang="zh-CN" altLang="zh-CN" sz="1600" b="1" dirty="0">
                <a:solidFill>
                  <a:srgbClr val="C00000"/>
                </a:solidFill>
                <a:latin typeface="微软雅黑" panose="020B0503020204020204" charset="-122"/>
                <a:ea typeface="微软雅黑" panose="020B0503020204020204" charset="-122"/>
                <a:cs typeface="Times New Roman" panose="02020603050405020304" pitchFamily="18" charset="0"/>
              </a:rPr>
              <a:t>。</a:t>
            </a:r>
            <a:endParaRPr lang="zh-CN" altLang="zh-CN" sz="1600" b="1" dirty="0">
              <a:solidFill>
                <a:srgbClr val="C00000"/>
              </a:solidFill>
              <a:latin typeface="微软雅黑" panose="020B0503020204020204" charset="-122"/>
              <a:ea typeface="微软雅黑" panose="020B0503020204020204" charset="-122"/>
              <a:cs typeface="Times New Roman" panose="02020603050405020304" pitchFamily="18" charset="0"/>
            </a:endParaRPr>
          </a:p>
        </p:txBody>
      </p:sp>
      <p:sp>
        <p:nvSpPr>
          <p:cNvPr id="29" name="箭头: 右 4"/>
          <p:cNvSpPr/>
          <p:nvPr/>
        </p:nvSpPr>
        <p:spPr>
          <a:xfrm>
            <a:off x="4110294" y="2129293"/>
            <a:ext cx="1204206" cy="769279"/>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3" name="箭头: 右 4"/>
          <p:cNvSpPr/>
          <p:nvPr/>
        </p:nvSpPr>
        <p:spPr>
          <a:xfrm>
            <a:off x="4110294" y="4955143"/>
            <a:ext cx="1204206" cy="769279"/>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00" name="文本框 99"/>
          <p:cNvSpPr txBox="1"/>
          <p:nvPr/>
        </p:nvSpPr>
        <p:spPr>
          <a:xfrm>
            <a:off x="1329055" y="760730"/>
            <a:ext cx="7183755" cy="645160"/>
          </a:xfrm>
          <a:prstGeom prst="rect">
            <a:avLst/>
          </a:prstGeom>
          <a:solidFill>
            <a:srgbClr val="FF0000"/>
          </a:solidFill>
          <a:ln w="9525">
            <a:noFill/>
          </a:ln>
        </p:spPr>
        <p:txBody>
          <a:bodyPr wrap="square">
            <a:spAutoFit/>
          </a:bodyPr>
          <a:p>
            <a:pPr indent="0"/>
            <a:r>
              <a:rPr lang="en-US" altLang="zh-CN" sz="3600" b="0">
                <a:solidFill>
                  <a:schemeClr val="bg1"/>
                </a:solidFill>
                <a:latin typeface="楷体_GB2312" panose="02010609030101010101" charset="-122"/>
                <a:ea typeface="楷体_GB2312" panose="02010609030101010101" charset="-122"/>
                <a:cs typeface="楷体_GB2312" panose="02010609030101010101" charset="-122"/>
              </a:rPr>
              <a:t>4.</a:t>
            </a:r>
            <a:r>
              <a:rPr lang="zh-CN" altLang="en-US" sz="3600" b="0">
                <a:solidFill>
                  <a:schemeClr val="bg1"/>
                </a:solidFill>
                <a:latin typeface="楷体_GB2312" panose="02010609030101010101" charset="-122"/>
                <a:ea typeface="楷体_GB2312" panose="02010609030101010101" charset="-122"/>
                <a:cs typeface="楷体_GB2312" panose="02010609030101010101" charset="-122"/>
              </a:rPr>
              <a:t>党的十九大报告起草过程。</a:t>
            </a:r>
            <a:endParaRPr lang="zh-CN" altLang="en-US" sz="3600" b="0">
              <a:solidFill>
                <a:schemeClr val="bg1"/>
              </a:solidFill>
              <a:latin typeface="楷体_GB2312" panose="02010609030101010101" charset="-122"/>
              <a:ea typeface="楷体_GB2312" panose="02010609030101010101" charset="-122"/>
              <a:cs typeface="楷体_GB2312" panose="02010609030101010101" charset="-122"/>
            </a:endParaRPr>
          </a:p>
        </p:txBody>
      </p:sp>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6070" y="-427990"/>
            <a:ext cx="1543685" cy="1690370"/>
          </a:xfrm>
          <a:prstGeom prst="rect">
            <a:avLst/>
          </a:prstGeom>
        </p:spPr>
      </p:pic>
      <p:sp>
        <p:nvSpPr>
          <p:cNvPr id="19" name="文本框 18"/>
          <p:cNvSpPr txBox="1"/>
          <p:nvPr/>
        </p:nvSpPr>
        <p:spPr>
          <a:xfrm>
            <a:off x="5443855" y="4677410"/>
            <a:ext cx="6195060" cy="119888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p>
            <a:pPr indent="0"/>
            <a:r>
              <a:rPr lang="zh-CN" altLang="en-US" sz="2400" b="0">
                <a:latin typeface="仿宋_GB2312" panose="02010609030101010101" charset="-122"/>
                <a:ea typeface="仿宋_GB2312" panose="02010609030101010101" charset="-122"/>
                <a:cs typeface="仿宋_GB2312" panose="02010609030101010101" charset="-122"/>
              </a:rPr>
              <a:t>报告提出的许多新的重要思想、重要观点、重大论断、重大举措，是习近平总书记深入研究、反复思考、亲自提出来的。</a:t>
            </a: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包含 物体&#10;&#10;已生成高可信度的说明"/>
          <p:cNvPicPr>
            <a:picLocks noChangeAspect="1"/>
          </p:cNvPicPr>
          <p:nvPr/>
        </p:nvPicPr>
        <p:blipFill rotWithShape="1">
          <a:blip r:embed="rId1" cstate="print">
            <a:extLst>
              <a:ext uri="{28A0092B-C50C-407E-A947-70E740481C1C}">
                <a14:useLocalDpi xmlns:a14="http://schemas.microsoft.com/office/drawing/2010/main" val="0"/>
              </a:ext>
            </a:extLst>
          </a:blip>
          <a:srcRect b="-1"/>
          <a:stretch>
            <a:fillRect/>
          </a:stretch>
        </p:blipFill>
        <p:spPr>
          <a:xfrm>
            <a:off x="0" y="0"/>
            <a:ext cx="12192000" cy="6858000"/>
          </a:xfrm>
          <a:prstGeom prst="rect">
            <a:avLst/>
          </a:prstGeom>
        </p:spPr>
      </p:pic>
      <p:sp>
        <p:nvSpPr>
          <p:cNvPr id="9" name="文本框 8"/>
          <p:cNvSpPr txBox="1"/>
          <p:nvPr/>
        </p:nvSpPr>
        <p:spPr>
          <a:xfrm>
            <a:off x="711835" y="971550"/>
            <a:ext cx="11263630" cy="1938020"/>
          </a:xfrm>
          <a:prstGeom prst="rect">
            <a:avLst/>
          </a:prstGeom>
          <a:noFill/>
        </p:spPr>
        <p:txBody>
          <a:bodyPr wrap="square" rtlCol="0">
            <a:spAutoFit/>
          </a:bodyPr>
          <a:lstStyle/>
          <a:p>
            <a:pPr algn="ctr">
              <a:lnSpc>
                <a:spcPct val="150000"/>
              </a:lnSpc>
            </a:pPr>
            <a:r>
              <a:rPr lang="zh-CN" altLang="en-US" sz="4000" b="1" dirty="0">
                <a:solidFill>
                  <a:srgbClr val="C00000"/>
                </a:solidFill>
                <a:latin typeface="微软雅黑" panose="020B0503020204020204" charset="-122"/>
                <a:ea typeface="微软雅黑" panose="020B0503020204020204" charset="-122"/>
              </a:rPr>
              <a:t>感谢关注</a:t>
            </a:r>
            <a:r>
              <a:rPr lang="zh-CN" altLang="en-US" sz="4000" b="1" dirty="0" smtClean="0">
                <a:solidFill>
                  <a:srgbClr val="C00000"/>
                </a:solidFill>
                <a:latin typeface="微软雅黑" panose="020B0503020204020204" charset="-122"/>
                <a:ea typeface="微软雅黑" panose="020B0503020204020204" charset="-122"/>
              </a:rPr>
              <a:t>！</a:t>
            </a:r>
            <a:endParaRPr lang="en-US" altLang="zh-CN" sz="4000" b="1" dirty="0" smtClean="0">
              <a:solidFill>
                <a:srgbClr val="C00000"/>
              </a:solidFill>
              <a:latin typeface="微软雅黑" panose="020B0503020204020204" charset="-122"/>
              <a:ea typeface="微软雅黑" panose="020B0503020204020204" charset="-122"/>
            </a:endParaRPr>
          </a:p>
          <a:p>
            <a:pPr algn="ctr">
              <a:lnSpc>
                <a:spcPct val="150000"/>
              </a:lnSpc>
            </a:pPr>
            <a:r>
              <a:rPr lang="zh-CN" altLang="en-US" sz="4000" b="1" dirty="0">
                <a:solidFill>
                  <a:srgbClr val="C00000"/>
                </a:solidFill>
                <a:latin typeface="微软雅黑" panose="020B0503020204020204" charset="-122"/>
                <a:ea typeface="微软雅黑" panose="020B0503020204020204" charset="-122"/>
              </a:rPr>
              <a:t>更多学习资讯请您扫描关注</a:t>
            </a:r>
            <a:r>
              <a:rPr lang="en-US" altLang="zh-CN" sz="4000" b="1" dirty="0">
                <a:solidFill>
                  <a:srgbClr val="C00000"/>
                </a:solidFill>
                <a:latin typeface="微软雅黑" panose="020B0503020204020204" charset="-122"/>
                <a:ea typeface="微软雅黑" panose="020B0503020204020204" charset="-122"/>
              </a:rPr>
              <a:t>“</a:t>
            </a:r>
            <a:r>
              <a:rPr lang="zh-CN" altLang="en-US" sz="4000" b="1" dirty="0">
                <a:solidFill>
                  <a:srgbClr val="C00000"/>
                </a:solidFill>
                <a:latin typeface="微软雅黑" panose="020B0503020204020204" charset="-122"/>
                <a:ea typeface="微软雅黑" panose="020B0503020204020204" charset="-122"/>
              </a:rPr>
              <a:t>安康学习微平台</a:t>
            </a:r>
            <a:r>
              <a:rPr lang="en-US" altLang="zh-CN" sz="4000" b="1" dirty="0">
                <a:solidFill>
                  <a:srgbClr val="C00000"/>
                </a:solidFill>
                <a:latin typeface="微软雅黑" panose="020B0503020204020204" charset="-122"/>
                <a:ea typeface="微软雅黑" panose="020B0503020204020204" charset="-122"/>
              </a:rPr>
              <a:t>”</a:t>
            </a:r>
            <a:r>
              <a:rPr lang="zh-CN" altLang="en-US" sz="4000" b="1" dirty="0">
                <a:solidFill>
                  <a:srgbClr val="C00000"/>
                </a:solidFill>
                <a:latin typeface="微软雅黑" panose="020B0503020204020204" charset="-122"/>
                <a:ea typeface="微软雅黑" panose="020B0503020204020204" charset="-122"/>
              </a:rPr>
              <a:t>。</a:t>
            </a:r>
            <a:endParaRPr lang="zh-CN" altLang="en-US" sz="4000" b="1" dirty="0">
              <a:solidFill>
                <a:srgbClr val="C00000"/>
              </a:solidFill>
              <a:latin typeface="微软雅黑" panose="020B0503020204020204" charset="-122"/>
              <a:ea typeface="微软雅黑" panose="020B0503020204020204" charset="-122"/>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340" y="5217160"/>
            <a:ext cx="12357735" cy="2094865"/>
          </a:xfrm>
          <a:prstGeom prst="rect">
            <a:avLst/>
          </a:prstGeom>
        </p:spPr>
      </p:pic>
      <p:pic>
        <p:nvPicPr>
          <p:cNvPr id="2" name="图片 1" descr="平台扫一扫"/>
          <p:cNvPicPr>
            <a:picLocks noChangeAspect="1"/>
          </p:cNvPicPr>
          <p:nvPr/>
        </p:nvPicPr>
        <p:blipFill>
          <a:blip r:embed="rId3"/>
          <a:stretch>
            <a:fillRect/>
          </a:stretch>
        </p:blipFill>
        <p:spPr>
          <a:xfrm>
            <a:off x="4201160" y="3195320"/>
            <a:ext cx="3505200" cy="26308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p:cTn id="13"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4"/>
          <p:cNvGrpSpPr/>
          <p:nvPr/>
        </p:nvGrpSpPr>
        <p:grpSpPr>
          <a:xfrm>
            <a:off x="810260" y="1324610"/>
            <a:ext cx="4737735" cy="1943735"/>
            <a:chOff x="7220582" y="1453892"/>
            <a:chExt cx="4737916" cy="2076188"/>
          </a:xfrm>
        </p:grpSpPr>
        <p:sp>
          <p:nvSpPr>
            <p:cNvPr id="19" name="Rectangle 42"/>
            <p:cNvSpPr/>
            <p:nvPr/>
          </p:nvSpPr>
          <p:spPr bwMode="auto">
            <a:xfrm>
              <a:off x="7220582" y="1453892"/>
              <a:ext cx="4737916" cy="596880"/>
            </a:xfrm>
            <a:prstGeom prst="rect">
              <a:avLst/>
            </a:prstGeom>
            <a:solidFill>
              <a:srgbClr val="C00000"/>
            </a:solidFill>
            <a:ln w="38100" cap="flat" cmpd="sng" algn="ctr">
              <a:noFill/>
              <a:prstDash val="solid"/>
              <a:headEnd type="none" w="med" len="med"/>
              <a:tailEnd type="none" w="med" len="med"/>
            </a:ln>
            <a:effectLst/>
          </p:spPr>
          <p:txBody>
            <a:bodyPr vert="horz" wrap="square" lIns="91440" tIns="91440" rIns="91440" bIns="91440" numCol="1" rtlCol="0" anchor="t" anchorCtr="0" compatLnSpc="1"/>
            <a:lstStyle/>
            <a:p>
              <a:pPr algn="ctr" defTabSz="932180" fontAlgn="base">
                <a:lnSpc>
                  <a:spcPct val="130000"/>
                </a:lnSpc>
                <a:spcBef>
                  <a:spcPct val="0"/>
                </a:spcBef>
                <a:spcAft>
                  <a:spcPct val="0"/>
                </a:spcAft>
                <a:defRPr/>
              </a:pPr>
              <a:endParaRPr lang="en-US" sz="3100" b="1" kern="0" spc="-41" dirty="0">
                <a:gradFill>
                  <a:gsLst>
                    <a:gs pos="0">
                      <a:srgbClr val="FFFFFF"/>
                    </a:gs>
                    <a:gs pos="100000">
                      <a:srgbClr val="FFFFFF"/>
                    </a:gs>
                  </a:gsLst>
                  <a:lin ang="5400000" scaled="0"/>
                </a:gradFill>
                <a:latin typeface="微软雅黑" panose="020B0503020204020204" charset="-122"/>
              </a:endParaRPr>
            </a:p>
          </p:txBody>
        </p:sp>
        <p:sp>
          <p:nvSpPr>
            <p:cNvPr id="20" name="Rectangle 46"/>
            <p:cNvSpPr/>
            <p:nvPr/>
          </p:nvSpPr>
          <p:spPr bwMode="auto">
            <a:xfrm>
              <a:off x="7220582" y="2201344"/>
              <a:ext cx="1188720" cy="536957"/>
            </a:xfrm>
            <a:prstGeom prst="rect">
              <a:avLst/>
            </a:prstGeom>
            <a:solidFill>
              <a:srgbClr val="C00000"/>
            </a:solidFill>
            <a:ln w="38100" cap="flat" cmpd="sng" algn="ctr">
              <a:noFill/>
              <a:prstDash val="solid"/>
              <a:headEnd type="none" w="med" len="med"/>
              <a:tailEnd type="none" w="med" len="med"/>
            </a:ln>
            <a:effectLst/>
          </p:spPr>
          <p:txBody>
            <a:bodyPr vert="horz" wrap="square" lIns="93256" tIns="91440" rIns="93256" bIns="91440" numCol="1" rtlCol="0" anchor="ctr" anchorCtr="1" compatLnSpc="1"/>
            <a:lstStyle/>
            <a:p>
              <a:pPr defTabSz="932180" fontAlgn="base">
                <a:lnSpc>
                  <a:spcPct val="130000"/>
                </a:lnSpc>
                <a:spcBef>
                  <a:spcPct val="0"/>
                </a:spcBef>
                <a:spcAft>
                  <a:spcPct val="0"/>
                </a:spcAft>
              </a:pPr>
              <a:endParaRPr lang="en-US" sz="2400" b="1" kern="0" dirty="0">
                <a:solidFill>
                  <a:srgbClr val="FFFFFF"/>
                </a:solidFill>
                <a:effectLst>
                  <a:outerShdw blurRad="38100" dist="38100" dir="2700000" algn="tl">
                    <a:srgbClr val="000000">
                      <a:alpha val="43137"/>
                    </a:srgbClr>
                  </a:outerShdw>
                </a:effectLst>
                <a:latin typeface="微软雅黑" panose="020B0503020204020204" charset="-122"/>
                <a:cs typeface="Segoe UI" panose="020B0502040204020203" pitchFamily="34" charset="0"/>
              </a:endParaRPr>
            </a:p>
          </p:txBody>
        </p:sp>
        <p:sp>
          <p:nvSpPr>
            <p:cNvPr id="26" name="Rectangle 38"/>
            <p:cNvSpPr/>
            <p:nvPr/>
          </p:nvSpPr>
          <p:spPr bwMode="auto">
            <a:xfrm>
              <a:off x="8533988" y="2205052"/>
              <a:ext cx="3424510" cy="533249"/>
            </a:xfrm>
            <a:prstGeom prst="rect">
              <a:avLst/>
            </a:prstGeom>
            <a:solidFill>
              <a:schemeClr val="bg1"/>
            </a:solidFill>
            <a:ln w="38100" cap="flat" cmpd="sng" algn="ctr">
              <a:solidFill>
                <a:srgbClr val="C00000"/>
              </a:solidFill>
              <a:prstDash val="solid"/>
              <a:headEnd type="none" w="med" len="med"/>
              <a:tailEnd type="none" w="med" len="med"/>
            </a:ln>
            <a:effectLst/>
          </p:spPr>
          <p:txBody>
            <a:bodyPr vert="horz" wrap="square" lIns="93256" tIns="91440" rIns="93256" bIns="91440" numCol="1" rtlCol="0" anchor="ctr" anchorCtr="0" compatLnSpc="1"/>
            <a:lstStyle/>
            <a:p>
              <a:pPr algn="ctr" defTabSz="932180" fontAlgn="base">
                <a:lnSpc>
                  <a:spcPct val="130000"/>
                </a:lnSpc>
                <a:spcBef>
                  <a:spcPct val="0"/>
                </a:spcBef>
                <a:spcAft>
                  <a:spcPct val="0"/>
                </a:spcAft>
                <a:defRPr/>
              </a:pPr>
              <a:r>
                <a:rPr lang="en-US" altLang="zh-CN" sz="2000" b="1" dirty="0" smtClean="0">
                  <a:solidFill>
                    <a:schemeClr val="tx1">
                      <a:lumMod val="75000"/>
                      <a:lumOff val="25000"/>
                    </a:schemeClr>
                  </a:solidFill>
                  <a:latin typeface="+mn-ea"/>
                </a:rPr>
                <a:t>2017</a:t>
              </a:r>
              <a:r>
                <a:rPr lang="zh-CN" altLang="en-US" sz="2000" b="1" dirty="0" smtClean="0">
                  <a:solidFill>
                    <a:schemeClr val="tx1">
                      <a:lumMod val="75000"/>
                      <a:lumOff val="25000"/>
                    </a:schemeClr>
                  </a:solidFill>
                  <a:latin typeface="+mn-ea"/>
                </a:rPr>
                <a:t>年</a:t>
              </a:r>
              <a:r>
                <a:rPr lang="en-US" altLang="zh-CN" sz="2000" b="1" dirty="0" smtClean="0">
                  <a:solidFill>
                    <a:schemeClr val="tx1">
                      <a:lumMod val="75000"/>
                      <a:lumOff val="25000"/>
                    </a:schemeClr>
                  </a:solidFill>
                  <a:latin typeface="+mn-ea"/>
                </a:rPr>
                <a:t>10</a:t>
              </a:r>
              <a:r>
                <a:rPr lang="zh-CN" altLang="en-US" sz="2000" b="1" dirty="0">
                  <a:solidFill>
                    <a:schemeClr val="tx1">
                      <a:lumMod val="75000"/>
                      <a:lumOff val="25000"/>
                    </a:schemeClr>
                  </a:solidFill>
                  <a:latin typeface="+mn-ea"/>
                </a:rPr>
                <a:t>月</a:t>
              </a:r>
              <a:r>
                <a:rPr lang="en-US" altLang="zh-CN" sz="2000" b="1" dirty="0">
                  <a:solidFill>
                    <a:schemeClr val="tx1">
                      <a:lumMod val="75000"/>
                      <a:lumOff val="25000"/>
                    </a:schemeClr>
                  </a:solidFill>
                  <a:latin typeface="+mn-ea"/>
                </a:rPr>
                <a:t>18</a:t>
              </a:r>
              <a:r>
                <a:rPr lang="zh-CN" altLang="en-US" sz="2000" b="1" dirty="0">
                  <a:solidFill>
                    <a:schemeClr val="tx1">
                      <a:lumMod val="75000"/>
                      <a:lumOff val="25000"/>
                    </a:schemeClr>
                  </a:solidFill>
                  <a:latin typeface="+mn-ea"/>
                </a:rPr>
                <a:t>日上午</a:t>
              </a:r>
              <a:r>
                <a:rPr lang="en-US" altLang="zh-CN" sz="2000" b="1" dirty="0">
                  <a:solidFill>
                    <a:schemeClr val="tx1">
                      <a:lumMod val="75000"/>
                      <a:lumOff val="25000"/>
                    </a:schemeClr>
                  </a:solidFill>
                  <a:latin typeface="+mn-ea"/>
                </a:rPr>
                <a:t>9:00</a:t>
              </a:r>
              <a:endParaRPr lang="en-US" sz="2000" b="1" kern="0" dirty="0">
                <a:solidFill>
                  <a:schemeClr val="tx1">
                    <a:lumMod val="75000"/>
                    <a:lumOff val="25000"/>
                  </a:schemeClr>
                </a:solidFill>
                <a:latin typeface="+mn-ea"/>
                <a:cs typeface="Segoe UI" panose="020B0502040204020203" pitchFamily="34" charset="0"/>
              </a:endParaRPr>
            </a:p>
          </p:txBody>
        </p:sp>
        <p:sp>
          <p:nvSpPr>
            <p:cNvPr id="27" name="Rectangle 49"/>
            <p:cNvSpPr/>
            <p:nvPr/>
          </p:nvSpPr>
          <p:spPr bwMode="auto">
            <a:xfrm>
              <a:off x="8528681" y="2993123"/>
              <a:ext cx="3424510" cy="504649"/>
            </a:xfrm>
            <a:prstGeom prst="rect">
              <a:avLst/>
            </a:prstGeom>
            <a:solidFill>
              <a:schemeClr val="bg1"/>
            </a:solidFill>
            <a:ln w="38100" cap="flat" cmpd="sng" algn="ctr">
              <a:solidFill>
                <a:srgbClr val="C00000"/>
              </a:solidFill>
              <a:prstDash val="solid"/>
              <a:headEnd type="none" w="med" len="med"/>
              <a:tailEnd type="none" w="med" len="med"/>
            </a:ln>
            <a:effectLst/>
          </p:spPr>
          <p:txBody>
            <a:bodyPr vert="horz" wrap="square" lIns="93256" tIns="91440" rIns="93256" bIns="91440" numCol="1" rtlCol="0" anchor="ctr" anchorCtr="0" compatLnSpc="1"/>
            <a:lstStyle/>
            <a:p>
              <a:pPr algn="ctr" defTabSz="932180" fontAlgn="base">
                <a:lnSpc>
                  <a:spcPct val="130000"/>
                </a:lnSpc>
                <a:spcBef>
                  <a:spcPct val="0"/>
                </a:spcBef>
                <a:spcAft>
                  <a:spcPct val="0"/>
                </a:spcAft>
                <a:defRPr/>
              </a:pPr>
              <a:r>
                <a:rPr lang="zh-CN" altLang="en-US" sz="2000" b="1" dirty="0">
                  <a:solidFill>
                    <a:schemeClr val="tx1">
                      <a:lumMod val="75000"/>
                      <a:lumOff val="25000"/>
                    </a:schemeClr>
                  </a:solidFill>
                  <a:latin typeface="微软雅黑" panose="020B0503020204020204" charset="-122"/>
                </a:rPr>
                <a:t>北京人民大会堂大礼堂</a:t>
              </a:r>
              <a:endParaRPr lang="en-US" sz="2000" b="1" dirty="0">
                <a:solidFill>
                  <a:schemeClr val="tx1">
                    <a:lumMod val="75000"/>
                    <a:lumOff val="25000"/>
                  </a:schemeClr>
                </a:solidFill>
                <a:latin typeface="微软雅黑" panose="020B0503020204020204" charset="-122"/>
              </a:endParaRPr>
            </a:p>
          </p:txBody>
        </p:sp>
        <p:sp>
          <p:nvSpPr>
            <p:cNvPr id="32" name="Rectangle 46"/>
            <p:cNvSpPr/>
            <p:nvPr/>
          </p:nvSpPr>
          <p:spPr bwMode="auto">
            <a:xfrm>
              <a:off x="7220582" y="2993123"/>
              <a:ext cx="1188720" cy="536957"/>
            </a:xfrm>
            <a:prstGeom prst="rect">
              <a:avLst/>
            </a:prstGeom>
            <a:solidFill>
              <a:srgbClr val="C00000"/>
            </a:solidFill>
            <a:ln w="38100" cap="flat" cmpd="sng" algn="ctr">
              <a:noFill/>
              <a:prstDash val="solid"/>
              <a:headEnd type="none" w="med" len="med"/>
              <a:tailEnd type="none" w="med" len="med"/>
            </a:ln>
            <a:effectLst/>
          </p:spPr>
          <p:txBody>
            <a:bodyPr vert="horz" wrap="square" lIns="93256" tIns="91440" rIns="93256" bIns="91440" numCol="1" rtlCol="0" anchor="ctr" anchorCtr="1" compatLnSpc="1"/>
            <a:lstStyle/>
            <a:p>
              <a:pPr defTabSz="932180" fontAlgn="base">
                <a:lnSpc>
                  <a:spcPct val="130000"/>
                </a:lnSpc>
                <a:spcBef>
                  <a:spcPct val="0"/>
                </a:spcBef>
                <a:spcAft>
                  <a:spcPct val="0"/>
                </a:spcAft>
              </a:pPr>
              <a:endParaRPr lang="en-US" sz="2400" b="1" kern="0" dirty="0">
                <a:solidFill>
                  <a:srgbClr val="FFFFFF"/>
                </a:solidFill>
                <a:effectLst>
                  <a:outerShdw blurRad="38100" dist="38100" dir="2700000" algn="tl">
                    <a:srgbClr val="000000">
                      <a:alpha val="43137"/>
                    </a:srgbClr>
                  </a:outerShdw>
                </a:effectLst>
                <a:latin typeface="微软雅黑" panose="020B0503020204020204" charset="-122"/>
                <a:cs typeface="Segoe UI" panose="020B0502040204020203" pitchFamily="34" charset="0"/>
              </a:endParaRPr>
            </a:p>
          </p:txBody>
        </p:sp>
      </p:grpSp>
      <p:sp>
        <p:nvSpPr>
          <p:cNvPr id="2" name="矩形 1"/>
          <p:cNvSpPr/>
          <p:nvPr/>
        </p:nvSpPr>
        <p:spPr>
          <a:xfrm>
            <a:off x="1774452" y="1376860"/>
            <a:ext cx="2810000" cy="492443"/>
          </a:xfrm>
          <a:prstGeom prst="rect">
            <a:avLst/>
          </a:prstGeom>
        </p:spPr>
        <p:txBody>
          <a:bodyPr wrap="none">
            <a:spAutoFit/>
          </a:bodyPr>
          <a:lstStyle/>
          <a:p>
            <a:pPr algn="ctr" defTabSz="932180" fontAlgn="base">
              <a:spcBef>
                <a:spcPct val="0"/>
              </a:spcBef>
              <a:spcAft>
                <a:spcPct val="0"/>
              </a:spcAft>
              <a:defRPr/>
            </a:pPr>
            <a:r>
              <a:rPr lang="zh-CN" altLang="en-US" sz="2600" b="1" kern="0" spc="-41" dirty="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charset="-122"/>
              </a:rPr>
              <a:t>党的十九大开幕会</a:t>
            </a:r>
            <a:endParaRPr lang="en-US" altLang="zh-CN" sz="2600" b="1" kern="0" spc="-41" dirty="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charset="-122"/>
            </a:endParaRPr>
          </a:p>
        </p:txBody>
      </p:sp>
      <p:sp>
        <p:nvSpPr>
          <p:cNvPr id="33" name="矩形 32"/>
          <p:cNvSpPr/>
          <p:nvPr/>
        </p:nvSpPr>
        <p:spPr>
          <a:xfrm>
            <a:off x="892572" y="2116575"/>
            <a:ext cx="841000" cy="492443"/>
          </a:xfrm>
          <a:prstGeom prst="rect">
            <a:avLst/>
          </a:prstGeom>
        </p:spPr>
        <p:txBody>
          <a:bodyPr wrap="none">
            <a:spAutoFit/>
          </a:bodyPr>
          <a:lstStyle/>
          <a:p>
            <a:pPr algn="ctr" defTabSz="932180" fontAlgn="base">
              <a:spcBef>
                <a:spcPct val="0"/>
              </a:spcBef>
              <a:spcAft>
                <a:spcPct val="0"/>
              </a:spcAft>
              <a:defRPr/>
            </a:pPr>
            <a:r>
              <a:rPr lang="zh-CN" altLang="en-US" sz="2600" b="1" kern="0" spc="-41"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charset="-122"/>
              </a:rPr>
              <a:t>时间</a:t>
            </a:r>
            <a:endParaRPr lang="en-US" altLang="zh-CN" sz="2600" b="1" kern="0" spc="-41" dirty="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charset="-122"/>
            </a:endParaRPr>
          </a:p>
        </p:txBody>
      </p:sp>
      <p:sp>
        <p:nvSpPr>
          <p:cNvPr id="34" name="矩形 33"/>
          <p:cNvSpPr/>
          <p:nvPr/>
        </p:nvSpPr>
        <p:spPr>
          <a:xfrm>
            <a:off x="892572" y="2775525"/>
            <a:ext cx="841000" cy="492443"/>
          </a:xfrm>
          <a:prstGeom prst="rect">
            <a:avLst/>
          </a:prstGeom>
        </p:spPr>
        <p:txBody>
          <a:bodyPr wrap="none">
            <a:spAutoFit/>
          </a:bodyPr>
          <a:lstStyle/>
          <a:p>
            <a:pPr algn="ctr" defTabSz="932180" fontAlgn="base">
              <a:spcBef>
                <a:spcPct val="0"/>
              </a:spcBef>
              <a:spcAft>
                <a:spcPct val="0"/>
              </a:spcAft>
              <a:defRPr/>
            </a:pPr>
            <a:r>
              <a:rPr lang="zh-CN" altLang="en-US" sz="2600" b="1" kern="0" spc="-41"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charset="-122"/>
              </a:rPr>
              <a:t>地点</a:t>
            </a:r>
            <a:endParaRPr lang="en-US" altLang="zh-CN" sz="2600" b="1" kern="0" spc="-41" dirty="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charset="-122"/>
            </a:endParaRPr>
          </a:p>
        </p:txBody>
      </p:sp>
      <p:sp>
        <p:nvSpPr>
          <p:cNvPr id="84" name="矩形 83"/>
          <p:cNvSpPr/>
          <p:nvPr/>
        </p:nvSpPr>
        <p:spPr>
          <a:xfrm>
            <a:off x="6329045" y="3705860"/>
            <a:ext cx="5370195" cy="2861310"/>
          </a:xfrm>
          <a:prstGeom prst="rect">
            <a:avLst/>
          </a:prstGeom>
          <a:solidFill>
            <a:srgbClr val="FFC000"/>
          </a:solidFill>
        </p:spPr>
        <p:txBody>
          <a:bodyPr wrap="square">
            <a:spAutoFit/>
          </a:bodyPr>
          <a:p>
            <a:pPr algn="just">
              <a:lnSpc>
                <a:spcPct val="150000"/>
              </a:lnSpc>
            </a:pPr>
            <a:r>
              <a:rPr altLang="zh-CN" sz="2000" b="1" dirty="0">
                <a:solidFill>
                  <a:schemeClr val="tx1">
                    <a:lumMod val="75000"/>
                    <a:lumOff val="25000"/>
                  </a:schemeClr>
                </a:solidFill>
                <a:latin typeface="微软雅黑" panose="020B0503020204020204" charset="-122"/>
                <a:ea typeface="微软雅黑" panose="020B0503020204020204" charset="-122"/>
                <a:cs typeface="Times New Roman" panose="02020603050405020304" pitchFamily="18" charset="0"/>
              </a:rPr>
              <a:t>来自全国各地的2280名代表和74名特邀代表出席大会。大会的主要议程是，听取和审查党的十八届中央委员会报告，审查党的十八届中央纪律检查委员会工作报告，审议通过《中国共产党章程（修正案）》，选举党的十九届中央委员会和中央纪律检查委员会。</a:t>
            </a:r>
            <a:endParaRPr lang="zh-CN" altLang="zh-CN" dirty="0">
              <a:solidFill>
                <a:schemeClr val="tx1">
                  <a:lumMod val="75000"/>
                  <a:lumOff val="25000"/>
                </a:schemeClr>
              </a:solidFill>
              <a:latin typeface="微软雅黑" panose="020B0503020204020204" charset="-122"/>
              <a:ea typeface="微软雅黑" panose="020B0503020204020204" charset="-122"/>
              <a:cs typeface="Times New Roman" panose="02020603050405020304" pitchFamily="18" charset="0"/>
            </a:endParaRPr>
          </a:p>
        </p:txBody>
      </p:sp>
      <p:sp>
        <p:nvSpPr>
          <p:cNvPr id="4" name="文本占位符 4"/>
          <p:cNvSpPr txBox="1"/>
          <p:nvPr/>
        </p:nvSpPr>
        <p:spPr>
          <a:xfrm>
            <a:off x="1945931" y="304375"/>
            <a:ext cx="1404330" cy="5671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zh-CN" altLang="en-US" sz="3600" b="1" spc="300" dirty="0" smtClean="0">
                <a:solidFill>
                  <a:srgbClr val="D50000"/>
                </a:solidFill>
                <a:latin typeface="微软雅黑" panose="020B0503020204020204" charset="-122"/>
                <a:ea typeface="微软雅黑" panose="020B0503020204020204" charset="-122"/>
              </a:rPr>
              <a:t>前 言</a:t>
            </a:r>
            <a:endParaRPr lang="zh-CN" altLang="en-US" sz="3600" b="1" spc="300" dirty="0">
              <a:solidFill>
                <a:srgbClr val="D50000"/>
              </a:solidFill>
              <a:latin typeface="微软雅黑" panose="020B0503020204020204" charset="-122"/>
              <a:ea typeface="微软雅黑" panose="020B0503020204020204" charset="-122"/>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61925" y="-148590"/>
            <a:ext cx="1895475" cy="1473200"/>
          </a:xfrm>
          <a:prstGeom prst="rect">
            <a:avLst/>
          </a:prstGeom>
        </p:spPr>
      </p:pic>
      <p:pic>
        <p:nvPicPr>
          <p:cNvPr id="60" name="图片 59"/>
          <p:cNvPicPr>
            <a:picLocks noChangeAspect="1"/>
          </p:cNvPicPr>
          <p:nvPr/>
        </p:nvPicPr>
        <p:blipFill rotWithShape="1">
          <a:blip r:embed="rId2">
            <a:extLst>
              <a:ext uri="{28A0092B-C50C-407E-A947-70E740481C1C}">
                <a14:useLocalDpi xmlns:a14="http://schemas.microsoft.com/office/drawing/2010/main" val="0"/>
              </a:ext>
            </a:extLst>
          </a:blip>
          <a:srcRect l="14448" r="14409" b="2424"/>
          <a:stretch>
            <a:fillRect/>
          </a:stretch>
        </p:blipFill>
        <p:spPr>
          <a:xfrm>
            <a:off x="870585" y="3494405"/>
            <a:ext cx="4904740" cy="3072765"/>
          </a:xfrm>
          <a:prstGeom prst="rect">
            <a:avLst/>
          </a:prstGeom>
          <a:ln w="38100">
            <a:solidFill>
              <a:schemeClr val="accent3"/>
            </a:solidFill>
          </a:ln>
          <a:effectLst>
            <a:outerShdw blurRad="190500" algn="tl" rotWithShape="0">
              <a:srgbClr val="000000">
                <a:alpha val="70000"/>
              </a:srgbClr>
            </a:outerShdw>
          </a:effectLst>
        </p:spPr>
      </p:pic>
      <p:sp>
        <p:nvSpPr>
          <p:cNvPr id="81" name="KSO_Shape"/>
          <p:cNvSpPr/>
          <p:nvPr/>
        </p:nvSpPr>
        <p:spPr>
          <a:xfrm>
            <a:off x="6960235" y="541020"/>
            <a:ext cx="2560955" cy="2349500"/>
          </a:xfrm>
          <a:prstGeom prst="ellipse">
            <a:avLst/>
          </a:prstGeom>
          <a:blipFill>
            <a:blip r:embed="rId3"/>
            <a:srcRect/>
            <a:stretch>
              <a:fillRect l="-63507" t="-4253" r="-65703" b="-13645"/>
            </a:stretch>
          </a:blip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nvGrpSpPr>
          <p:cNvPr id="79" name="组合 78"/>
          <p:cNvGrpSpPr/>
          <p:nvPr/>
        </p:nvGrpSpPr>
        <p:grpSpPr>
          <a:xfrm>
            <a:off x="5672514" y="1100571"/>
            <a:ext cx="3025370" cy="2525019"/>
            <a:chOff x="5565834" y="1056265"/>
            <a:chExt cx="3025370" cy="2174990"/>
          </a:xfrm>
        </p:grpSpPr>
        <p:cxnSp>
          <p:nvCxnSpPr>
            <p:cNvPr id="72" name="直接连接符 71"/>
            <p:cNvCxnSpPr/>
            <p:nvPr/>
          </p:nvCxnSpPr>
          <p:spPr>
            <a:xfrm flipV="1">
              <a:off x="5565834" y="1056265"/>
              <a:ext cx="1411834" cy="217499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6899564" y="2557707"/>
              <a:ext cx="169164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6*min(max(#ppt_w*#ppt_h,.3),1)-7.4)/-.7*#ppt_w"/>
                                          </p:val>
                                        </p:tav>
                                        <p:tav tm="100000">
                                          <p:val>
                                            <p:strVal val="#ppt_w"/>
                                          </p:val>
                                        </p:tav>
                                      </p:tavLst>
                                    </p:anim>
                                    <p:anim calcmode="lin" valueType="num">
                                      <p:cBhvr>
                                        <p:cTn id="8" dur="500" fill="hold"/>
                                        <p:tgtEl>
                                          <p:spTgt spid="9"/>
                                        </p:tgtEl>
                                        <p:attrNameLst>
                                          <p:attrName>ppt_h</p:attrName>
                                        </p:attrNameLst>
                                      </p:cBhvr>
                                      <p:tavLst>
                                        <p:tav tm="0">
                                          <p:val>
                                            <p:strVal val="(6*min(max(#ppt_w*#ppt_h,.3),1)-7.4)/-.7*#ppt_h"/>
                                          </p:val>
                                        </p:tav>
                                        <p:tav tm="100000">
                                          <p:val>
                                            <p:strVal val="#ppt_h"/>
                                          </p:val>
                                        </p:tav>
                                      </p:tavLst>
                                    </p:anim>
                                    <p:anim calcmode="lin" valueType="num">
                                      <p:cBhvr>
                                        <p:cTn id="9" dur="500" fill="hold"/>
                                        <p:tgtEl>
                                          <p:spTgt spid="9"/>
                                        </p:tgtEl>
                                        <p:attrNameLst>
                                          <p:attrName>ppt_x</p:attrName>
                                        </p:attrNameLst>
                                      </p:cBhvr>
                                      <p:tavLst>
                                        <p:tav tm="0">
                                          <p:val>
                                            <p:fltVal val="0.5"/>
                                          </p:val>
                                        </p:tav>
                                        <p:tav tm="100000">
                                          <p:val>
                                            <p:strVal val="#ppt_x"/>
                                          </p:val>
                                        </p:tav>
                                      </p:tavLst>
                                    </p:anim>
                                    <p:anim calcmode="lin" valueType="num">
                                      <p:cBhvr>
                                        <p:cTn id="10"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W020171012004351440656_meitu_1"/>
          <p:cNvPicPr>
            <a:picLocks noChangeAspect="1"/>
          </p:cNvPicPr>
          <p:nvPr/>
        </p:nvPicPr>
        <p:blipFill>
          <a:blip r:embed="rId1"/>
          <a:srcRect l="1212" t="792" r="-1212" b="-792"/>
          <a:stretch>
            <a:fillRect/>
          </a:stretch>
        </p:blipFill>
        <p:spPr>
          <a:xfrm>
            <a:off x="173355" y="1189990"/>
            <a:ext cx="5396865" cy="3745865"/>
          </a:xfrm>
          <a:prstGeom prst="octagon">
            <a:avLst/>
          </a:prstGeom>
        </p:spPr>
      </p:pic>
      <p:pic>
        <p:nvPicPr>
          <p:cNvPr id="4" name="图片 3"/>
          <p:cNvPicPr>
            <a:picLocks noChangeAspect="1"/>
          </p:cNvPicPr>
          <p:nvPr/>
        </p:nvPicPr>
        <p:blipFill>
          <a:blip r:embed="rId2"/>
          <a:stretch>
            <a:fillRect/>
          </a:stretch>
        </p:blipFill>
        <p:spPr>
          <a:xfrm>
            <a:off x="7262495" y="0"/>
            <a:ext cx="3414395" cy="3524885"/>
          </a:xfrm>
          <a:prstGeom prst="rect">
            <a:avLst/>
          </a:prstGeom>
        </p:spPr>
      </p:pic>
      <p:pic>
        <p:nvPicPr>
          <p:cNvPr id="5" name="图片 4"/>
          <p:cNvPicPr>
            <a:picLocks noChangeAspect="1"/>
          </p:cNvPicPr>
          <p:nvPr/>
        </p:nvPicPr>
        <p:blipFill>
          <a:blip r:embed="rId3"/>
          <a:stretch>
            <a:fillRect/>
          </a:stretch>
        </p:blipFill>
        <p:spPr>
          <a:xfrm>
            <a:off x="6871970" y="3938905"/>
            <a:ext cx="4914265" cy="2685415"/>
          </a:xfrm>
          <a:prstGeom prst="rect">
            <a:avLst/>
          </a:prstGeom>
        </p:spPr>
      </p:pic>
      <p:cxnSp>
        <p:nvCxnSpPr>
          <p:cNvPr id="6" name="直接连接符 5"/>
          <p:cNvCxnSpPr/>
          <p:nvPr/>
        </p:nvCxnSpPr>
        <p:spPr>
          <a:xfrm flipV="1">
            <a:off x="5570220" y="1536065"/>
            <a:ext cx="1663065" cy="662305"/>
          </a:xfrm>
          <a:prstGeom prst="line">
            <a:avLst/>
          </a:prstGeom>
        </p:spPr>
        <p:style>
          <a:lnRef idx="1">
            <a:schemeClr val="accent2"/>
          </a:lnRef>
          <a:fillRef idx="0">
            <a:schemeClr val="accent2"/>
          </a:fillRef>
          <a:effectRef idx="0">
            <a:schemeClr val="accent2"/>
          </a:effectRef>
          <a:fontRef idx="minor">
            <a:schemeClr val="tx1"/>
          </a:fontRef>
        </p:style>
      </p:cxnSp>
      <p:cxnSp>
        <p:nvCxnSpPr>
          <p:cNvPr id="7" name="直接连接符 6"/>
          <p:cNvCxnSpPr/>
          <p:nvPr/>
        </p:nvCxnSpPr>
        <p:spPr>
          <a:xfrm>
            <a:off x="5191125" y="4254500"/>
            <a:ext cx="1563370" cy="681355"/>
          </a:xfrm>
          <a:prstGeom prst="line">
            <a:avLst/>
          </a:prstGeom>
        </p:spPr>
        <p:style>
          <a:lnRef idx="1">
            <a:schemeClr val="accent2"/>
          </a:lnRef>
          <a:fillRef idx="0">
            <a:schemeClr val="accent2"/>
          </a:fillRef>
          <a:effectRef idx="0">
            <a:schemeClr val="accent2"/>
          </a:effectRef>
          <a:fontRef idx="minor">
            <a:schemeClr val="tx1"/>
          </a:fontRef>
        </p:style>
      </p:cxnSp>
      <p:sp>
        <p:nvSpPr>
          <p:cNvPr id="100" name="文本框 99"/>
          <p:cNvSpPr txBox="1"/>
          <p:nvPr/>
        </p:nvSpPr>
        <p:spPr>
          <a:xfrm>
            <a:off x="5570220" y="2198370"/>
            <a:ext cx="1847215" cy="398780"/>
          </a:xfrm>
          <a:prstGeom prst="rect">
            <a:avLst/>
          </a:prstGeom>
          <a:noFill/>
          <a:ln w="9525">
            <a:noFill/>
          </a:ln>
        </p:spPr>
        <p:txBody>
          <a:bodyPr wrap="square">
            <a:spAutoFit/>
          </a:bodyPr>
          <a:p>
            <a:pPr indent="0"/>
            <a:r>
              <a:rPr lang="zh-CN" altLang="en-US" sz="2000" b="0">
                <a:latin typeface="楷体_GB2312" panose="02010609030101010101" charset="-122"/>
                <a:ea typeface="楷体_GB2312" panose="02010609030101010101" charset="-122"/>
                <a:cs typeface="楷体" charset="0"/>
              </a:rPr>
              <a:t>市委书记郭青</a:t>
            </a:r>
            <a:endParaRPr lang="zh-CN" altLang="en-US" sz="2000">
              <a:latin typeface="楷体_GB2312" panose="02010609030101010101" charset="-122"/>
              <a:ea typeface="楷体_GB2312" panose="02010609030101010101" charset="-122"/>
            </a:endParaRPr>
          </a:p>
        </p:txBody>
      </p:sp>
      <p:sp>
        <p:nvSpPr>
          <p:cNvPr id="8" name="文本框 7"/>
          <p:cNvSpPr txBox="1"/>
          <p:nvPr/>
        </p:nvSpPr>
        <p:spPr>
          <a:xfrm>
            <a:off x="2260600" y="6225540"/>
            <a:ext cx="4611370" cy="398780"/>
          </a:xfrm>
          <a:prstGeom prst="rect">
            <a:avLst/>
          </a:prstGeom>
          <a:noFill/>
          <a:ln w="9525">
            <a:noFill/>
          </a:ln>
        </p:spPr>
        <p:txBody>
          <a:bodyPr wrap="square">
            <a:spAutoFit/>
          </a:bodyPr>
          <a:p>
            <a:pPr indent="0"/>
            <a:r>
              <a:rPr lang="zh-CN" altLang="en-US" sz="2000" b="0">
                <a:latin typeface="楷体_GB2312" panose="02010609030101010101" charset="-122"/>
                <a:ea typeface="楷体_GB2312" panose="02010609030101010101" charset="-122"/>
                <a:cs typeface="楷体" charset="0"/>
              </a:rPr>
              <a:t>旬阳县棕溪镇王院村党支部书记陈分新</a:t>
            </a:r>
            <a:endParaRPr lang="zh-CN" altLang="en-US" sz="2000">
              <a:latin typeface="楷体_GB2312" panose="02010609030101010101" charset="-122"/>
              <a:ea typeface="楷体_GB2312" panose="0201060903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0" y="1966595"/>
            <a:ext cx="12192000" cy="1786255"/>
          </a:xfrm>
          <a:prstGeom prst="rect">
            <a:avLst/>
          </a:prstGeom>
          <a:gradFill>
            <a:gsLst>
              <a:gs pos="0">
                <a:srgbClr val="E30000"/>
              </a:gs>
              <a:gs pos="100000">
                <a:srgbClr val="760303"/>
              </a:gs>
            </a:gsLst>
            <a:lin ang="5400000" scaled="0"/>
          </a:gradFill>
          <a:ln>
            <a:noFill/>
          </a:ln>
          <a:effectLst>
            <a:outerShdw blurRad="127000" dist="50800" dir="54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27" name="直接连接符 26"/>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891540" y="1986915"/>
            <a:ext cx="10147935" cy="1445260"/>
          </a:xfrm>
          <a:prstGeom prst="rect">
            <a:avLst/>
          </a:prstGeom>
        </p:spPr>
        <p:txBody>
          <a:bodyPr wrap="square">
            <a:spAutoFit/>
          </a:bodyPr>
          <a:lstStyle/>
          <a:p>
            <a:pPr algn="ctr"/>
            <a:r>
              <a:rPr lang="zh-CN" altLang="en-US" sz="8800" b="1" dirty="0">
                <a:solidFill>
                  <a:schemeClr val="accent4">
                    <a:lumMod val="40000"/>
                    <a:lumOff val="60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rPr>
              <a:t>不忘初心  </a:t>
            </a:r>
            <a:r>
              <a:rPr lang="zh-CN" altLang="en-US" sz="8800" b="1" dirty="0" smtClean="0">
                <a:solidFill>
                  <a:schemeClr val="accent4">
                    <a:lumMod val="40000"/>
                    <a:lumOff val="60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rPr>
              <a:t>牢记使命</a:t>
            </a:r>
            <a:endParaRPr lang="zh-CN" altLang="en-US" sz="8800" b="1" dirty="0">
              <a:solidFill>
                <a:schemeClr val="accent4">
                  <a:lumMod val="40000"/>
                  <a:lumOff val="60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35" name="矩形 34"/>
          <p:cNvSpPr/>
          <p:nvPr/>
        </p:nvSpPr>
        <p:spPr>
          <a:xfrm>
            <a:off x="610870" y="4030980"/>
            <a:ext cx="6155055" cy="2676525"/>
          </a:xfrm>
          <a:prstGeom prst="rect">
            <a:avLst/>
          </a:prstGeom>
          <a:gradFill>
            <a:gsLst>
              <a:gs pos="0">
                <a:srgbClr val="E30000"/>
              </a:gs>
              <a:gs pos="100000">
                <a:srgbClr val="760303"/>
              </a:gs>
            </a:gsLst>
            <a:lin ang="5400000" scaled="0"/>
          </a:gradFill>
        </p:spPr>
        <p:style>
          <a:lnRef idx="1">
            <a:schemeClr val="accent3"/>
          </a:lnRef>
          <a:fillRef idx="3">
            <a:schemeClr val="accent3"/>
          </a:fillRef>
          <a:effectRef idx="2">
            <a:schemeClr val="accent3"/>
          </a:effectRef>
          <a:fontRef idx="minor">
            <a:schemeClr val="lt1"/>
          </a:fontRef>
        </p:style>
        <p:txBody>
          <a:bodyPr wrap="square">
            <a:spAutoFit/>
          </a:bodyPr>
          <a:lstStyle/>
          <a:p>
            <a:r>
              <a:rPr lang="zh-CN" altLang="en-US" sz="2800" b="1" dirty="0">
                <a:solidFill>
                  <a:schemeClr val="bg1"/>
                </a:solidFill>
                <a:latin typeface="楷体_GB2312" panose="02010609030101010101" charset="-122"/>
                <a:ea typeface="楷体_GB2312" panose="02010609030101010101" charset="-122"/>
              </a:rPr>
              <a:t>党的十九大的主题是：不忘初心，牢记使命，高举中国特色社会主义伟大旗帜，决胜全面建成小康社会，夺取新时代中国特色社会主义伟大胜利，为实现中华民族伟大复兴的中国梦不懈奋斗。</a:t>
            </a:r>
            <a:endParaRPr lang="zh-CN" altLang="en-US" sz="2800" b="1" dirty="0">
              <a:solidFill>
                <a:schemeClr val="bg1"/>
              </a:solidFill>
              <a:latin typeface="楷体_GB2312" panose="02010609030101010101" charset="-122"/>
              <a:ea typeface="楷体_GB2312" panose="02010609030101010101" charset="-122"/>
            </a:endParaRPr>
          </a:p>
        </p:txBody>
      </p:sp>
      <p:sp>
        <p:nvSpPr>
          <p:cNvPr id="38" name="矩形 37"/>
          <p:cNvSpPr/>
          <p:nvPr userDrawn="1"/>
        </p:nvSpPr>
        <p:spPr>
          <a:xfrm>
            <a:off x="2072640" y="949960"/>
            <a:ext cx="10369550" cy="317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20"/>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1620"/>
            <a:ext cx="1543685" cy="1690370"/>
          </a:xfrm>
          <a:prstGeom prst="rect">
            <a:avLst/>
          </a:prstGeom>
        </p:spPr>
      </p:pic>
      <p:sp>
        <p:nvSpPr>
          <p:cNvPr id="100" name="文本框 99"/>
          <p:cNvSpPr txBox="1"/>
          <p:nvPr/>
        </p:nvSpPr>
        <p:spPr>
          <a:xfrm>
            <a:off x="7347585" y="5236210"/>
            <a:ext cx="4844415" cy="1383665"/>
          </a:xfrm>
          <a:prstGeom prst="rect">
            <a:avLst/>
          </a:prstGeom>
          <a:gradFill>
            <a:gsLst>
              <a:gs pos="0">
                <a:srgbClr val="E30000"/>
              </a:gs>
              <a:gs pos="100000">
                <a:srgbClr val="760303"/>
              </a:gs>
            </a:gsLst>
            <a:lin ang="5400000" scaled="0"/>
          </a:gradFill>
        </p:spPr>
        <p:style>
          <a:lnRef idx="1">
            <a:schemeClr val="accent3"/>
          </a:lnRef>
          <a:fillRef idx="3">
            <a:schemeClr val="accent3"/>
          </a:fillRef>
          <a:effectRef idx="2">
            <a:schemeClr val="accent3"/>
          </a:effectRef>
          <a:fontRef idx="minor">
            <a:schemeClr val="lt1"/>
          </a:fontRef>
        </p:style>
        <p:txBody>
          <a:bodyPr wrap="square">
            <a:spAutoFit/>
          </a:bodyPr>
          <a:p>
            <a:pPr indent="0"/>
            <a:r>
              <a:rPr lang="zh-CN" altLang="en-US" sz="2800" b="0">
                <a:latin typeface="仿宋_GB2312" panose="02010609030101010101" charset="-122"/>
                <a:ea typeface="仿宋_GB2312" panose="02010609030101010101" charset="-122"/>
                <a:cs typeface="仿宋_GB2312" panose="02010609030101010101" charset="-122"/>
              </a:rPr>
              <a:t>中国共产党人的初心和使命，就是为中国人民谋幸福，为中华民族谋复兴。</a:t>
            </a:r>
            <a:endParaRPr lang="zh-CN" altLang="en-US" sz="2800" b="0">
              <a:latin typeface="仿宋_GB2312" panose="02010609030101010101" charset="-122"/>
              <a:ea typeface="仿宋_GB2312" panose="02010609030101010101" charset="-122"/>
              <a:cs typeface="仿宋_GB2312" panose="02010609030101010101" charset="-122"/>
            </a:endParaRPr>
          </a:p>
        </p:txBody>
      </p:sp>
      <p:sp>
        <p:nvSpPr>
          <p:cNvPr id="3" name="L 形 2"/>
          <p:cNvSpPr/>
          <p:nvPr/>
        </p:nvSpPr>
        <p:spPr>
          <a:xfrm rot="10800000">
            <a:off x="6765925" y="4405630"/>
            <a:ext cx="1647190" cy="830580"/>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5" name="圆角矩形 44"/>
          <p:cNvSpPr/>
          <p:nvPr/>
        </p:nvSpPr>
        <p:spPr>
          <a:xfrm>
            <a:off x="4062730" y="950595"/>
            <a:ext cx="3425190" cy="886460"/>
          </a:xfrm>
          <a:prstGeom prst="round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b="1" dirty="0" smtClean="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1.</a:t>
            </a:r>
            <a:r>
              <a:rPr lang="zh-CN" altLang="en-US" sz="2400" b="1" dirty="0" smtClean="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把握</a:t>
            </a:r>
            <a:r>
              <a:rPr lang="zh-CN" altLang="en-US" sz="24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好大会的主题</a:t>
            </a:r>
            <a:endParaRPr lang="zh-CN" altLang="en-US" sz="24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ppt_w</p:attrName>
                                        </p:attrNameLst>
                                      </p:cBhvr>
                                      <p:tavLst>
                                        <p:tav tm="0">
                                          <p:val>
                                            <p:fltVal val="0"/>
                                          </p:val>
                                        </p:tav>
                                        <p:tav tm="100000">
                                          <p:val>
                                            <p:strVal val="#ppt_w"/>
                                          </p:val>
                                        </p:tav>
                                      </p:tavLst>
                                    </p:anim>
                                    <p:anim calcmode="lin" valueType="num">
                                      <p:cBhvr>
                                        <p:cTn id="14" dur="500" fill="hold"/>
                                        <p:tgtEl>
                                          <p:spTgt spid="33"/>
                                        </p:tgtEl>
                                        <p:attrNameLst>
                                          <p:attrName>ppt_h</p:attrName>
                                        </p:attrNameLst>
                                      </p:cBhvr>
                                      <p:tavLst>
                                        <p:tav tm="0">
                                          <p:val>
                                            <p:fltVal val="0"/>
                                          </p:val>
                                        </p:tav>
                                        <p:tav tm="100000">
                                          <p:val>
                                            <p:strVal val="#ppt_h"/>
                                          </p:val>
                                        </p:tav>
                                      </p:tavLst>
                                    </p:anim>
                                    <p:animEffect transition="in" filter="fade">
                                      <p:cBhvr>
                                        <p:cTn id="15" dur="500"/>
                                        <p:tgtEl>
                                          <p:spTgt spid="33"/>
                                        </p:tgtEl>
                                      </p:cBhvr>
                                    </p:animEffect>
                                  </p:childTnLst>
                                </p:cTn>
                              </p:par>
                              <p:par>
                                <p:cTn id="16" presetID="35" presetClass="path" presetSubtype="0" accel="50000" decel="50000" fill="hold" grpId="1" nodeType="withEffect">
                                  <p:stCondLst>
                                    <p:cond delay="0"/>
                                  </p:stCondLst>
                                  <p:childTnLst>
                                    <p:animMotion origin="layout" path="M 0 -3.7037E-6 L -0.41185 -3.7037E-6 " pathEditMode="relative" rAng="0" ptsTypes="AA">
                                      <p:cBhvr>
                                        <p:cTn id="17" dur="1000" spd="-100000" fill="hold"/>
                                        <p:tgtEl>
                                          <p:spTgt spid="33"/>
                                        </p:tgtEl>
                                        <p:attrNameLst>
                                          <p:attrName>ppt_x</p:attrName>
                                          <p:attrName>ppt_y</p:attrName>
                                        </p:attrNameLst>
                                      </p:cBhvr>
                                      <p:rCtr x="-20599" y="0"/>
                                    </p:animMotion>
                                  </p:childTnLst>
                                </p:cTn>
                              </p:par>
                            </p:childTnLst>
                          </p:cTn>
                        </p:par>
                        <p:par>
                          <p:cTn id="18" fill="hold">
                            <p:stCondLst>
                              <p:cond delay="1000"/>
                            </p:stCondLst>
                            <p:childTnLst>
                              <p:par>
                                <p:cTn id="19" presetID="53" presetClass="entr" presetSubtype="16" fill="hold" grpId="0" nodeType="afterEffect">
                                  <p:stCondLst>
                                    <p:cond delay="0"/>
                                  </p:stCondLst>
                                  <p:iterate type="lt">
                                    <p:tmPct val="10000"/>
                                  </p:iterate>
                                  <p:childTnLst>
                                    <p:set>
                                      <p:cBhvr>
                                        <p:cTn id="20" dur="1" fill="hold">
                                          <p:stCondLst>
                                            <p:cond delay="0"/>
                                          </p:stCondLst>
                                        </p:cTn>
                                        <p:tgtEl>
                                          <p:spTgt spid="35"/>
                                        </p:tgtEl>
                                        <p:attrNameLst>
                                          <p:attrName>style.visibility</p:attrName>
                                        </p:attrNameLst>
                                      </p:cBhvr>
                                      <p:to>
                                        <p:strVal val="visible"/>
                                      </p:to>
                                    </p:set>
                                    <p:anim calcmode="lin" valueType="num">
                                      <p:cBhvr>
                                        <p:cTn id="21" dur="250" fill="hold"/>
                                        <p:tgtEl>
                                          <p:spTgt spid="35"/>
                                        </p:tgtEl>
                                        <p:attrNameLst>
                                          <p:attrName>ppt_w</p:attrName>
                                        </p:attrNameLst>
                                      </p:cBhvr>
                                      <p:tavLst>
                                        <p:tav tm="0">
                                          <p:val>
                                            <p:fltVal val="0"/>
                                          </p:val>
                                        </p:tav>
                                        <p:tav tm="100000">
                                          <p:val>
                                            <p:strVal val="#ppt_w"/>
                                          </p:val>
                                        </p:tav>
                                      </p:tavLst>
                                    </p:anim>
                                    <p:anim calcmode="lin" valueType="num">
                                      <p:cBhvr>
                                        <p:cTn id="22" dur="250" fill="hold"/>
                                        <p:tgtEl>
                                          <p:spTgt spid="35"/>
                                        </p:tgtEl>
                                        <p:attrNameLst>
                                          <p:attrName>ppt_h</p:attrName>
                                        </p:attrNameLst>
                                      </p:cBhvr>
                                      <p:tavLst>
                                        <p:tav tm="0">
                                          <p:val>
                                            <p:fltVal val="0"/>
                                          </p:val>
                                        </p:tav>
                                        <p:tav tm="100000">
                                          <p:val>
                                            <p:strVal val="#ppt_h"/>
                                          </p:val>
                                        </p:tav>
                                      </p:tavLst>
                                    </p:anim>
                                    <p:animEffect transition="in" filter="fade">
                                      <p:cBhvr>
                                        <p:cTn id="23" dur="250"/>
                                        <p:tgtEl>
                                          <p:spTgt spid="35"/>
                                        </p:tgtEl>
                                      </p:cBhvr>
                                    </p:animEffect>
                                  </p:childTnLst>
                                </p:cTn>
                              </p:par>
                            </p:childTnLst>
                          </p:cTn>
                        </p:par>
                        <p:par>
                          <p:cTn id="24" fill="hold">
                            <p:stCondLst>
                              <p:cond delay="3825"/>
                            </p:stCondLst>
                            <p:childTnLst>
                              <p:par>
                                <p:cTn id="25" presetID="53" presetClass="entr" presetSubtype="16"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1000" fill="hold"/>
                                        <p:tgtEl>
                                          <p:spTgt spid="2"/>
                                        </p:tgtEl>
                                        <p:attrNameLst>
                                          <p:attrName>ppt_w</p:attrName>
                                        </p:attrNameLst>
                                      </p:cBhvr>
                                      <p:tavLst>
                                        <p:tav tm="0">
                                          <p:val>
                                            <p:fltVal val="0"/>
                                          </p:val>
                                        </p:tav>
                                        <p:tav tm="100000">
                                          <p:val>
                                            <p:strVal val="#ppt_w"/>
                                          </p:val>
                                        </p:tav>
                                      </p:tavLst>
                                    </p:anim>
                                    <p:anim calcmode="lin" valueType="num">
                                      <p:cBhvr>
                                        <p:cTn id="28" dur="1000" fill="hold"/>
                                        <p:tgtEl>
                                          <p:spTgt spid="2"/>
                                        </p:tgtEl>
                                        <p:attrNameLst>
                                          <p:attrName>ppt_h</p:attrName>
                                        </p:attrNameLst>
                                      </p:cBhvr>
                                      <p:tavLst>
                                        <p:tav tm="0">
                                          <p:val>
                                            <p:fltVal val="0"/>
                                          </p:val>
                                        </p:tav>
                                        <p:tav tm="100000">
                                          <p:val>
                                            <p:strVal val="#ppt_h"/>
                                          </p:val>
                                        </p:tav>
                                      </p:tavLst>
                                    </p:anim>
                                    <p:animEffect transition="in" filter="fade">
                                      <p:cBhvr>
                                        <p:cTn id="2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animBg="1"/>
      <p:bldP spid="33" grpId="0"/>
      <p:bldP spid="33" grpId="1"/>
      <p:bldP spid="35"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121886328_15094684450971n"/>
          <p:cNvPicPr>
            <a:picLocks noChangeAspect="1"/>
          </p:cNvPicPr>
          <p:nvPr/>
        </p:nvPicPr>
        <p:blipFill>
          <a:blip r:embed="rId1"/>
          <a:stretch>
            <a:fillRect/>
          </a:stretch>
        </p:blipFill>
        <p:spPr>
          <a:xfrm>
            <a:off x="-22860" y="2747010"/>
            <a:ext cx="6515100" cy="4133215"/>
          </a:xfrm>
          <a:prstGeom prst="rect">
            <a:avLst/>
          </a:prstGeom>
        </p:spPr>
      </p:pic>
      <p:sp>
        <p:nvSpPr>
          <p:cNvPr id="5" name="文本框 4"/>
          <p:cNvSpPr txBox="1"/>
          <p:nvPr/>
        </p:nvSpPr>
        <p:spPr>
          <a:xfrm>
            <a:off x="6807835" y="4203700"/>
            <a:ext cx="5328285" cy="2676525"/>
          </a:xfrm>
          <a:prstGeom prst="rect">
            <a:avLst/>
          </a:prstGeom>
          <a:solidFill>
            <a:schemeClr val="accent1"/>
          </a:solidFill>
        </p:spPr>
        <p:txBody>
          <a:bodyPr wrap="square" rtlCol="0" anchor="t">
            <a:spAutoFit/>
          </a:bodyPr>
          <a:p>
            <a:r>
              <a:rPr lang="zh-CN" altLang="en-US" sz="2400">
                <a:solidFill>
                  <a:schemeClr val="bg1"/>
                </a:solidFill>
                <a:latin typeface="楷体_GB2312" panose="02010609030101010101" charset="-122"/>
                <a:ea typeface="楷体_GB2312" panose="02010609030101010101" charset="-122"/>
              </a:rPr>
              <a:t>习近平总书记指出，入党誓词“记住并不难，难的是终身坚守”。终身坚守，首先需要不时重温，需要须臾不忘，需要常记常新——入党誓词，绝不是入党那一刻念一遍就结束的誓词。它是一名共产党员终身的誓词，也是终身的标尺。</a:t>
            </a:r>
            <a:endParaRPr lang="zh-CN" altLang="en-US" sz="2400">
              <a:solidFill>
                <a:schemeClr val="bg1"/>
              </a:solidFill>
              <a:latin typeface="楷体_GB2312" panose="02010609030101010101" charset="-122"/>
              <a:ea typeface="楷体_GB2312" panose="02010609030101010101" charset="-122"/>
            </a:endParaRPr>
          </a:p>
        </p:txBody>
      </p:sp>
      <p:pic>
        <p:nvPicPr>
          <p:cNvPr id="6" name="图片 5"/>
          <p:cNvPicPr>
            <a:picLocks noChangeAspect="1"/>
          </p:cNvPicPr>
          <p:nvPr/>
        </p:nvPicPr>
        <p:blipFill>
          <a:blip r:embed="rId2"/>
          <a:stretch>
            <a:fillRect/>
          </a:stretch>
        </p:blipFill>
        <p:spPr>
          <a:xfrm>
            <a:off x="6641465" y="82550"/>
            <a:ext cx="5494655" cy="3323590"/>
          </a:xfrm>
          <a:prstGeom prst="rect">
            <a:avLst/>
          </a:prstGeom>
        </p:spPr>
      </p:pic>
      <p:sp>
        <p:nvSpPr>
          <p:cNvPr id="7" name="文本框 6"/>
          <p:cNvSpPr txBox="1"/>
          <p:nvPr/>
        </p:nvSpPr>
        <p:spPr>
          <a:xfrm>
            <a:off x="224790" y="227330"/>
            <a:ext cx="5457190" cy="1568450"/>
          </a:xfrm>
          <a:prstGeom prst="rect">
            <a:avLst/>
          </a:prstGeom>
        </p:spPr>
        <p:style>
          <a:lnRef idx="2">
            <a:schemeClr val="accent6"/>
          </a:lnRef>
          <a:fillRef idx="1">
            <a:schemeClr val="lt1"/>
          </a:fillRef>
          <a:effectRef idx="0">
            <a:schemeClr val="accent6"/>
          </a:effectRef>
          <a:fontRef idx="minor">
            <a:schemeClr val="dk1"/>
          </a:fontRef>
        </p:style>
        <p:txBody>
          <a:bodyPr wrap="square" rtlCol="0" anchor="t">
            <a:spAutoFit/>
          </a:bodyPr>
          <a:p>
            <a:r>
              <a:rPr lang="zh-CN" altLang="en-US" sz="2400"/>
              <a:t>习近平强调“事业发展永无止境，共产党人的初心永远不能改变”，“只有不忘初心、牢记使命、永远奋斗，才能让中国共产党永远年轻。”</a:t>
            </a: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20955" y="-10795"/>
            <a:ext cx="9356725" cy="6871970"/>
          </a:xfrm>
          <a:prstGeom prst="rect">
            <a:avLst/>
          </a:prstGeom>
        </p:spPr>
      </p:pic>
      <p:sp>
        <p:nvSpPr>
          <p:cNvPr id="100" name="文本框 99"/>
          <p:cNvSpPr txBox="1"/>
          <p:nvPr/>
        </p:nvSpPr>
        <p:spPr>
          <a:xfrm>
            <a:off x="9643745" y="-11430"/>
            <a:ext cx="2414270" cy="6492875"/>
          </a:xfrm>
          <a:prstGeom prst="rect">
            <a:avLst/>
          </a:prstGeom>
          <a:noFill/>
          <a:ln w="9525">
            <a:noFill/>
          </a:ln>
        </p:spPr>
        <p:txBody>
          <a:bodyPr wrap="square">
            <a:spAutoFit/>
          </a:bodyPr>
          <a:p>
            <a:pPr indent="0"/>
            <a:r>
              <a:rPr lang="en-US" altLang="zh-CN" sz="3200" b="0">
                <a:latin typeface="楷体" charset="0"/>
                <a:cs typeface="楷体" charset="0"/>
              </a:rPr>
              <a:t>2012</a:t>
            </a:r>
            <a:r>
              <a:rPr lang="zh-CN" altLang="en-US" sz="3200" b="0">
                <a:latin typeface="楷体" charset="0"/>
                <a:cs typeface="楷体" charset="0"/>
              </a:rPr>
              <a:t>年</a:t>
            </a:r>
            <a:r>
              <a:rPr lang="en-US" altLang="zh-CN" sz="3200" b="0">
                <a:latin typeface="楷体" charset="0"/>
                <a:cs typeface="楷体" charset="0"/>
              </a:rPr>
              <a:t>12</a:t>
            </a:r>
            <a:r>
              <a:rPr lang="zh-CN" altLang="en-US" sz="3200" b="0">
                <a:latin typeface="楷体" charset="0"/>
                <a:cs typeface="楷体" charset="0"/>
              </a:rPr>
              <a:t>月</a:t>
            </a:r>
            <a:r>
              <a:rPr lang="en-US" altLang="zh-CN" sz="3200" b="0">
                <a:latin typeface="楷体" charset="0"/>
                <a:cs typeface="楷体" charset="0"/>
              </a:rPr>
              <a:t>8</a:t>
            </a:r>
            <a:r>
              <a:rPr lang="zh-CN" altLang="en-US" sz="3200" b="0">
                <a:latin typeface="楷体" charset="0"/>
                <a:cs typeface="楷体" charset="0"/>
              </a:rPr>
              <a:t>日，他在深圳市莲花山邓小平雕像前敬献花篮时讲到：“我们来瞻仰邓小平铜像，就是要表明我们将坚定不移推进改革开放”。</a:t>
            </a:r>
            <a:endParaRPr lang="zh-CN" altLang="en-US" sz="3200"/>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8890" y="-73025"/>
            <a:ext cx="12236450" cy="7004050"/>
          </a:xfrm>
          <a:prstGeom prst="rect">
            <a:avLst/>
          </a:prstGeom>
        </p:spPr>
      </p:pic>
      <p:sp>
        <p:nvSpPr>
          <p:cNvPr id="100" name="文本框 99"/>
          <p:cNvSpPr txBox="1"/>
          <p:nvPr/>
        </p:nvSpPr>
        <p:spPr>
          <a:xfrm>
            <a:off x="7107555" y="2407920"/>
            <a:ext cx="5120005" cy="4523105"/>
          </a:xfrm>
          <a:prstGeom prst="rect">
            <a:avLst/>
          </a:prstGeom>
          <a:noFill/>
          <a:ln w="9525">
            <a:noFill/>
          </a:ln>
        </p:spPr>
        <p:txBody>
          <a:bodyPr wrap="square">
            <a:spAutoFit/>
          </a:bodyPr>
          <a:p>
            <a:pPr indent="457200"/>
            <a:r>
              <a:rPr lang="en-US" altLang="zh-CN" sz="3600" b="1">
                <a:solidFill>
                  <a:schemeClr val="bg1"/>
                </a:solidFill>
                <a:latin typeface="仿宋_GB2312" panose="02010609030101010101" charset="-122"/>
                <a:ea typeface="仿宋_GB2312" panose="02010609030101010101" charset="-122"/>
                <a:cs typeface="仿宋_GB2312" panose="02010609030101010101" charset="-122"/>
              </a:rPr>
              <a:t>“</a:t>
            </a:r>
            <a:r>
              <a:rPr lang="zh-CN" altLang="en-US" sz="3600" b="1">
                <a:solidFill>
                  <a:schemeClr val="bg1"/>
                </a:solidFill>
                <a:latin typeface="仿宋_GB2312" panose="02010609030101010101" charset="-122"/>
                <a:ea typeface="仿宋_GB2312" panose="02010609030101010101" charset="-122"/>
                <a:cs typeface="仿宋_GB2312" panose="02010609030101010101" charset="-122"/>
              </a:rPr>
              <a:t>高举中国特色社会主义伟大旗帜”</a:t>
            </a:r>
            <a:r>
              <a:rPr lang="en-US" altLang="zh-CN" sz="3600" b="1">
                <a:solidFill>
                  <a:schemeClr val="bg1"/>
                </a:solidFill>
                <a:latin typeface="仿宋_GB2312" panose="02010609030101010101" charset="-122"/>
                <a:ea typeface="仿宋_GB2312" panose="02010609030101010101" charset="-122"/>
                <a:cs typeface="仿宋_GB2312" panose="02010609030101010101" charset="-122"/>
              </a:rPr>
              <a:t>-</a:t>
            </a:r>
            <a:r>
              <a:rPr lang="zh-CN" altLang="en-US" sz="3600" b="1">
                <a:solidFill>
                  <a:schemeClr val="bg1"/>
                </a:solidFill>
                <a:latin typeface="仿宋_GB2312" panose="02010609030101010101" charset="-122"/>
                <a:ea typeface="仿宋_GB2312" panose="02010609030101010101" charset="-122"/>
                <a:cs typeface="仿宋_GB2312" panose="02010609030101010101" charset="-122"/>
              </a:rPr>
              <a:t>是要郑重宣示，在未来的征程上，我们既不走封闭僵化的老路，也不走改旗易帜的邪路，而是坚定不移走中国特色社会主义道路。</a:t>
            </a:r>
            <a:endParaRPr lang="zh-CN" altLang="en-US" sz="3600" b="1">
              <a:solidFill>
                <a:schemeClr val="bg1"/>
              </a:solidFill>
              <a:latin typeface="仿宋_GB2312" panose="02010609030101010101" charset="-122"/>
              <a:ea typeface="仿宋_GB2312" panose="02010609030101010101" charset="-122"/>
              <a:cs typeface="仿宋_GB2312" panose="02010609030101010101" charset="-122"/>
            </a:endParaRP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H6M~}E6`J{P(9SC$ZG]B7D"/>
          <p:cNvPicPr>
            <a:picLocks noChangeAspect="1"/>
          </p:cNvPicPr>
          <p:nvPr/>
        </p:nvPicPr>
        <p:blipFill>
          <a:blip r:embed="rId1"/>
          <a:stretch>
            <a:fillRect/>
          </a:stretch>
        </p:blipFill>
        <p:spPr>
          <a:xfrm>
            <a:off x="664210" y="123190"/>
            <a:ext cx="10343515" cy="5088255"/>
          </a:xfrm>
          <a:prstGeom prst="rect">
            <a:avLst/>
          </a:prstGeom>
        </p:spPr>
      </p:pic>
      <p:sp>
        <p:nvSpPr>
          <p:cNvPr id="5" name="文本框 4"/>
          <p:cNvSpPr txBox="1"/>
          <p:nvPr/>
        </p:nvSpPr>
        <p:spPr>
          <a:xfrm>
            <a:off x="421640" y="5774690"/>
            <a:ext cx="10828020" cy="953135"/>
          </a:xfrm>
          <a:prstGeom prst="rect">
            <a:avLst/>
          </a:prstGeom>
          <a:noFill/>
        </p:spPr>
        <p:txBody>
          <a:bodyPr wrap="square" rtlCol="0" anchor="t">
            <a:spAutoFit/>
          </a:bodyPr>
          <a:p>
            <a:r>
              <a:rPr lang="en-US" altLang="zh-CN" sz="2800">
                <a:latin typeface="楷体_GB2312" panose="02010609030101010101" charset="-122"/>
                <a:ea typeface="楷体_GB2312" panose="02010609030101010101" charset="-122"/>
              </a:rPr>
              <a:t>11</a:t>
            </a:r>
            <a:r>
              <a:rPr lang="zh-CN" altLang="en-US" sz="2800">
                <a:latin typeface="楷体_GB2312" panose="02010609030101010101" charset="-122"/>
                <a:ea typeface="楷体_GB2312" panose="02010609030101010101" charset="-122"/>
              </a:rPr>
              <a:t>月</a:t>
            </a:r>
            <a:r>
              <a:rPr lang="en-US" altLang="zh-CN" sz="2800">
                <a:latin typeface="楷体_GB2312" panose="02010609030101010101" charset="-122"/>
                <a:ea typeface="楷体_GB2312" panose="02010609030101010101" charset="-122"/>
              </a:rPr>
              <a:t>10</a:t>
            </a:r>
            <a:r>
              <a:rPr lang="zh-CN" altLang="en-US" sz="2800">
                <a:latin typeface="楷体_GB2312" panose="02010609030101010101" charset="-122"/>
                <a:ea typeface="楷体_GB2312" panose="02010609030101010101" charset="-122"/>
              </a:rPr>
              <a:t>日，习近平总书记APEC演讲掌声不断，尤其说到“全面建成小康社会，13亿多中国人，一个都不能少”时，现场掌声经久不息。</a:t>
            </a:r>
            <a:endParaRPr lang="zh-CN" altLang="en-US" sz="2800">
              <a:latin typeface="楷体_GB2312" panose="02010609030101010101" charset="-122"/>
              <a:ea typeface="楷体_GB2312" panose="0201060903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1" cstate="print">
            <a:extLst>
              <a:ext uri="{28A0092B-C50C-407E-A947-70E740481C1C}">
                <a14:useLocalDpi xmlns:a14="http://schemas.microsoft.com/office/drawing/2010/main" val="0"/>
              </a:ext>
            </a:extLst>
          </a:blip>
          <a:srcRect r="64048" b="66726"/>
          <a:stretch>
            <a:fillRect/>
          </a:stretch>
        </p:blipFill>
        <p:spPr>
          <a:xfrm>
            <a:off x="0" y="1"/>
            <a:ext cx="1770185" cy="819150"/>
          </a:xfrm>
          <a:prstGeom prst="rect">
            <a:avLst/>
          </a:prstGeom>
        </p:spPr>
      </p:pic>
      <p:sp>
        <p:nvSpPr>
          <p:cNvPr id="5" name="矩形 4"/>
          <p:cNvSpPr/>
          <p:nvPr/>
        </p:nvSpPr>
        <p:spPr>
          <a:xfrm>
            <a:off x="1770380" y="1008380"/>
            <a:ext cx="6657975" cy="81153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base">
              <a:lnSpc>
                <a:spcPct val="130000"/>
              </a:lnSpc>
              <a:spcBef>
                <a:spcPct val="0"/>
              </a:spcBef>
              <a:spcAft>
                <a:spcPct val="0"/>
              </a:spcAft>
            </a:pPr>
            <a:r>
              <a:rPr lang="en-US" altLang="zh-CN" sz="3600">
                <a:solidFill>
                  <a:schemeClr val="bg1"/>
                </a:solidFill>
                <a:latin typeface="楷体_GB2312" panose="02010609030101010101" charset="-122"/>
                <a:ea typeface="楷体_GB2312" panose="02010609030101010101" charset="-122"/>
                <a:cs typeface="楷体_GB2312" panose="02010609030101010101" charset="-122"/>
                <a:sym typeface="+mn-ea"/>
              </a:rPr>
              <a:t>2.</a:t>
            </a:r>
            <a:r>
              <a:rPr lang="zh-CN" altLang="en-US" sz="3600">
                <a:solidFill>
                  <a:schemeClr val="bg1"/>
                </a:solidFill>
                <a:latin typeface="楷体_GB2312" panose="02010609030101010101" charset="-122"/>
                <a:ea typeface="楷体_GB2312" panose="02010609030101010101" charset="-122"/>
                <a:cs typeface="楷体_GB2312" panose="02010609030101010101" charset="-122"/>
                <a:sym typeface="+mn-ea"/>
              </a:rPr>
              <a:t>把握好党的十九大的主要成果</a:t>
            </a:r>
            <a:r>
              <a:rPr lang="zh-CN" altLang="en-US" sz="2400">
                <a:latin typeface="楷体_GB2312" panose="02010609030101010101" charset="-122"/>
                <a:ea typeface="楷体_GB2312" panose="02010609030101010101" charset="-122"/>
                <a:cs typeface="楷体_GB2312" panose="02010609030101010101" charset="-122"/>
                <a:sym typeface="+mn-ea"/>
              </a:rPr>
              <a:t>。</a:t>
            </a:r>
            <a:endParaRPr lang="zh-CN" altLang="zh-CN" sz="2400" b="1" dirty="0">
              <a:solidFill>
                <a:schemeClr val="tx1">
                  <a:lumMod val="75000"/>
                  <a:lumOff val="25000"/>
                </a:schemeClr>
              </a:solidFill>
              <a:latin typeface="微软雅黑" panose="020B0503020204020204" charset="-122"/>
              <a:ea typeface="微软雅黑" panose="020B0503020204020204" charset="-122"/>
            </a:endParaRPr>
          </a:p>
        </p:txBody>
      </p:sp>
      <p:sp>
        <p:nvSpPr>
          <p:cNvPr id="36" name="Rectangle 4"/>
          <p:cNvSpPr/>
          <p:nvPr/>
        </p:nvSpPr>
        <p:spPr bwMode="auto">
          <a:xfrm>
            <a:off x="893414" y="2365772"/>
            <a:ext cx="2057227" cy="921623"/>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noAutofit/>
          </a:bodyPr>
          <a:lstStyle/>
          <a:p>
            <a:pPr algn="ctr" defTabSz="950595" fontAlgn="base">
              <a:lnSpc>
                <a:spcPct val="150000"/>
              </a:lnSpc>
              <a:spcBef>
                <a:spcPct val="0"/>
              </a:spcBef>
              <a:spcAft>
                <a:spcPct val="0"/>
              </a:spcAft>
            </a:pPr>
            <a:r>
              <a:rPr lang="zh-CN" altLang="en-US" sz="2600" b="1" dirty="0">
                <a:gradFill>
                  <a:gsLst>
                    <a:gs pos="0">
                      <a:srgbClr val="FFFFFF"/>
                    </a:gs>
                    <a:gs pos="100000">
                      <a:srgbClr val="FFFFFF"/>
                    </a:gs>
                  </a:gsLst>
                  <a:lin ang="5400000" scaled="0"/>
                </a:gradFill>
                <a:latin typeface="+mn-ea"/>
                <a:cs typeface="Segoe UI" panose="020B0502040204020203" pitchFamily="34" charset="0"/>
              </a:rPr>
              <a:t>政治论断</a:t>
            </a:r>
            <a:endParaRPr lang="zh-CN" altLang="en-US" sz="2600" b="1" dirty="0">
              <a:gradFill>
                <a:gsLst>
                  <a:gs pos="0">
                    <a:srgbClr val="FFFFFF"/>
                  </a:gs>
                  <a:gs pos="100000">
                    <a:srgbClr val="FFFFFF"/>
                  </a:gs>
                </a:gsLst>
                <a:lin ang="5400000" scaled="0"/>
              </a:gradFill>
              <a:latin typeface="+mn-ea"/>
              <a:cs typeface="Segoe UI" panose="020B0502040204020203" pitchFamily="34" charset="0"/>
            </a:endParaRPr>
          </a:p>
        </p:txBody>
      </p:sp>
      <p:sp>
        <p:nvSpPr>
          <p:cNvPr id="37" name="Rectangle 17"/>
          <p:cNvSpPr/>
          <p:nvPr/>
        </p:nvSpPr>
        <p:spPr bwMode="auto">
          <a:xfrm>
            <a:off x="1173097" y="4819412"/>
            <a:ext cx="2057227" cy="921623"/>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noAutofit/>
          </a:bodyPr>
          <a:lstStyle/>
          <a:p>
            <a:pPr algn="ctr" defTabSz="950595" fontAlgn="base">
              <a:lnSpc>
                <a:spcPct val="150000"/>
              </a:lnSpc>
              <a:spcBef>
                <a:spcPct val="0"/>
              </a:spcBef>
              <a:spcAft>
                <a:spcPct val="0"/>
              </a:spcAft>
            </a:pPr>
            <a:r>
              <a:rPr lang="zh-CN" altLang="en-US" sz="2600" b="1" dirty="0">
                <a:gradFill>
                  <a:gsLst>
                    <a:gs pos="0">
                      <a:srgbClr val="FFFFFF"/>
                    </a:gs>
                    <a:gs pos="100000">
                      <a:srgbClr val="FFFFFF"/>
                    </a:gs>
                  </a:gsLst>
                  <a:lin ang="5400000" scaled="0"/>
                </a:gradFill>
                <a:latin typeface="+mn-ea"/>
                <a:cs typeface="Segoe UI" panose="020B0502040204020203" pitchFamily="34" charset="0"/>
              </a:rPr>
              <a:t>历史地位</a:t>
            </a:r>
            <a:endParaRPr lang="zh-CN" altLang="en-US" sz="2600" b="1" dirty="0">
              <a:gradFill>
                <a:gsLst>
                  <a:gs pos="0">
                    <a:srgbClr val="FFFFFF"/>
                  </a:gs>
                  <a:gs pos="100000">
                    <a:srgbClr val="FFFFFF"/>
                  </a:gs>
                </a:gsLst>
                <a:lin ang="5400000" scaled="0"/>
              </a:gradFill>
              <a:latin typeface="+mn-ea"/>
              <a:cs typeface="Segoe UI" panose="020B0502040204020203" pitchFamily="34" charset="0"/>
            </a:endParaRPr>
          </a:p>
        </p:txBody>
      </p:sp>
      <p:sp>
        <p:nvSpPr>
          <p:cNvPr id="38" name="Rectangle 18"/>
          <p:cNvSpPr/>
          <p:nvPr/>
        </p:nvSpPr>
        <p:spPr bwMode="auto">
          <a:xfrm>
            <a:off x="4721125" y="4819412"/>
            <a:ext cx="2057227" cy="92162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2000" tIns="149217" rIns="0" bIns="149217" numCol="1" spcCol="0" rtlCol="0" fromWordArt="0" anchor="ctr" anchorCtr="0" forceAA="0" compatLnSpc="1">
            <a:noAutofit/>
          </a:bodyPr>
          <a:lstStyle/>
          <a:p>
            <a:pPr algn="ctr" defTabSz="950595" fontAlgn="base">
              <a:lnSpc>
                <a:spcPct val="150000"/>
              </a:lnSpc>
              <a:spcBef>
                <a:spcPct val="0"/>
              </a:spcBef>
              <a:spcAft>
                <a:spcPct val="0"/>
              </a:spcAft>
            </a:pPr>
            <a:r>
              <a:rPr lang="zh-CN" altLang="en-US" sz="2600" b="1" dirty="0">
                <a:gradFill>
                  <a:gsLst>
                    <a:gs pos="0">
                      <a:srgbClr val="FFFFFF"/>
                    </a:gs>
                    <a:gs pos="100000">
                      <a:srgbClr val="FFFFFF"/>
                    </a:gs>
                  </a:gsLst>
                  <a:lin ang="5400000" scaled="0"/>
                </a:gradFill>
                <a:latin typeface="+mn-ea"/>
                <a:cs typeface="Segoe UI" panose="020B0502040204020203" pitchFamily="34" charset="0"/>
              </a:rPr>
              <a:t>基本方略</a:t>
            </a:r>
            <a:endParaRPr lang="zh-CN" altLang="en-US" sz="2600" b="1" dirty="0">
              <a:gradFill>
                <a:gsLst>
                  <a:gs pos="0">
                    <a:srgbClr val="FFFFFF"/>
                  </a:gs>
                  <a:gs pos="100000">
                    <a:srgbClr val="FFFFFF"/>
                  </a:gs>
                </a:gsLst>
                <a:lin ang="5400000" scaled="0"/>
              </a:gradFill>
              <a:latin typeface="+mn-ea"/>
              <a:cs typeface="Segoe UI" panose="020B0502040204020203" pitchFamily="34" charset="0"/>
            </a:endParaRPr>
          </a:p>
        </p:txBody>
      </p:sp>
      <p:grpSp>
        <p:nvGrpSpPr>
          <p:cNvPr id="6" name="组合 5"/>
          <p:cNvGrpSpPr/>
          <p:nvPr/>
        </p:nvGrpSpPr>
        <p:grpSpPr>
          <a:xfrm rot="0">
            <a:off x="4079214" y="2226792"/>
            <a:ext cx="2959992" cy="991667"/>
            <a:chOff x="4548890" y="2561947"/>
            <a:chExt cx="2959992" cy="991667"/>
          </a:xfrm>
        </p:grpSpPr>
        <p:sp>
          <p:nvSpPr>
            <p:cNvPr id="12" name="Freeform 5"/>
            <p:cNvSpPr>
              <a:spLocks noEditPoints="1"/>
            </p:cNvSpPr>
            <p:nvPr/>
          </p:nvSpPr>
          <p:spPr bwMode="auto">
            <a:xfrm>
              <a:off x="4548890" y="2561947"/>
              <a:ext cx="777240" cy="991667"/>
            </a:xfrm>
            <a:custGeom>
              <a:avLst/>
              <a:gdLst>
                <a:gd name="T0" fmla="*/ 2923 w 3075"/>
                <a:gd name="T1" fmla="*/ 0 h 3746"/>
                <a:gd name="T2" fmla="*/ 3075 w 3075"/>
                <a:gd name="T3" fmla="*/ 152 h 3746"/>
                <a:gd name="T4" fmla="*/ 3075 w 3075"/>
                <a:gd name="T5" fmla="*/ 3442 h 3746"/>
                <a:gd name="T6" fmla="*/ 2822 w 3075"/>
                <a:gd name="T7" fmla="*/ 3442 h 3746"/>
                <a:gd name="T8" fmla="*/ 316 w 3075"/>
                <a:gd name="T9" fmla="*/ 228 h 3746"/>
                <a:gd name="T10" fmla="*/ 316 w 3075"/>
                <a:gd name="T11" fmla="*/ 0 h 3746"/>
                <a:gd name="T12" fmla="*/ 152 w 3075"/>
                <a:gd name="T13" fmla="*/ 304 h 3746"/>
                <a:gd name="T14" fmla="*/ 2759 w 3075"/>
                <a:gd name="T15" fmla="*/ 304 h 3746"/>
                <a:gd name="T16" fmla="*/ 2759 w 3075"/>
                <a:gd name="T17" fmla="*/ 3594 h 3746"/>
                <a:gd name="T18" fmla="*/ 2607 w 3075"/>
                <a:gd name="T19" fmla="*/ 3746 h 3746"/>
                <a:gd name="T20" fmla="*/ 823 w 3075"/>
                <a:gd name="T21" fmla="*/ 3746 h 3746"/>
                <a:gd name="T22" fmla="*/ 63 w 3075"/>
                <a:gd name="T23" fmla="*/ 3176 h 3746"/>
                <a:gd name="T24" fmla="*/ 0 w 3075"/>
                <a:gd name="T25" fmla="*/ 3062 h 3746"/>
                <a:gd name="T26" fmla="*/ 0 w 3075"/>
                <a:gd name="T27" fmla="*/ 304 h 3746"/>
                <a:gd name="T28" fmla="*/ 291 w 3075"/>
                <a:gd name="T29" fmla="*/ 2910 h 3746"/>
                <a:gd name="T30" fmla="*/ 734 w 3075"/>
                <a:gd name="T31" fmla="*/ 2746 h 3746"/>
                <a:gd name="T32" fmla="*/ 810 w 3075"/>
                <a:gd name="T33" fmla="*/ 2797 h 3746"/>
                <a:gd name="T34" fmla="*/ 2468 w 3075"/>
                <a:gd name="T35" fmla="*/ 3455 h 3746"/>
                <a:gd name="T36" fmla="*/ 291 w 3075"/>
                <a:gd name="T37" fmla="*/ 582 h 3746"/>
                <a:gd name="T38" fmla="*/ 861 w 3075"/>
                <a:gd name="T39" fmla="*/ 3404 h 3746"/>
                <a:gd name="T40" fmla="*/ 709 w 3075"/>
                <a:gd name="T41" fmla="*/ 2885 h 3746"/>
                <a:gd name="T42" fmla="*/ 861 w 3075"/>
                <a:gd name="T43" fmla="*/ 3404 h 3746"/>
                <a:gd name="T44" fmla="*/ 1093 w 3075"/>
                <a:gd name="T45" fmla="*/ 1194 h 3746"/>
                <a:gd name="T46" fmla="*/ 1251 w 3075"/>
                <a:gd name="T47" fmla="*/ 1033 h 3746"/>
                <a:gd name="T48" fmla="*/ 1088 w 3075"/>
                <a:gd name="T49" fmla="*/ 1000 h 3746"/>
                <a:gd name="T50" fmla="*/ 1375 w 3075"/>
                <a:gd name="T51" fmla="*/ 802 h 3746"/>
                <a:gd name="T52" fmla="*/ 1339 w 3075"/>
                <a:gd name="T53" fmla="*/ 944 h 3746"/>
                <a:gd name="T54" fmla="*/ 1388 w 3075"/>
                <a:gd name="T55" fmla="*/ 711 h 3746"/>
                <a:gd name="T56" fmla="*/ 1728 w 3075"/>
                <a:gd name="T57" fmla="*/ 1336 h 3746"/>
                <a:gd name="T58" fmla="*/ 1578 w 3075"/>
                <a:gd name="T59" fmla="*/ 1356 h 3746"/>
                <a:gd name="T60" fmla="*/ 1102 w 3075"/>
                <a:gd name="T61" fmla="*/ 1405 h 3746"/>
                <a:gd name="T62" fmla="*/ 1093 w 3075"/>
                <a:gd name="T63" fmla="*/ 1307 h 3746"/>
                <a:gd name="T64" fmla="*/ 2284 w 3075"/>
                <a:gd name="T65" fmla="*/ 1578 h 3746"/>
                <a:gd name="T66" fmla="*/ 387 w 3075"/>
                <a:gd name="T67" fmla="*/ 1630 h 3746"/>
                <a:gd name="T68" fmla="*/ 439 w 3075"/>
                <a:gd name="T69" fmla="*/ 1682 h 3746"/>
                <a:gd name="T70" fmla="*/ 2336 w 3075"/>
                <a:gd name="T71" fmla="*/ 1630 h 3746"/>
                <a:gd name="T72" fmla="*/ 2284 w 3075"/>
                <a:gd name="T73" fmla="*/ 1578 h 3746"/>
                <a:gd name="T74" fmla="*/ 439 w 3075"/>
                <a:gd name="T75" fmla="*/ 1833 h 3746"/>
                <a:gd name="T76" fmla="*/ 387 w 3075"/>
                <a:gd name="T77" fmla="*/ 1885 h 3746"/>
                <a:gd name="T78" fmla="*/ 2284 w 3075"/>
                <a:gd name="T79" fmla="*/ 1937 h 3746"/>
                <a:gd name="T80" fmla="*/ 2336 w 3075"/>
                <a:gd name="T81" fmla="*/ 1885 h 3746"/>
                <a:gd name="T82" fmla="*/ 2284 w 3075"/>
                <a:gd name="T83" fmla="*/ 2088 h 3746"/>
                <a:gd name="T84" fmla="*/ 387 w 3075"/>
                <a:gd name="T85" fmla="*/ 2140 h 3746"/>
                <a:gd name="T86" fmla="*/ 439 w 3075"/>
                <a:gd name="T87" fmla="*/ 2191 h 3746"/>
                <a:gd name="T88" fmla="*/ 2336 w 3075"/>
                <a:gd name="T89" fmla="*/ 2140 h 3746"/>
                <a:gd name="T90" fmla="*/ 2284 w 3075"/>
                <a:gd name="T91" fmla="*/ 2088 h 3746"/>
                <a:gd name="T92" fmla="*/ 439 w 3075"/>
                <a:gd name="T93" fmla="*/ 2342 h 3746"/>
                <a:gd name="T94" fmla="*/ 387 w 3075"/>
                <a:gd name="T95" fmla="*/ 2394 h 3746"/>
                <a:gd name="T96" fmla="*/ 2284 w 3075"/>
                <a:gd name="T97" fmla="*/ 2446 h 3746"/>
                <a:gd name="T98" fmla="*/ 2336 w 3075"/>
                <a:gd name="T99" fmla="*/ 2394 h 3746"/>
                <a:gd name="T100" fmla="*/ 2284 w 3075"/>
                <a:gd name="T101" fmla="*/ 2597 h 3746"/>
                <a:gd name="T102" fmla="*/ 387 w 3075"/>
                <a:gd name="T103" fmla="*/ 2649 h 3746"/>
                <a:gd name="T104" fmla="*/ 439 w 3075"/>
                <a:gd name="T105" fmla="*/ 2701 h 3746"/>
                <a:gd name="T106" fmla="*/ 2336 w 3075"/>
                <a:gd name="T107" fmla="*/ 2649 h 3746"/>
                <a:gd name="T108" fmla="*/ 2284 w 3075"/>
                <a:gd name="T109" fmla="*/ 2597 h 3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3746">
                  <a:moveTo>
                    <a:pt x="468" y="0"/>
                  </a:moveTo>
                  <a:lnTo>
                    <a:pt x="2923" y="0"/>
                  </a:lnTo>
                  <a:lnTo>
                    <a:pt x="3075" y="0"/>
                  </a:lnTo>
                  <a:lnTo>
                    <a:pt x="3075" y="152"/>
                  </a:lnTo>
                  <a:lnTo>
                    <a:pt x="3075" y="3303"/>
                  </a:lnTo>
                  <a:lnTo>
                    <a:pt x="3075" y="3442"/>
                  </a:lnTo>
                  <a:lnTo>
                    <a:pt x="2923" y="3442"/>
                  </a:lnTo>
                  <a:lnTo>
                    <a:pt x="2822" y="3442"/>
                  </a:lnTo>
                  <a:lnTo>
                    <a:pt x="2822" y="228"/>
                  </a:lnTo>
                  <a:lnTo>
                    <a:pt x="316" y="228"/>
                  </a:lnTo>
                  <a:lnTo>
                    <a:pt x="316" y="152"/>
                  </a:lnTo>
                  <a:lnTo>
                    <a:pt x="316" y="0"/>
                  </a:lnTo>
                  <a:lnTo>
                    <a:pt x="468" y="0"/>
                  </a:lnTo>
                  <a:close/>
                  <a:moveTo>
                    <a:pt x="152" y="304"/>
                  </a:moveTo>
                  <a:lnTo>
                    <a:pt x="2607" y="304"/>
                  </a:lnTo>
                  <a:lnTo>
                    <a:pt x="2759" y="304"/>
                  </a:lnTo>
                  <a:lnTo>
                    <a:pt x="2759" y="443"/>
                  </a:lnTo>
                  <a:lnTo>
                    <a:pt x="2759" y="3594"/>
                  </a:lnTo>
                  <a:lnTo>
                    <a:pt x="2759" y="3746"/>
                  </a:lnTo>
                  <a:lnTo>
                    <a:pt x="2607" y="3746"/>
                  </a:lnTo>
                  <a:lnTo>
                    <a:pt x="873" y="3746"/>
                  </a:lnTo>
                  <a:lnTo>
                    <a:pt x="823" y="3746"/>
                  </a:lnTo>
                  <a:lnTo>
                    <a:pt x="785" y="3708"/>
                  </a:lnTo>
                  <a:lnTo>
                    <a:pt x="63" y="3176"/>
                  </a:lnTo>
                  <a:lnTo>
                    <a:pt x="0" y="3126"/>
                  </a:lnTo>
                  <a:lnTo>
                    <a:pt x="0" y="3062"/>
                  </a:lnTo>
                  <a:lnTo>
                    <a:pt x="0" y="443"/>
                  </a:lnTo>
                  <a:lnTo>
                    <a:pt x="0" y="304"/>
                  </a:lnTo>
                  <a:lnTo>
                    <a:pt x="152" y="304"/>
                  </a:lnTo>
                  <a:close/>
                  <a:moveTo>
                    <a:pt x="291" y="2910"/>
                  </a:moveTo>
                  <a:lnTo>
                    <a:pt x="291" y="2910"/>
                  </a:lnTo>
                  <a:lnTo>
                    <a:pt x="734" y="2746"/>
                  </a:lnTo>
                  <a:lnTo>
                    <a:pt x="797" y="2733"/>
                  </a:lnTo>
                  <a:lnTo>
                    <a:pt x="810" y="2797"/>
                  </a:lnTo>
                  <a:lnTo>
                    <a:pt x="1000" y="3455"/>
                  </a:lnTo>
                  <a:lnTo>
                    <a:pt x="2468" y="3455"/>
                  </a:lnTo>
                  <a:lnTo>
                    <a:pt x="2468" y="582"/>
                  </a:lnTo>
                  <a:lnTo>
                    <a:pt x="291" y="582"/>
                  </a:lnTo>
                  <a:lnTo>
                    <a:pt x="291" y="2910"/>
                  </a:lnTo>
                  <a:close/>
                  <a:moveTo>
                    <a:pt x="861" y="3404"/>
                  </a:moveTo>
                  <a:lnTo>
                    <a:pt x="861" y="3404"/>
                  </a:lnTo>
                  <a:lnTo>
                    <a:pt x="709" y="2885"/>
                  </a:lnTo>
                  <a:lnTo>
                    <a:pt x="342" y="3024"/>
                  </a:lnTo>
                  <a:lnTo>
                    <a:pt x="861" y="3404"/>
                  </a:lnTo>
                  <a:close/>
                  <a:moveTo>
                    <a:pt x="1042" y="1246"/>
                  </a:moveTo>
                  <a:lnTo>
                    <a:pt x="1093" y="1194"/>
                  </a:lnTo>
                  <a:cubicBezTo>
                    <a:pt x="1200" y="1287"/>
                    <a:pt x="1325" y="1347"/>
                    <a:pt x="1485" y="1270"/>
                  </a:cubicBezTo>
                  <a:lnTo>
                    <a:pt x="1251" y="1033"/>
                  </a:lnTo>
                  <a:lnTo>
                    <a:pt x="1187" y="1098"/>
                  </a:lnTo>
                  <a:lnTo>
                    <a:pt x="1088" y="1000"/>
                  </a:lnTo>
                  <a:lnTo>
                    <a:pt x="1263" y="822"/>
                  </a:lnTo>
                  <a:cubicBezTo>
                    <a:pt x="1288" y="835"/>
                    <a:pt x="1329" y="836"/>
                    <a:pt x="1375" y="802"/>
                  </a:cubicBezTo>
                  <a:lnTo>
                    <a:pt x="1426" y="853"/>
                  </a:lnTo>
                  <a:lnTo>
                    <a:pt x="1339" y="944"/>
                  </a:lnTo>
                  <a:lnTo>
                    <a:pt x="1575" y="1182"/>
                  </a:lnTo>
                  <a:cubicBezTo>
                    <a:pt x="1663" y="1033"/>
                    <a:pt x="1591" y="812"/>
                    <a:pt x="1388" y="711"/>
                  </a:cubicBezTo>
                  <a:cubicBezTo>
                    <a:pt x="1588" y="720"/>
                    <a:pt x="1848" y="950"/>
                    <a:pt x="1664" y="1270"/>
                  </a:cubicBezTo>
                  <a:lnTo>
                    <a:pt x="1728" y="1336"/>
                  </a:lnTo>
                  <a:lnTo>
                    <a:pt x="1644" y="1418"/>
                  </a:lnTo>
                  <a:lnTo>
                    <a:pt x="1578" y="1356"/>
                  </a:lnTo>
                  <a:cubicBezTo>
                    <a:pt x="1408" y="1448"/>
                    <a:pt x="1253" y="1438"/>
                    <a:pt x="1131" y="1341"/>
                  </a:cubicBezTo>
                  <a:cubicBezTo>
                    <a:pt x="1138" y="1364"/>
                    <a:pt x="1124" y="1390"/>
                    <a:pt x="1102" y="1405"/>
                  </a:cubicBezTo>
                  <a:cubicBezTo>
                    <a:pt x="1076" y="1422"/>
                    <a:pt x="1047" y="1416"/>
                    <a:pt x="1030" y="1392"/>
                  </a:cubicBezTo>
                  <a:cubicBezTo>
                    <a:pt x="1002" y="1349"/>
                    <a:pt x="1048" y="1297"/>
                    <a:pt x="1093" y="1307"/>
                  </a:cubicBezTo>
                  <a:cubicBezTo>
                    <a:pt x="1075" y="1289"/>
                    <a:pt x="1058" y="1268"/>
                    <a:pt x="1042" y="1246"/>
                  </a:cubicBezTo>
                  <a:close/>
                  <a:moveTo>
                    <a:pt x="2284" y="1578"/>
                  </a:moveTo>
                  <a:lnTo>
                    <a:pt x="439" y="1578"/>
                  </a:lnTo>
                  <a:cubicBezTo>
                    <a:pt x="411" y="1578"/>
                    <a:pt x="387" y="1602"/>
                    <a:pt x="387" y="1630"/>
                  </a:cubicBezTo>
                  <a:lnTo>
                    <a:pt x="387" y="1630"/>
                  </a:lnTo>
                  <a:cubicBezTo>
                    <a:pt x="387" y="1659"/>
                    <a:pt x="411" y="1682"/>
                    <a:pt x="439" y="1682"/>
                  </a:cubicBezTo>
                  <a:lnTo>
                    <a:pt x="2284" y="1682"/>
                  </a:lnTo>
                  <a:cubicBezTo>
                    <a:pt x="2313" y="1682"/>
                    <a:pt x="2336" y="1659"/>
                    <a:pt x="2336" y="1630"/>
                  </a:cubicBezTo>
                  <a:lnTo>
                    <a:pt x="2336" y="1630"/>
                  </a:lnTo>
                  <a:cubicBezTo>
                    <a:pt x="2336" y="1602"/>
                    <a:pt x="2313" y="1578"/>
                    <a:pt x="2284" y="1578"/>
                  </a:cubicBezTo>
                  <a:close/>
                  <a:moveTo>
                    <a:pt x="2284" y="1833"/>
                  </a:moveTo>
                  <a:lnTo>
                    <a:pt x="439" y="1833"/>
                  </a:lnTo>
                  <a:cubicBezTo>
                    <a:pt x="411" y="1833"/>
                    <a:pt x="387" y="1856"/>
                    <a:pt x="387" y="1885"/>
                  </a:cubicBezTo>
                  <a:lnTo>
                    <a:pt x="387" y="1885"/>
                  </a:lnTo>
                  <a:cubicBezTo>
                    <a:pt x="387" y="1913"/>
                    <a:pt x="411" y="1937"/>
                    <a:pt x="439" y="1937"/>
                  </a:cubicBezTo>
                  <a:lnTo>
                    <a:pt x="2284" y="1937"/>
                  </a:lnTo>
                  <a:cubicBezTo>
                    <a:pt x="2313" y="1937"/>
                    <a:pt x="2336" y="1913"/>
                    <a:pt x="2336" y="1885"/>
                  </a:cubicBezTo>
                  <a:lnTo>
                    <a:pt x="2336" y="1885"/>
                  </a:lnTo>
                  <a:cubicBezTo>
                    <a:pt x="2336" y="1856"/>
                    <a:pt x="2313" y="1833"/>
                    <a:pt x="2284" y="1833"/>
                  </a:cubicBezTo>
                  <a:close/>
                  <a:moveTo>
                    <a:pt x="2284" y="2088"/>
                  </a:moveTo>
                  <a:lnTo>
                    <a:pt x="439" y="2088"/>
                  </a:lnTo>
                  <a:cubicBezTo>
                    <a:pt x="411" y="2088"/>
                    <a:pt x="387" y="2111"/>
                    <a:pt x="387" y="2140"/>
                  </a:cubicBezTo>
                  <a:lnTo>
                    <a:pt x="387" y="2140"/>
                  </a:lnTo>
                  <a:cubicBezTo>
                    <a:pt x="387" y="2168"/>
                    <a:pt x="411" y="2191"/>
                    <a:pt x="439" y="2191"/>
                  </a:cubicBezTo>
                  <a:lnTo>
                    <a:pt x="2284" y="2191"/>
                  </a:lnTo>
                  <a:cubicBezTo>
                    <a:pt x="2313" y="2191"/>
                    <a:pt x="2336" y="2168"/>
                    <a:pt x="2336" y="2140"/>
                  </a:cubicBezTo>
                  <a:lnTo>
                    <a:pt x="2336" y="2140"/>
                  </a:lnTo>
                  <a:cubicBezTo>
                    <a:pt x="2336" y="2111"/>
                    <a:pt x="2313" y="2088"/>
                    <a:pt x="2284" y="2088"/>
                  </a:cubicBezTo>
                  <a:close/>
                  <a:moveTo>
                    <a:pt x="2284" y="2342"/>
                  </a:moveTo>
                  <a:lnTo>
                    <a:pt x="439" y="2342"/>
                  </a:lnTo>
                  <a:cubicBezTo>
                    <a:pt x="411" y="2342"/>
                    <a:pt x="387" y="2366"/>
                    <a:pt x="387" y="2394"/>
                  </a:cubicBezTo>
                  <a:lnTo>
                    <a:pt x="387" y="2394"/>
                  </a:lnTo>
                  <a:cubicBezTo>
                    <a:pt x="387" y="2423"/>
                    <a:pt x="411" y="2446"/>
                    <a:pt x="439" y="2446"/>
                  </a:cubicBezTo>
                  <a:lnTo>
                    <a:pt x="2284" y="2446"/>
                  </a:lnTo>
                  <a:cubicBezTo>
                    <a:pt x="2313" y="2446"/>
                    <a:pt x="2336" y="2423"/>
                    <a:pt x="2336" y="2394"/>
                  </a:cubicBezTo>
                  <a:lnTo>
                    <a:pt x="2336" y="2394"/>
                  </a:lnTo>
                  <a:cubicBezTo>
                    <a:pt x="2336" y="2366"/>
                    <a:pt x="2313" y="2342"/>
                    <a:pt x="2284" y="2342"/>
                  </a:cubicBezTo>
                  <a:close/>
                  <a:moveTo>
                    <a:pt x="2284" y="2597"/>
                  </a:moveTo>
                  <a:lnTo>
                    <a:pt x="439" y="2597"/>
                  </a:lnTo>
                  <a:cubicBezTo>
                    <a:pt x="411" y="2597"/>
                    <a:pt x="387" y="2620"/>
                    <a:pt x="387" y="2649"/>
                  </a:cubicBezTo>
                  <a:lnTo>
                    <a:pt x="387" y="2649"/>
                  </a:lnTo>
                  <a:cubicBezTo>
                    <a:pt x="387" y="2677"/>
                    <a:pt x="411" y="2701"/>
                    <a:pt x="439" y="2701"/>
                  </a:cubicBezTo>
                  <a:lnTo>
                    <a:pt x="2284" y="2701"/>
                  </a:lnTo>
                  <a:cubicBezTo>
                    <a:pt x="2313" y="2701"/>
                    <a:pt x="2336" y="2677"/>
                    <a:pt x="2336" y="2649"/>
                  </a:cubicBezTo>
                  <a:lnTo>
                    <a:pt x="2336" y="2649"/>
                  </a:lnTo>
                  <a:cubicBezTo>
                    <a:pt x="2336" y="2620"/>
                    <a:pt x="2313" y="2597"/>
                    <a:pt x="2284" y="2597"/>
                  </a:cubicBezTo>
                  <a:close/>
                </a:path>
              </a:pathLst>
            </a:custGeom>
            <a:solidFill>
              <a:srgbClr val="D8060A"/>
            </a:solidFill>
            <a:ln>
              <a:noFill/>
            </a:ln>
          </p:spPr>
          <p:txBody>
            <a:bodyPr vert="horz" wrap="square" lIns="91440" tIns="45720" rIns="91440" bIns="45720" numCol="1" anchor="t" anchorCtr="0" compatLnSpc="1"/>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a:latin typeface="+mn-lt"/>
                <a:ea typeface="+mn-ea"/>
                <a:cs typeface="+mn-ea"/>
                <a:sym typeface="+mn-lt"/>
              </a:endParaRPr>
            </a:p>
          </p:txBody>
        </p:sp>
        <p:sp>
          <p:nvSpPr>
            <p:cNvPr id="44" name="Rectangle 17"/>
            <p:cNvSpPr/>
            <p:nvPr/>
          </p:nvSpPr>
          <p:spPr bwMode="auto">
            <a:xfrm>
              <a:off x="5314700" y="2601476"/>
              <a:ext cx="2194182" cy="850384"/>
            </a:xfrm>
            <a:prstGeom prst="rect">
              <a:avLst/>
            </a:prstGeom>
            <a:noFill/>
            <a:ln w="28575">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noAutofit/>
            </a:bodyPr>
            <a:lstStyle/>
            <a:p>
              <a:pPr defTabSz="950595" fontAlgn="base">
                <a:lnSpc>
                  <a:spcPct val="90000"/>
                </a:lnSpc>
                <a:spcBef>
                  <a:spcPct val="0"/>
                </a:spcBef>
                <a:spcAft>
                  <a:spcPct val="0"/>
                </a:spcAft>
              </a:pPr>
              <a:r>
                <a:rPr lang="zh-CN" altLang="en-US" sz="2800" b="1" dirty="0">
                  <a:solidFill>
                    <a:srgbClr val="C00000"/>
                  </a:solidFill>
                  <a:latin typeface="微软雅黑" panose="020B0503020204020204" charset="-122"/>
                  <a:cs typeface="Segoe UI" panose="020B0502040204020203" pitchFamily="34" charset="0"/>
                </a:rPr>
                <a:t>党的十九大</a:t>
              </a:r>
              <a:endParaRPr lang="zh-CN" altLang="en-US" sz="2800" b="1" dirty="0">
                <a:solidFill>
                  <a:srgbClr val="C00000"/>
                </a:solidFill>
                <a:latin typeface="微软雅黑" panose="020B0503020204020204" charset="-122"/>
                <a:cs typeface="Segoe UI" panose="020B0502040204020203" pitchFamily="34" charset="0"/>
              </a:endParaRPr>
            </a:p>
          </p:txBody>
        </p:sp>
      </p:grpSp>
      <p:sp>
        <p:nvSpPr>
          <p:cNvPr id="45" name="下箭头 44"/>
          <p:cNvSpPr/>
          <p:nvPr/>
        </p:nvSpPr>
        <p:spPr>
          <a:xfrm rot="5400000">
            <a:off x="3139440" y="2126615"/>
            <a:ext cx="750570" cy="1128395"/>
          </a:xfrm>
          <a:prstGeom prst="downArrow">
            <a:avLst/>
          </a:prstGeom>
          <a:solidFill>
            <a:srgbClr val="50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仿宋_GB2312" panose="02010609030101010101" charset="-122"/>
                <a:ea typeface="仿宋_GB2312" panose="02010609030101010101" charset="-122"/>
                <a:cs typeface="仿宋_GB2312" panose="02010609030101010101" charset="-122"/>
                <a:sym typeface="+mn-ea"/>
              </a:rPr>
              <a:t>作出了</a:t>
            </a:r>
            <a:endParaRPr lang="zh-CN" altLang="en-US">
              <a:solidFill>
                <a:schemeClr val="tx2"/>
              </a:solidFill>
            </a:endParaRPr>
          </a:p>
        </p:txBody>
      </p:sp>
      <p:sp>
        <p:nvSpPr>
          <p:cNvPr id="52" name="下箭头 51"/>
          <p:cNvSpPr/>
          <p:nvPr/>
        </p:nvSpPr>
        <p:spPr>
          <a:xfrm rot="3107725">
            <a:off x="3729990" y="3264535"/>
            <a:ext cx="1045845" cy="1914525"/>
          </a:xfrm>
          <a:prstGeom prst="downArrow">
            <a:avLst/>
          </a:prstGeom>
          <a:solidFill>
            <a:srgbClr val="50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仿宋_GB2312" panose="02010609030101010101" charset="-122"/>
                <a:ea typeface="仿宋_GB2312" panose="02010609030101010101" charset="-122"/>
                <a:cs typeface="仿宋_GB2312" panose="02010609030101010101" charset="-122"/>
                <a:sym typeface="+mn-ea"/>
              </a:rPr>
              <a:t>确立了</a:t>
            </a:r>
            <a:endParaRPr lang="zh-CN" altLang="en-US">
              <a:solidFill>
                <a:schemeClr val="tx2"/>
              </a:solidFill>
            </a:endParaRPr>
          </a:p>
        </p:txBody>
      </p:sp>
      <p:sp>
        <p:nvSpPr>
          <p:cNvPr id="53" name="下箭头 52"/>
          <p:cNvSpPr/>
          <p:nvPr/>
        </p:nvSpPr>
        <p:spPr>
          <a:xfrm>
            <a:off x="5328920" y="3574415"/>
            <a:ext cx="842010" cy="1245235"/>
          </a:xfrm>
          <a:prstGeom prst="downArrow">
            <a:avLst/>
          </a:prstGeom>
          <a:solidFill>
            <a:srgbClr val="50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仿宋_GB2312" panose="02010609030101010101" charset="-122"/>
                <a:ea typeface="仿宋_GB2312" panose="02010609030101010101" charset="-122"/>
                <a:cs typeface="仿宋_GB2312" panose="02010609030101010101" charset="-122"/>
                <a:sym typeface="+mn-ea"/>
              </a:rPr>
              <a:t>提出了</a:t>
            </a:r>
            <a:endParaRPr lang="zh-CN" altLang="en-US">
              <a:solidFill>
                <a:schemeClr val="tx2"/>
              </a:solidFill>
            </a:endParaRPr>
          </a:p>
        </p:txBody>
      </p:sp>
      <p:sp>
        <p:nvSpPr>
          <p:cNvPr id="54" name="下箭头 53"/>
          <p:cNvSpPr/>
          <p:nvPr/>
        </p:nvSpPr>
        <p:spPr>
          <a:xfrm rot="18784916">
            <a:off x="6951345" y="3300095"/>
            <a:ext cx="955040" cy="1842770"/>
          </a:xfrm>
          <a:prstGeom prst="downArrow">
            <a:avLst/>
          </a:prstGeom>
          <a:solidFill>
            <a:srgbClr val="50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仿宋_GB2312" panose="02010609030101010101" charset="-122"/>
                <a:ea typeface="仿宋_GB2312" panose="02010609030101010101" charset="-122"/>
                <a:cs typeface="仿宋_GB2312" panose="02010609030101010101" charset="-122"/>
                <a:sym typeface="+mn-ea"/>
              </a:rPr>
              <a:t>确定了</a:t>
            </a:r>
            <a:endParaRPr lang="zh-CN" altLang="en-US">
              <a:solidFill>
                <a:schemeClr val="tx2"/>
              </a:solidFill>
            </a:endParaRPr>
          </a:p>
        </p:txBody>
      </p:sp>
      <p:cxnSp>
        <p:nvCxnSpPr>
          <p:cNvPr id="55" name="直接连接符 54"/>
          <p:cNvCxnSpPr/>
          <p:nvPr/>
        </p:nvCxnSpPr>
        <p:spPr>
          <a:xfrm flipV="1">
            <a:off x="1542089" y="1819915"/>
            <a:ext cx="9108536" cy="8424"/>
          </a:xfrm>
          <a:prstGeom prst="line">
            <a:avLst/>
          </a:prstGeom>
          <a:ln w="28575">
            <a:solidFill>
              <a:srgbClr val="D8060A"/>
            </a:solidFill>
          </a:ln>
        </p:spPr>
        <p:style>
          <a:lnRef idx="1">
            <a:schemeClr val="accent1"/>
          </a:lnRef>
          <a:fillRef idx="0">
            <a:schemeClr val="accent1"/>
          </a:fillRef>
          <a:effectRef idx="0">
            <a:schemeClr val="accent1"/>
          </a:effectRef>
          <a:fontRef idx="minor">
            <a:schemeClr val="tx1"/>
          </a:fontRef>
        </p:style>
      </p:cxnSp>
      <p:sp>
        <p:nvSpPr>
          <p:cNvPr id="2" name="矩形 1"/>
          <p:cNvSpPr/>
          <p:nvPr userDrawn="1"/>
        </p:nvSpPr>
        <p:spPr>
          <a:xfrm>
            <a:off x="1925320" y="847090"/>
            <a:ext cx="10295890" cy="3238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20"/>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240" y="-368935"/>
            <a:ext cx="1543685" cy="1690370"/>
          </a:xfrm>
          <a:prstGeom prst="rect">
            <a:avLst/>
          </a:prstGeom>
        </p:spPr>
      </p:pic>
      <p:sp>
        <p:nvSpPr>
          <p:cNvPr id="7" name="下箭头 6"/>
          <p:cNvSpPr/>
          <p:nvPr/>
        </p:nvSpPr>
        <p:spPr>
          <a:xfrm rot="16200000">
            <a:off x="7227570" y="2176780"/>
            <a:ext cx="750570" cy="1128395"/>
          </a:xfrm>
          <a:prstGeom prst="downArrow">
            <a:avLst/>
          </a:prstGeom>
          <a:solidFill>
            <a:srgbClr val="50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latin typeface="仿宋_GB2312" panose="02010609030101010101" charset="-122"/>
                <a:ea typeface="仿宋_GB2312" panose="02010609030101010101" charset="-122"/>
                <a:cs typeface="仿宋_GB2312" panose="02010609030101010101" charset="-122"/>
                <a:sym typeface="+mn-ea"/>
              </a:rPr>
              <a:t>作出了</a:t>
            </a:r>
            <a:endParaRPr lang="zh-CN" altLang="en-US">
              <a:solidFill>
                <a:schemeClr val="tx2"/>
              </a:solidFill>
            </a:endParaRPr>
          </a:p>
        </p:txBody>
      </p:sp>
      <p:sp>
        <p:nvSpPr>
          <p:cNvPr id="10" name="Rectangle 18"/>
          <p:cNvSpPr/>
          <p:nvPr/>
        </p:nvSpPr>
        <p:spPr bwMode="auto">
          <a:xfrm>
            <a:off x="7570370" y="4819412"/>
            <a:ext cx="2057227" cy="921624"/>
          </a:xfrm>
          <a:prstGeom prst="rect">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2000" tIns="149217" rIns="0" bIns="149217" numCol="1" spcCol="0" rtlCol="0" fromWordArt="0" anchor="ctr" anchorCtr="0" forceAA="0" compatLnSpc="1">
            <a:noAutofit/>
          </a:bodyPr>
          <a:p>
            <a:pPr algn="ctr" defTabSz="950595" fontAlgn="base">
              <a:lnSpc>
                <a:spcPct val="150000"/>
              </a:lnSpc>
              <a:spcBef>
                <a:spcPct val="0"/>
              </a:spcBef>
              <a:spcAft>
                <a:spcPct val="0"/>
              </a:spcAft>
            </a:pPr>
            <a:r>
              <a:rPr lang="zh-CN" altLang="en-US" sz="2600" b="1" dirty="0">
                <a:gradFill>
                  <a:gsLst>
                    <a:gs pos="0">
                      <a:srgbClr val="FFFFFF"/>
                    </a:gs>
                    <a:gs pos="100000">
                      <a:srgbClr val="FFFFFF"/>
                    </a:gs>
                  </a:gsLst>
                  <a:lin ang="5400000" scaled="0"/>
                </a:gradFill>
                <a:latin typeface="+mn-ea"/>
                <a:cs typeface="Segoe UI" panose="020B0502040204020203" pitchFamily="34" charset="0"/>
              </a:rPr>
              <a:t>目标 </a:t>
            </a:r>
            <a:endParaRPr lang="zh-CN" altLang="en-US" sz="2600" b="1" dirty="0">
              <a:gradFill>
                <a:gsLst>
                  <a:gs pos="0">
                    <a:srgbClr val="FFFFFF"/>
                  </a:gs>
                  <a:gs pos="100000">
                    <a:srgbClr val="FFFFFF"/>
                  </a:gs>
                </a:gsLst>
                <a:lin ang="5400000" scaled="0"/>
              </a:gradFill>
              <a:latin typeface="+mn-ea"/>
              <a:cs typeface="Segoe UI" panose="020B0502040204020203" pitchFamily="34" charset="0"/>
            </a:endParaRPr>
          </a:p>
        </p:txBody>
      </p:sp>
      <p:sp>
        <p:nvSpPr>
          <p:cNvPr id="11" name="Rectangle 18"/>
          <p:cNvSpPr/>
          <p:nvPr/>
        </p:nvSpPr>
        <p:spPr bwMode="auto">
          <a:xfrm>
            <a:off x="8167270" y="2365772"/>
            <a:ext cx="2057227" cy="921624"/>
          </a:xfrm>
          <a:prstGeom prst="rect">
            <a:avLst/>
          </a:prstGeom>
          <a:solidFill>
            <a:schemeClr val="accent6">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2000" tIns="149217" rIns="0" bIns="149217" numCol="1" spcCol="0" rtlCol="0" fromWordArt="0" anchor="ctr" anchorCtr="0" forceAA="0" compatLnSpc="1">
            <a:noAutofit/>
          </a:bodyPr>
          <a:lstStyle/>
          <a:p>
            <a:pPr algn="ctr" defTabSz="950595" fontAlgn="base">
              <a:lnSpc>
                <a:spcPct val="150000"/>
              </a:lnSpc>
              <a:spcBef>
                <a:spcPct val="0"/>
              </a:spcBef>
              <a:spcAft>
                <a:spcPct val="0"/>
              </a:spcAft>
            </a:pPr>
            <a:r>
              <a:rPr lang="zh-CN" altLang="en-US" sz="2600" b="1" dirty="0">
                <a:gradFill>
                  <a:gsLst>
                    <a:gs pos="0">
                      <a:srgbClr val="FFFFFF"/>
                    </a:gs>
                    <a:gs pos="100000">
                      <a:srgbClr val="FFFFFF"/>
                    </a:gs>
                  </a:gsLst>
                  <a:lin ang="5400000" scaled="0"/>
                </a:gradFill>
                <a:latin typeface="+mn-ea"/>
                <a:cs typeface="Segoe UI" panose="020B0502040204020203" pitchFamily="34" charset="0"/>
              </a:rPr>
              <a:t>全面部署</a:t>
            </a:r>
            <a:endParaRPr lang="zh-CN" altLang="en-US" sz="2600" b="1" dirty="0">
              <a:gradFill>
                <a:gsLst>
                  <a:gs pos="0">
                    <a:srgbClr val="FFFFFF"/>
                  </a:gs>
                  <a:gs pos="100000">
                    <a:srgbClr val="FFFFFF"/>
                  </a:gs>
                </a:gsLst>
                <a:lin ang="5400000" scaled="0"/>
              </a:gradFill>
              <a:latin typeface="+mn-ea"/>
              <a:cs typeface="Segoe UI" panose="020B0502040204020203"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TEMPLATE_CATEGORY" val="custom"/>
  <p:tag name="KSO_WM_TEMPLATE_INDEX" val="2018161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1294</Words>
  <Application>WPS 演示</Application>
  <PresentationFormat>宽屏</PresentationFormat>
  <Paragraphs>107</Paragraphs>
  <Slides>13</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13</vt:i4>
      </vt:variant>
    </vt:vector>
  </HeadingPairs>
  <TitlesOfParts>
    <vt:vector size="28" baseType="lpstr">
      <vt:lpstr>Arial</vt:lpstr>
      <vt:lpstr>宋体</vt:lpstr>
      <vt:lpstr>Wingdings</vt:lpstr>
      <vt:lpstr>楷体_GB2312</vt:lpstr>
      <vt:lpstr>黑体</vt:lpstr>
      <vt:lpstr>微软雅黑</vt:lpstr>
      <vt:lpstr>Segoe UI</vt:lpstr>
      <vt:lpstr>Times New Roman</vt:lpstr>
      <vt:lpstr>楷体</vt:lpstr>
      <vt:lpstr>仿宋_GB2312</vt:lpstr>
      <vt:lpstr>Arial Unicode MS</vt:lpstr>
      <vt:lpstr>Calibri Light</vt:lpstr>
      <vt:lpstr>Calibri</vt:lpstr>
      <vt:lpstr>Lucida Sans Unicode</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永远的夏娃1410856396</cp:lastModifiedBy>
  <cp:revision>5</cp:revision>
  <dcterms:created xsi:type="dcterms:W3CDTF">2017-12-07T15:11:00Z</dcterms:created>
  <dcterms:modified xsi:type="dcterms:W3CDTF">2017-12-08T09:00:10Z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2052-10.1.0.6929</vt:lpwstr>
  </property>
</Properties>
</file>