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9" r:id="rId5"/>
    <p:sldId id="301" r:id="rId6"/>
    <p:sldId id="262" r:id="rId7"/>
    <p:sldId id="263" r:id="rId8"/>
    <p:sldId id="264"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39" r:id="rId43"/>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initials="z" lastIdx="22" clrIdx="0"/>
  <p:cmAuthor id="2" name="Admin"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209CE52-6A29-4B67-B9B6-CD445AEAB71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p:nvSpPr>
        <p:spPr>
          <a:xfrm>
            <a:off x="0" y="0"/>
            <a:ext cx="12192000" cy="6858000"/>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solidFill>
                  <a:schemeClr val="bg1"/>
                </a:solidFill>
                <a:latin typeface="Agency FB" panose="020B0503020202020204" pitchFamily="34" charset="0"/>
                <a:ea typeface="微软雅黑 Light" panose="020B0502040204020203" pitchFamily="34" charset="-122"/>
                <a:sym typeface="Agency FB" panose="020B0503020202020204" pitchFamily="34" charset="0"/>
              </a:rPr>
              <a:t>T</a:t>
            </a:r>
            <a:endParaRPr lang="zh-CN" altLang="en-US" dirty="0">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9" name="矩形 8"/>
          <p:cNvSpPr/>
          <p:nvPr/>
        </p:nvSpPr>
        <p:spPr>
          <a:xfrm>
            <a:off x="0" y="3429000"/>
            <a:ext cx="12192000" cy="3429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60000"/>
                  <a:lumOff val="40000"/>
                </a:schemeClr>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0" name="文本框 9"/>
          <p:cNvSpPr txBox="1"/>
          <p:nvPr/>
        </p:nvSpPr>
        <p:spPr>
          <a:xfrm>
            <a:off x="4891805" y="991225"/>
            <a:ext cx="2408391" cy="1446550"/>
          </a:xfrm>
          <a:prstGeom prst="rect">
            <a:avLst/>
          </a:prstGeom>
          <a:noFill/>
          <a:ln>
            <a:solidFill>
              <a:schemeClr val="accent3">
                <a:lumMod val="40000"/>
                <a:lumOff val="60000"/>
              </a:schemeClr>
            </a:solidFill>
          </a:ln>
        </p:spPr>
        <p:txBody>
          <a:bodyPr wrap="square" rtlCol="0">
            <a:spAutoFit/>
          </a:bodyPr>
          <a:lstStyle/>
          <a:p>
            <a:pPr algn="ctr"/>
            <a:r>
              <a:rPr lang="en-US" altLang="zh-CN" sz="8800" spc="300" dirty="0" smtClean="0">
                <a:solidFill>
                  <a:schemeClr val="bg1"/>
                </a:solidFill>
                <a:latin typeface="Agency FB" panose="020B0503020202020204" pitchFamily="34" charset="0"/>
                <a:ea typeface="微软雅黑 Light" panose="020B0502040204020203" pitchFamily="34" charset="-122"/>
                <a:sym typeface="Agency FB" panose="020B0503020202020204" pitchFamily="34" charset="0"/>
              </a:rPr>
              <a:t>2018</a:t>
            </a:r>
            <a:endParaRPr lang="zh-CN" altLang="en-US" sz="8800" spc="300" dirty="0">
              <a:solidFill>
                <a:schemeClr val="bg1"/>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2" name="标题 1"/>
          <p:cNvSpPr>
            <a:spLocks noGrp="1"/>
          </p:cNvSpPr>
          <p:nvPr>
            <p:ph type="ctrTitle"/>
          </p:nvPr>
        </p:nvSpPr>
        <p:spPr>
          <a:xfrm>
            <a:off x="1524000" y="3809999"/>
            <a:ext cx="9144000" cy="1181101"/>
          </a:xfrm>
        </p:spPr>
        <p:txBody>
          <a:bodyPr anchor="b">
            <a:normAutofit/>
          </a:bodyPr>
          <a:lstStyle>
            <a:lvl1pPr algn="ctr">
              <a:defRPr sz="5400">
                <a:solidFill>
                  <a:schemeClr val="bg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5746125"/>
            <a:ext cx="9144000" cy="50165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MH_Number_1">
            <a:hlinkClick r:id="" action="ppaction://noaction"/>
          </p:cNvPr>
          <p:cNvSpPr/>
          <p:nvPr>
            <p:custDataLst>
              <p:tags r:id="rId2"/>
            </p:custDataLst>
          </p:nvPr>
        </p:nvSpPr>
        <p:spPr>
          <a:xfrm flipH="1">
            <a:off x="93186" y="806583"/>
            <a:ext cx="577940" cy="442645"/>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60000"/>
              <a:lumOff val="40000"/>
            </a:schemeClr>
          </a:solidFill>
          <a:ln w="25400" cap="flat" cmpd="sng" algn="ctr">
            <a:noFill/>
            <a:prstDash val="solid"/>
          </a:ln>
          <a:effectLst/>
        </p:spPr>
        <p:txBody>
          <a:bodyPr wrap="square" lIns="0" tIns="0" rIns="144000" bIns="0" anchor="ctr">
            <a:noAutofit/>
          </a:bodyPr>
          <a:lstStyle/>
          <a:p>
            <a:pPr algn="ctr">
              <a:defRPr/>
            </a:pPr>
            <a:endParaRPr lang="zh-CN" altLang="en-US" sz="2000" kern="0" dirty="0">
              <a:solidFill>
                <a:sysClr val="window" lastClr="FFFFFF"/>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0" y="538480"/>
            <a:ext cx="8067040" cy="58013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a typeface="微软雅黑 Light" panose="020B0502040204020203" pitchFamily="34" charset="-122"/>
              <a:sym typeface="Agency FB" panose="020B0503020202020204" pitchFamily="34" charset="0"/>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600" y="1183640"/>
            <a:ext cx="5740400" cy="4495799"/>
          </a:xfrm>
          <a:prstGeom prst="rect">
            <a:avLst/>
          </a:prstGeom>
        </p:spPr>
      </p:pic>
      <p:sp>
        <p:nvSpPr>
          <p:cNvPr id="9" name="矩形 8"/>
          <p:cNvSpPr/>
          <p:nvPr/>
        </p:nvSpPr>
        <p:spPr>
          <a:xfrm>
            <a:off x="6451600" y="1193800"/>
            <a:ext cx="5740400" cy="449072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0" name="矩形 9"/>
          <p:cNvSpPr/>
          <p:nvPr/>
        </p:nvSpPr>
        <p:spPr>
          <a:xfrm>
            <a:off x="0" y="1640840"/>
            <a:ext cx="172720" cy="3596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1" name="矩形 10"/>
          <p:cNvSpPr/>
          <p:nvPr/>
        </p:nvSpPr>
        <p:spPr>
          <a:xfrm>
            <a:off x="8388149" y="2533312"/>
            <a:ext cx="1867301" cy="1809550"/>
          </a:xfrm>
          <a:prstGeom prst="rect">
            <a:avLst/>
          </a:prstGeom>
          <a:noFill/>
          <a:ln w="666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2" name="半闭框 11"/>
          <p:cNvSpPr/>
          <p:nvPr/>
        </p:nvSpPr>
        <p:spPr>
          <a:xfrm rot="16200000" flipV="1">
            <a:off x="9140730" y="3230682"/>
            <a:ext cx="1114720" cy="1114720"/>
          </a:xfrm>
          <a:prstGeom prst="halfFram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3" name="半闭框 12"/>
          <p:cNvSpPr/>
          <p:nvPr/>
        </p:nvSpPr>
        <p:spPr>
          <a:xfrm rot="5400000" flipV="1">
            <a:off x="8391226" y="2532917"/>
            <a:ext cx="697765" cy="697765"/>
          </a:xfrm>
          <a:prstGeom prst="halfFram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4" name="文本框 13"/>
          <p:cNvSpPr txBox="1"/>
          <p:nvPr/>
        </p:nvSpPr>
        <p:spPr>
          <a:xfrm>
            <a:off x="8388149" y="2528231"/>
            <a:ext cx="1867301" cy="1814631"/>
          </a:xfrm>
          <a:prstGeom prst="rect">
            <a:avLst/>
          </a:prstGeom>
          <a:noFill/>
        </p:spPr>
        <p:txBody>
          <a:bodyPr wrap="square" rtlCol="0" anchor="ctr" anchorCtr="0">
            <a:normAutofit/>
          </a:bodyPr>
          <a:lstStyle/>
          <a:p>
            <a:pPr algn="ctr"/>
            <a:r>
              <a:rPr lang="en-US" altLang="zh-CN" sz="7200" spc="300" dirty="0" smtClean="0">
                <a:solidFill>
                  <a:schemeClr val="bg1"/>
                </a:solidFill>
                <a:latin typeface="Agency FB" panose="020B0503020202020204" pitchFamily="34" charset="0"/>
                <a:ea typeface="微软雅黑 Light" panose="020B0502040204020203" pitchFamily="34" charset="-122"/>
                <a:sym typeface="Agency FB" panose="020B0503020202020204" pitchFamily="34" charset="0"/>
              </a:rPr>
              <a:t>01</a:t>
            </a:r>
            <a:endParaRPr lang="zh-CN" altLang="en-US" sz="7200" spc="300" dirty="0">
              <a:solidFill>
                <a:schemeClr val="bg1"/>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2" name="标题 1"/>
          <p:cNvSpPr>
            <a:spLocks noGrp="1"/>
          </p:cNvSpPr>
          <p:nvPr>
            <p:ph type="title" hasCustomPrompt="1"/>
          </p:nvPr>
        </p:nvSpPr>
        <p:spPr>
          <a:xfrm>
            <a:off x="527050" y="1640840"/>
            <a:ext cx="5600364" cy="1320361"/>
          </a:xfrm>
        </p:spPr>
        <p:txBody>
          <a:bodyPr anchor="b">
            <a:normAutofit/>
          </a:bodyPr>
          <a:lstStyle>
            <a:lvl1pPr algn="l">
              <a:defRPr sz="4800"/>
            </a:lvl1pPr>
          </a:lstStyle>
          <a:p>
            <a:r>
              <a:rPr lang="zh-CN" altLang="en-US" dirty="0" smtClean="0"/>
              <a:t>单击此处编辑标题</a:t>
            </a:r>
            <a:endParaRPr lang="zh-CN" altLang="en-US" dirty="0"/>
          </a:p>
        </p:txBody>
      </p:sp>
      <p:sp>
        <p:nvSpPr>
          <p:cNvPr id="3" name="文本占位符 2"/>
          <p:cNvSpPr>
            <a:spLocks noGrp="1"/>
          </p:cNvSpPr>
          <p:nvPr>
            <p:ph type="body" idx="1"/>
          </p:nvPr>
        </p:nvSpPr>
        <p:spPr>
          <a:xfrm>
            <a:off x="527050" y="3230683"/>
            <a:ext cx="5600364" cy="1971238"/>
          </a:xfr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pic>
        <p:nvPicPr>
          <p:cNvPr id="6" name="图片 5"/>
          <p:cNvPicPr>
            <a:picLocks noChangeAspect="1"/>
          </p:cNvPicPr>
          <p:nvPr userDrawn="1"/>
        </p:nvPicPr>
        <p:blipFill>
          <a:blip r:embed="rId2"/>
          <a:stretch>
            <a:fillRect/>
          </a:stretch>
        </p:blipFill>
        <p:spPr>
          <a:xfrm>
            <a:off x="10519410" y="5621655"/>
            <a:ext cx="1652905" cy="119570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8" name="MH_Number_1">
            <a:hlinkClick r:id="" action="ppaction://noaction"/>
          </p:cNvPr>
          <p:cNvSpPr/>
          <p:nvPr>
            <p:custDataLst>
              <p:tags r:id="rId2"/>
            </p:custDataLst>
          </p:nvPr>
        </p:nvSpPr>
        <p:spPr>
          <a:xfrm flipH="1">
            <a:off x="93186" y="806583"/>
            <a:ext cx="577940" cy="442645"/>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60000"/>
              <a:lumOff val="40000"/>
            </a:schemeClr>
          </a:solidFill>
          <a:ln w="25400" cap="flat" cmpd="sng" algn="ctr">
            <a:noFill/>
            <a:prstDash val="solid"/>
          </a:ln>
          <a:effectLst/>
        </p:spPr>
        <p:txBody>
          <a:bodyPr wrap="square" lIns="0" tIns="0" rIns="144000" bIns="0" anchor="ctr">
            <a:noAutofit/>
          </a:bodyPr>
          <a:lstStyle/>
          <a:p>
            <a:pPr algn="ctr">
              <a:defRPr/>
            </a:pPr>
            <a:endParaRPr lang="zh-CN" altLang="en-US" sz="2000" kern="0" dirty="0">
              <a:solidFill>
                <a:sysClr val="window" lastClr="FFFFFF"/>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839788" y="2615609"/>
            <a:ext cx="5157787" cy="3574054"/>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10" name="MH_Number_1">
            <a:hlinkClick r:id="" action="ppaction://noaction"/>
          </p:cNvPr>
          <p:cNvSpPr/>
          <p:nvPr>
            <p:custDataLst>
              <p:tags r:id="rId2"/>
            </p:custDataLst>
          </p:nvPr>
        </p:nvSpPr>
        <p:spPr>
          <a:xfrm flipH="1">
            <a:off x="93186" y="806583"/>
            <a:ext cx="577940" cy="442645"/>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60000"/>
              <a:lumOff val="40000"/>
            </a:schemeClr>
          </a:solidFill>
          <a:ln w="25400" cap="flat" cmpd="sng" algn="ctr">
            <a:noFill/>
            <a:prstDash val="solid"/>
          </a:ln>
          <a:effectLst/>
        </p:spPr>
        <p:txBody>
          <a:bodyPr wrap="square" lIns="0" tIns="0" rIns="144000" bIns="0" anchor="ctr">
            <a:noAutofit/>
          </a:bodyPr>
          <a:lstStyle/>
          <a:p>
            <a:pPr algn="ctr">
              <a:defRPr/>
            </a:pPr>
            <a:endParaRPr lang="zh-CN" altLang="en-US" sz="2000" kern="0" dirty="0">
              <a:solidFill>
                <a:sysClr val="window" lastClr="FFFFFF"/>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p:cNvSpPr/>
          <p:nvPr/>
        </p:nvSpPr>
        <p:spPr>
          <a:xfrm>
            <a:off x="0" y="0"/>
            <a:ext cx="12192000" cy="6858000"/>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300" dirty="0">
                <a:solidFill>
                  <a:schemeClr val="bg1"/>
                </a:solidFill>
                <a:latin typeface="Agency FB" panose="020B0503020202020204" pitchFamily="34" charset="0"/>
                <a:ea typeface="微软雅黑 Light" panose="020B0502040204020203" pitchFamily="34" charset="-122"/>
                <a:sym typeface="Agency FB" panose="020B0503020202020204" pitchFamily="34" charset="0"/>
              </a:rPr>
              <a:t>T</a:t>
            </a:r>
            <a:endParaRPr lang="zh-CN" altLang="en-US" dirty="0">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8" name="矩形 7"/>
          <p:cNvSpPr/>
          <p:nvPr/>
        </p:nvSpPr>
        <p:spPr>
          <a:xfrm>
            <a:off x="0" y="3429000"/>
            <a:ext cx="12192000" cy="3429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60000"/>
                  <a:lumOff val="40000"/>
                </a:schemeClr>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9" name="文本框 8"/>
          <p:cNvSpPr txBox="1"/>
          <p:nvPr/>
        </p:nvSpPr>
        <p:spPr>
          <a:xfrm>
            <a:off x="4891805" y="991225"/>
            <a:ext cx="2408391" cy="1446550"/>
          </a:xfrm>
          <a:prstGeom prst="rect">
            <a:avLst/>
          </a:prstGeom>
          <a:noFill/>
          <a:ln>
            <a:solidFill>
              <a:schemeClr val="accent3">
                <a:lumMod val="40000"/>
                <a:lumOff val="60000"/>
              </a:schemeClr>
            </a:solidFill>
          </a:ln>
        </p:spPr>
        <p:txBody>
          <a:bodyPr wrap="square" rtlCol="0">
            <a:spAutoFit/>
          </a:bodyPr>
          <a:lstStyle/>
          <a:p>
            <a:pPr algn="ctr"/>
            <a:r>
              <a:rPr lang="en-US" altLang="zh-CN" sz="8800" spc="300" dirty="0" smtClean="0">
                <a:solidFill>
                  <a:schemeClr val="bg1"/>
                </a:solidFill>
                <a:latin typeface="Agency FB" panose="020B0503020202020204" pitchFamily="34" charset="0"/>
                <a:ea typeface="微软雅黑 Light" panose="020B0502040204020203" pitchFamily="34" charset="-122"/>
                <a:sym typeface="Agency FB" panose="020B0503020202020204" pitchFamily="34" charset="0"/>
              </a:rPr>
              <a:t>2018</a:t>
            </a:r>
            <a:endParaRPr lang="zh-CN" altLang="en-US" sz="8800" spc="300" dirty="0">
              <a:solidFill>
                <a:schemeClr val="bg1"/>
              </a:solidFill>
              <a:latin typeface="Agency FB" panose="020B0503020202020204" pitchFamily="34" charset="0"/>
              <a:ea typeface="微软雅黑 Light" panose="020B0502040204020203" pitchFamily="34" charset="-122"/>
              <a:sym typeface="Agency FB" panose="020B0503020202020204" pitchFamily="34" charset="0"/>
            </a:endParaRPr>
          </a:p>
        </p:txBody>
      </p:sp>
      <p:sp>
        <p:nvSpPr>
          <p:cNvPr id="10" name="标题 1"/>
          <p:cNvSpPr>
            <a:spLocks noGrp="1"/>
          </p:cNvSpPr>
          <p:nvPr>
            <p:ph type="ctrTitle"/>
          </p:nvPr>
        </p:nvSpPr>
        <p:spPr>
          <a:xfrm>
            <a:off x="1524000" y="3809999"/>
            <a:ext cx="9144000" cy="1181101"/>
          </a:xfrm>
        </p:spPr>
        <p:txBody>
          <a:bodyPr anchor="b">
            <a:normAutofit/>
          </a:bodyPr>
          <a:lstStyle>
            <a:lvl1pPr algn="ctr">
              <a:defRPr sz="5400">
                <a:solidFill>
                  <a:schemeClr val="bg1"/>
                </a:solidFill>
              </a:defRPr>
            </a:lvl1pPr>
          </a:lstStyle>
          <a:p>
            <a:r>
              <a:rPr lang="zh-CN" altLang="en-US" dirty="0"/>
              <a:t>单击此处编辑母版标题样式</a:t>
            </a:r>
            <a:endParaRPr lang="zh-CN" altLang="en-US" dirty="0"/>
          </a:p>
        </p:txBody>
      </p:sp>
      <p:sp>
        <p:nvSpPr>
          <p:cNvPr id="11" name="副标题 2"/>
          <p:cNvSpPr>
            <a:spLocks noGrp="1"/>
          </p:cNvSpPr>
          <p:nvPr>
            <p:ph type="subTitle" idx="1"/>
          </p:nvPr>
        </p:nvSpPr>
        <p:spPr>
          <a:xfrm>
            <a:off x="1524000" y="5746125"/>
            <a:ext cx="9144000" cy="50165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2"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13" name="页脚占位符 4"/>
          <p:cNvSpPr>
            <a:spLocks noGrp="1"/>
          </p:cNvSpPr>
          <p:nvPr>
            <p:ph type="ftr" sz="quarter" idx="11"/>
          </p:nvPr>
        </p:nvSpPr>
        <p:spPr>
          <a:xfrm>
            <a:off x="4038600" y="6356350"/>
            <a:ext cx="4114800" cy="365125"/>
          </a:xfrm>
        </p:spPr>
        <p:txBody>
          <a:bodyPr/>
          <a:lstStyle/>
          <a:p>
            <a:endParaRPr lang="zh-CN" altLang="en-US"/>
          </a:p>
        </p:txBody>
      </p:sp>
      <p:sp>
        <p:nvSpPr>
          <p:cNvPr id="14"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smtClean="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
        <p:nvSpPr>
          <p:cNvPr id="8" name="MH_Number_1">
            <a:hlinkClick r:id="" action="ppaction://noaction"/>
          </p:cNvPr>
          <p:cNvSpPr/>
          <p:nvPr>
            <p:custDataLst>
              <p:tags r:id="rId2"/>
            </p:custDataLst>
          </p:nvPr>
        </p:nvSpPr>
        <p:spPr>
          <a:xfrm flipH="1">
            <a:off x="137597" y="812730"/>
            <a:ext cx="577940" cy="442645"/>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60000"/>
              <a:lumOff val="40000"/>
            </a:schemeClr>
          </a:solidFill>
          <a:ln w="25400" cap="flat" cmpd="sng" algn="ctr">
            <a:noFill/>
            <a:prstDash val="solid"/>
          </a:ln>
          <a:effectLst/>
        </p:spPr>
        <p:txBody>
          <a:bodyPr wrap="square" lIns="0" tIns="0" rIns="144000" bIns="0" anchor="ctr">
            <a:noAutofit/>
          </a:bodyPr>
          <a:lstStyle/>
          <a:p>
            <a:pPr algn="ctr">
              <a:defRPr/>
            </a:pPr>
            <a:endParaRPr lang="zh-CN" altLang="en-US" sz="2000" kern="0" dirty="0">
              <a:solidFill>
                <a:sysClr val="window" lastClr="FFFFFF"/>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smtClean="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3" Type="http://schemas.openxmlformats.org/officeDocument/2006/relationships/theme" Target="../theme/theme1.xml"/><Relationship Id="rId42" Type="http://schemas.openxmlformats.org/officeDocument/2006/relationships/tags" Target="../tags/tag7.xml"/><Relationship Id="rId41" Type="http://schemas.openxmlformats.org/officeDocument/2006/relationships/tags" Target="../tags/tag6.xml"/><Relationship Id="rId40" Type="http://schemas.openxmlformats.org/officeDocument/2006/relationships/tags" Target="../tags/tag5.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100000">
              <a:srgbClr val="FFCFCF"/>
            </a:gs>
            <a:gs pos="100000">
              <a:schemeClr val="accent1">
                <a:lumMod val="20000"/>
                <a:lumOff val="80000"/>
              </a:schemeClr>
            </a:gs>
            <a:gs pos="0">
              <a:srgbClr val="FFEFEF"/>
            </a:gs>
            <a:gs pos="50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0"/>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1"/>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0030101010101" charset="-122"/>
                <a:ea typeface="黑体" panose="02010600030101010101"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0030101010101" charset="-122"/>
                <a:ea typeface="黑体" panose="0201060003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0030101010101" charset="-122"/>
                <a:ea typeface="黑体" panose="02010600030101010101" charset="-122"/>
              </a:defRPr>
            </a:lvl1pPr>
          </a:lstStyle>
          <a:p>
            <a:fld id="{565CE74E-AB26-4998-AD42-012C4C1AD076}" type="slidenum">
              <a:rPr lang="zh-CN" altLang="en-US" smtClean="0"/>
            </a:fld>
            <a:endParaRPr lang="zh-CN" altLang="en-US"/>
          </a:p>
        </p:txBody>
      </p:sp>
      <p:sp>
        <p:nvSpPr>
          <p:cNvPr id="7" name="KSO_TEMPLATE" hidden="1"/>
          <p:cNvSpPr/>
          <p:nvPr>
            <p:custDataLst>
              <p:tags r:id="rId4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8.xml"/><Relationship Id="rId3" Type="http://schemas.openxmlformats.org/officeDocument/2006/relationships/tags" Target="../tags/tag8.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5.xml"/><Relationship Id="rId3" Type="http://schemas.openxmlformats.org/officeDocument/2006/relationships/tags" Target="../tags/tag21.xml"/><Relationship Id="rId2" Type="http://schemas.openxmlformats.org/officeDocument/2006/relationships/image" Target="../media/image11.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4.xml"/><Relationship Id="rId3" Type="http://schemas.openxmlformats.org/officeDocument/2006/relationships/tags" Target="../tags/tag22.xml"/><Relationship Id="rId2" Type="http://schemas.openxmlformats.org/officeDocument/2006/relationships/image" Target="../media/image12.jpe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3.xml"/><Relationship Id="rId2" Type="http://schemas.openxmlformats.org/officeDocument/2006/relationships/tags" Target="../tags/tag23.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2.xml"/><Relationship Id="rId4" Type="http://schemas.openxmlformats.org/officeDocument/2006/relationships/tags" Target="../tags/tag24.xml"/><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1.xml"/><Relationship Id="rId4" Type="http://schemas.openxmlformats.org/officeDocument/2006/relationships/tags" Target="../tags/tag25.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0.xml"/><Relationship Id="rId2" Type="http://schemas.openxmlformats.org/officeDocument/2006/relationships/tags" Target="../tags/tag26.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9.xml"/><Relationship Id="rId2" Type="http://schemas.openxmlformats.org/officeDocument/2006/relationships/tags" Target="../tags/tag27.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8.xml"/><Relationship Id="rId2" Type="http://schemas.openxmlformats.org/officeDocument/2006/relationships/tags" Target="../tags/tag28.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7.xml"/><Relationship Id="rId2" Type="http://schemas.openxmlformats.org/officeDocument/2006/relationships/tags" Target="../tags/tag29.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6.xml"/><Relationship Id="rId4" Type="http://schemas.openxmlformats.org/officeDocument/2006/relationships/tags" Target="../tags/tag30.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6.xml"/><Relationship Id="rId2" Type="http://schemas.openxmlformats.org/officeDocument/2006/relationships/tags" Target="../tags/tag9.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5.xml"/><Relationship Id="rId2" Type="http://schemas.openxmlformats.org/officeDocument/2006/relationships/tags" Target="../tags/tag31.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4.xml"/><Relationship Id="rId3" Type="http://schemas.openxmlformats.org/officeDocument/2006/relationships/tags" Target="../tags/tag32.xml"/><Relationship Id="rId2" Type="http://schemas.openxmlformats.org/officeDocument/2006/relationships/image" Target="../media/image16.jpe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3.xml"/><Relationship Id="rId2" Type="http://schemas.openxmlformats.org/officeDocument/2006/relationships/tags" Target="../tags/tag33.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tags" Target="../tags/tag34.xml"/><Relationship Id="rId2" Type="http://schemas.openxmlformats.org/officeDocument/2006/relationships/image" Target="../media/image10.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9.xml"/><Relationship Id="rId2" Type="http://schemas.openxmlformats.org/officeDocument/2006/relationships/image" Target="../media/image17.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9.xml"/><Relationship Id="rId2" Type="http://schemas.openxmlformats.org/officeDocument/2006/relationships/image" Target="../media/image18.pn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9.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7.xml"/><Relationship Id="rId4" Type="http://schemas.openxmlformats.org/officeDocument/2006/relationships/tags" Target="../tags/tag10.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image" Target="../media/image19.png"/><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0" Type="http://schemas.openxmlformats.org/officeDocument/2006/relationships/notesSlide" Target="../notesSlides/notesSlide30.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39.xml"/><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9.xml"/><Relationship Id="rId2" Type="http://schemas.openxmlformats.org/officeDocument/2006/relationships/image" Target="../media/image22.pn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9.xml"/><Relationship Id="rId2" Type="http://schemas.openxmlformats.org/officeDocument/2006/relationships/image" Target="../media/image23.pn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39.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7.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39.xml"/><Relationship Id="rId2" Type="http://schemas.openxmlformats.org/officeDocument/2006/relationships/image" Target="../media/image7.png"/><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39.xml"/><Relationship Id="rId2" Type="http://schemas.openxmlformats.org/officeDocument/2006/relationships/image" Target="../media/image11.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39.xml"/><Relationship Id="rId2" Type="http://schemas.openxmlformats.org/officeDocument/2006/relationships/image" Target="../media/image27.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3.xml"/><Relationship Id="rId4" Type="http://schemas.openxmlformats.org/officeDocument/2006/relationships/tags" Target="../tags/tag1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39.xml"/><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2.xml"/><Relationship Id="rId2" Type="http://schemas.openxmlformats.org/officeDocument/2006/relationships/tags" Target="../tags/tag1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1.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9.xml"/><Relationship Id="rId2" Type="http://schemas.openxmlformats.org/officeDocument/2006/relationships/tags" Target="../tags/tag18.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7.xml"/><Relationship Id="rId4" Type="http://schemas.openxmlformats.org/officeDocument/2006/relationships/tags" Target="../tags/tag19.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6.xml"/><Relationship Id="rId3" Type="http://schemas.openxmlformats.org/officeDocument/2006/relationships/tags" Target="../tags/tag20.xml"/><Relationship Id="rId2" Type="http://schemas.openxmlformats.org/officeDocument/2006/relationships/image" Target="../media/image10.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已生成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b="-1"/>
          <a:stretch>
            <a:fillRect/>
          </a:stretch>
        </p:blipFill>
        <p:spPr>
          <a:xfrm>
            <a:off x="0" y="0"/>
            <a:ext cx="12192000" cy="6858000"/>
          </a:xfrm>
          <a:prstGeom prst="rect">
            <a:avLst/>
          </a:prstGeom>
        </p:spPr>
      </p:pic>
      <p:sp>
        <p:nvSpPr>
          <p:cNvPr id="9" name="文本框 8"/>
          <p:cNvSpPr txBox="1"/>
          <p:nvPr/>
        </p:nvSpPr>
        <p:spPr>
          <a:xfrm>
            <a:off x="990600" y="1332088"/>
            <a:ext cx="10058399" cy="4038600"/>
          </a:xfrm>
          <a:prstGeom prst="rect">
            <a:avLst/>
          </a:prstGeom>
          <a:noFill/>
        </p:spPr>
        <p:txBody>
          <a:bodyPr wrap="square" rtlCol="0">
            <a:spAutoFit/>
          </a:bodyPr>
          <a:lstStyle/>
          <a:p>
            <a:pPr algn="ctr">
              <a:lnSpc>
                <a:spcPct val="150000"/>
              </a:lnSpc>
            </a:pPr>
            <a:r>
              <a:rPr lang="zh-CN" altLang="en-US" sz="4400" b="1" dirty="0">
                <a:solidFill>
                  <a:srgbClr val="C00000"/>
                </a:solidFill>
                <a:latin typeface="楷体_GB2312" panose="02010609030101010101" charset="-122"/>
                <a:ea typeface="楷体_GB2312" panose="02010609030101010101" charset="-122"/>
              </a:rPr>
              <a:t>学习领会党的十九大精神之二</a:t>
            </a:r>
            <a:endParaRPr lang="zh-CN" altLang="en-US" sz="4400" b="1" dirty="0">
              <a:solidFill>
                <a:srgbClr val="C00000"/>
              </a:solidFill>
              <a:latin typeface="楷体_GB2312" panose="02010609030101010101" charset="-122"/>
              <a:ea typeface="楷体_GB2312" panose="02010609030101010101" charset="-122"/>
            </a:endParaRPr>
          </a:p>
          <a:p>
            <a:pPr algn="ctr">
              <a:lnSpc>
                <a:spcPct val="150000"/>
              </a:lnSpc>
            </a:pPr>
            <a:r>
              <a:rPr lang="zh-CN" altLang="en-US" sz="4400" b="1" dirty="0">
                <a:solidFill>
                  <a:schemeClr val="tx1"/>
                </a:solidFill>
                <a:latin typeface="黑体" panose="02010600030101010101" charset="-122"/>
                <a:ea typeface="黑体" panose="02010600030101010101" charset="-122"/>
              </a:rPr>
              <a:t>习近平新时代中国特色社会主义</a:t>
            </a:r>
            <a:r>
              <a:rPr lang="zh-CN" altLang="en-US" sz="4400" b="1" dirty="0" smtClean="0">
                <a:solidFill>
                  <a:schemeClr val="tx1"/>
                </a:solidFill>
                <a:latin typeface="黑体" panose="02010600030101010101" charset="-122"/>
                <a:ea typeface="黑体" panose="02010600030101010101" charset="-122"/>
              </a:rPr>
              <a:t>思想的精神实质和丰富内涵</a:t>
            </a:r>
            <a:endParaRPr lang="zh-CN" altLang="en-US" sz="4400" b="1" dirty="0" smtClean="0">
              <a:solidFill>
                <a:schemeClr val="tx1"/>
              </a:solidFill>
              <a:latin typeface="黑体" panose="02010600030101010101" charset="-122"/>
              <a:ea typeface="黑体" panose="02010600030101010101" charset="-122"/>
            </a:endParaRPr>
          </a:p>
          <a:p>
            <a:pPr algn="ctr">
              <a:lnSpc>
                <a:spcPct val="150000"/>
              </a:lnSpc>
            </a:pPr>
            <a:endParaRPr lang="en-US" altLang="zh-CN" sz="1100" b="1" dirty="0" smtClean="0">
              <a:solidFill>
                <a:srgbClr val="C00000"/>
              </a:solidFill>
              <a:latin typeface="微软雅黑" panose="020B0503020204020204" charset="-122"/>
              <a:ea typeface="微软雅黑" panose="020B0503020204020204" charset="-122"/>
            </a:endParaRPr>
          </a:p>
          <a:p>
            <a:pPr algn="ctr">
              <a:lnSpc>
                <a:spcPct val="150000"/>
              </a:lnSpc>
            </a:pPr>
            <a:endParaRPr lang="zh-CN" altLang="en-US" sz="2800" b="1" dirty="0">
              <a:solidFill>
                <a:srgbClr val="00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3587750"/>
            <a:ext cx="12232640" cy="3461385"/>
          </a:xfrm>
          <a:prstGeom prst="rect">
            <a:avLst/>
          </a:prstGeom>
        </p:spPr>
      </p:pic>
    </p:spTree>
    <p:custDataLst>
      <p:tags r:id="rId3"/>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6128656"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第一，开辟了马克思主义新境界</a:t>
            </a:r>
            <a:endParaRPr lang="zh-CN" altLang="en-US" sz="2400" b="1" dirty="0">
              <a:solidFill>
                <a:schemeClr val="bg1"/>
              </a:solidFill>
              <a:latin typeface="黑体" panose="02010600030101010101" charset="-122"/>
            </a:endParaRPr>
          </a:p>
        </p:txBody>
      </p:sp>
      <p:grpSp>
        <p:nvGrpSpPr>
          <p:cNvPr id="19" name="组合 18"/>
          <p:cNvGrpSpPr/>
          <p:nvPr/>
        </p:nvGrpSpPr>
        <p:grpSpPr>
          <a:xfrm>
            <a:off x="644596" y="1378863"/>
            <a:ext cx="2955017" cy="555479"/>
            <a:chOff x="3746034" y="3823275"/>
            <a:chExt cx="2955017" cy="555479"/>
          </a:xfrm>
        </p:grpSpPr>
        <p:sp>
          <p:nvSpPr>
            <p:cNvPr id="20" name="文本框 19"/>
            <p:cNvSpPr txBox="1"/>
            <p:nvPr/>
          </p:nvSpPr>
          <p:spPr>
            <a:xfrm>
              <a:off x="3746034" y="3823275"/>
              <a:ext cx="2698175" cy="523220"/>
            </a:xfrm>
            <a:prstGeom prst="rect">
              <a:avLst/>
            </a:prstGeom>
            <a:noFill/>
          </p:spPr>
          <p:txBody>
            <a:bodyPr wrap="none" rtlCol="0" anchor="ctr">
              <a:spAutoFit/>
            </a:bodyPr>
            <a:lstStyle/>
            <a:p>
              <a:r>
                <a:rPr lang="zh-CN" altLang="en-US" sz="2800" b="1" dirty="0">
                  <a:solidFill>
                    <a:srgbClr val="D61519"/>
                  </a:solidFill>
                  <a:latin typeface="汉仪铁线黑-45简" panose="00020600040101010101" pitchFamily="18" charset="-122"/>
                  <a:ea typeface="汉仪铁线黑-45简" panose="00020600040101010101" pitchFamily="18" charset="-122"/>
                </a:rPr>
                <a:t>习近平同志指出</a:t>
              </a:r>
              <a:endParaRPr lang="zh-CN" altLang="en-US" sz="2800" b="1" dirty="0">
                <a:solidFill>
                  <a:srgbClr val="D61519"/>
                </a:solidFill>
                <a:latin typeface="汉仪铁线黑-45简" panose="00020600040101010101" pitchFamily="18" charset="-122"/>
                <a:ea typeface="汉仪铁线黑-45简" panose="00020600040101010101" pitchFamily="18" charset="-122"/>
              </a:endParaRPr>
            </a:p>
          </p:txBody>
        </p:sp>
        <p:cxnSp>
          <p:nvCxnSpPr>
            <p:cNvPr id="21" name="直接连接符 20"/>
            <p:cNvCxnSpPr/>
            <p:nvPr/>
          </p:nvCxnSpPr>
          <p:spPr>
            <a:xfrm flipH="1">
              <a:off x="3868865" y="4378754"/>
              <a:ext cx="2832186" cy="0"/>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25" name="文本框 24"/>
          <p:cNvSpPr txBox="1"/>
          <p:nvPr/>
        </p:nvSpPr>
        <p:spPr>
          <a:xfrm>
            <a:off x="1267889" y="1996519"/>
            <a:ext cx="10151225" cy="1301318"/>
          </a:xfrm>
          <a:prstGeom prst="rect">
            <a:avLst/>
          </a:prstGeom>
          <a:noFill/>
        </p:spPr>
        <p:txBody>
          <a:bodyPr wrap="squar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just">
              <a:lnSpc>
                <a:spcPct val="110000"/>
              </a:lnSpc>
            </a:pPr>
            <a:r>
              <a:rPr lang="zh-CN" altLang="en-US" sz="2400" dirty="0">
                <a:solidFill>
                  <a:srgbClr val="1C1C1C"/>
                </a:solidFill>
              </a:rPr>
              <a:t>在人类思想史上，就科学性、真理性、影响力、传播面而言，没有一种思想理论能达到马克思主义的高度，也没有一种学说能像马克思主义那样对世界</a:t>
            </a:r>
            <a:r>
              <a:rPr lang="zh-CN" altLang="en-US" sz="2400" dirty="0" smtClean="0">
                <a:solidFill>
                  <a:srgbClr val="1C1C1C"/>
                </a:solidFill>
              </a:rPr>
              <a:t>产生如此</a:t>
            </a:r>
            <a:r>
              <a:rPr lang="zh-CN" altLang="en-US" sz="2400" dirty="0">
                <a:solidFill>
                  <a:srgbClr val="1C1C1C"/>
                </a:solidFill>
              </a:rPr>
              <a:t>巨大的影响。</a:t>
            </a:r>
            <a:endParaRPr lang="zh-CN" altLang="zh-CN" sz="2400" dirty="0">
              <a:solidFill>
                <a:srgbClr val="1C1C1C"/>
              </a:solidFill>
            </a:endParaRPr>
          </a:p>
        </p:txBody>
      </p:sp>
      <p:sp>
        <p:nvSpPr>
          <p:cNvPr id="27" name="文本框 26"/>
          <p:cNvSpPr txBox="1"/>
          <p:nvPr/>
        </p:nvSpPr>
        <p:spPr>
          <a:xfrm>
            <a:off x="644596" y="3556129"/>
            <a:ext cx="2698175" cy="523220"/>
          </a:xfrm>
          <a:prstGeom prst="rect">
            <a:avLst/>
          </a:prstGeom>
          <a:noFill/>
        </p:spPr>
        <p:txBody>
          <a:bodyPr wrap="none" rtlCol="0" anchor="ctr">
            <a:spAutoFit/>
          </a:bodyPr>
          <a:lstStyle/>
          <a:p>
            <a:r>
              <a:rPr lang="zh-CN" altLang="en-US" sz="2800" b="1" dirty="0">
                <a:solidFill>
                  <a:srgbClr val="D61519"/>
                </a:solidFill>
                <a:latin typeface="汉仪铁线黑-45简" panose="00020600040101010101" pitchFamily="18" charset="-122"/>
                <a:ea typeface="汉仪铁线黑-45简" panose="00020600040101010101" pitchFamily="18" charset="-122"/>
              </a:rPr>
              <a:t>习近平同志强调</a:t>
            </a:r>
            <a:endParaRPr lang="zh-CN" altLang="en-US" sz="2800" b="1" dirty="0">
              <a:solidFill>
                <a:srgbClr val="D61519"/>
              </a:solidFill>
              <a:latin typeface="汉仪铁线黑-45简" panose="00020600040101010101" pitchFamily="18" charset="-122"/>
              <a:ea typeface="汉仪铁线黑-45简" panose="00020600040101010101" pitchFamily="18" charset="-122"/>
            </a:endParaRPr>
          </a:p>
        </p:txBody>
      </p:sp>
      <p:grpSp>
        <p:nvGrpSpPr>
          <p:cNvPr id="30" name="组合 29"/>
          <p:cNvGrpSpPr/>
          <p:nvPr/>
        </p:nvGrpSpPr>
        <p:grpSpPr>
          <a:xfrm>
            <a:off x="767427" y="4232195"/>
            <a:ext cx="10600784" cy="895053"/>
            <a:chOff x="1981169" y="2759743"/>
            <a:chExt cx="10600784" cy="895053"/>
          </a:xfrm>
        </p:grpSpPr>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169" y="2830532"/>
              <a:ext cx="459108" cy="468000"/>
            </a:xfrm>
            <a:prstGeom prst="rect">
              <a:avLst/>
            </a:prstGeom>
          </p:spPr>
        </p:pic>
        <p:sp>
          <p:nvSpPr>
            <p:cNvPr id="32" name="文本框 31"/>
            <p:cNvSpPr txBox="1"/>
            <p:nvPr/>
          </p:nvSpPr>
          <p:spPr>
            <a:xfrm>
              <a:off x="2532532" y="2759743"/>
              <a:ext cx="10049421" cy="895053"/>
            </a:xfrm>
            <a:prstGeom prst="rect">
              <a:avLst/>
            </a:prstGeom>
            <a:noFill/>
          </p:spPr>
          <p:txBody>
            <a:bodyPr wrap="squar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just">
                <a:lnSpc>
                  <a:spcPct val="110000"/>
                </a:lnSpc>
              </a:pPr>
              <a:r>
                <a:rPr lang="zh-CN" altLang="en-US" sz="2400" dirty="0">
                  <a:solidFill>
                    <a:srgbClr val="1C1C1C"/>
                  </a:solidFill>
                </a:rPr>
                <a:t>我们坚持和发展中国特色社会主义，必须高度重视理论的作用，增强理论自信和战略定力。</a:t>
              </a:r>
              <a:endParaRPr lang="zh-CN" altLang="zh-CN" sz="2400" dirty="0">
                <a:solidFill>
                  <a:srgbClr val="1C1C1C"/>
                </a:solidFill>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96" y="2109721"/>
            <a:ext cx="459108" cy="468000"/>
          </a:xfrm>
          <a:prstGeom prst="rect">
            <a:avLst/>
          </a:prstGeom>
        </p:spPr>
      </p:pic>
      <p:sp>
        <p:nvSpPr>
          <p:cNvPr id="6" name="矩形 5"/>
          <p:cNvSpPr/>
          <p:nvPr/>
        </p:nvSpPr>
        <p:spPr>
          <a:xfrm>
            <a:off x="378862" y="5536177"/>
            <a:ext cx="11499589" cy="861774"/>
          </a:xfrm>
          <a:prstGeom prst="rect">
            <a:avLst/>
          </a:prstGeom>
        </p:spPr>
        <p:txBody>
          <a:bodyPr wrap="square">
            <a:spAutoFit/>
          </a:bodyPr>
          <a:lstStyle/>
          <a:p>
            <a:pPr>
              <a:lnSpc>
                <a:spcPts val="3000"/>
              </a:lnSpc>
            </a:pPr>
            <a:r>
              <a:rPr lang="zh-CN" altLang="zh-CN" sz="2400" dirty="0">
                <a:solidFill>
                  <a:srgbClr val="1C1C1C"/>
                </a:solidFill>
                <a:latin typeface="方正清刻本悦宋简体" panose="02000000000000000000" pitchFamily="2" charset="-122"/>
                <a:ea typeface="方正清刻本悦宋简体" panose="02000000000000000000" pitchFamily="2" charset="-122"/>
              </a:rPr>
              <a:t>习近平同志在党的十八大到十九大期间</a:t>
            </a:r>
            <a:r>
              <a:rPr lang="zh-CN" altLang="zh-CN" sz="2400" dirty="0" smtClean="0">
                <a:solidFill>
                  <a:srgbClr val="1C1C1C"/>
                </a:solidFill>
                <a:latin typeface="方正清刻本悦宋简体" panose="02000000000000000000" pitchFamily="2" charset="-122"/>
                <a:ea typeface="方正清刻本悦宋简体" panose="02000000000000000000" pitchFamily="2" charset="-122"/>
              </a:rPr>
              <a:t>召开中央政治局</a:t>
            </a:r>
            <a:r>
              <a:rPr lang="zh-CN" altLang="zh-CN" sz="2400" dirty="0">
                <a:solidFill>
                  <a:srgbClr val="1C1C1C"/>
                </a:solidFill>
                <a:latin typeface="方正清刻本悦宋简体" panose="02000000000000000000" pitchFamily="2" charset="-122"/>
                <a:ea typeface="方正清刻本悦宋简体" panose="02000000000000000000" pitchFamily="2" charset="-122"/>
              </a:rPr>
              <a:t>集体学习会议时特别注重学习马克思主义</a:t>
            </a:r>
            <a:r>
              <a:rPr lang="zh-CN" altLang="zh-CN" sz="2400" dirty="0" smtClean="0">
                <a:solidFill>
                  <a:srgbClr val="1C1C1C"/>
                </a:solidFill>
                <a:latin typeface="方正清刻本悦宋简体" panose="02000000000000000000" pitchFamily="2" charset="-122"/>
                <a:ea typeface="方正清刻本悦宋简体" panose="02000000000000000000" pitchFamily="2" charset="-122"/>
              </a:rPr>
              <a:t>，</a:t>
            </a:r>
            <a:r>
              <a:rPr lang="zh-CN" altLang="en-US" sz="2400" dirty="0" smtClean="0">
                <a:solidFill>
                  <a:srgbClr val="1C1C1C"/>
                </a:solidFill>
                <a:latin typeface="方正清刻本悦宋简体" panose="02000000000000000000" pitchFamily="2" charset="-122"/>
                <a:ea typeface="方正清刻本悦宋简体" panose="02000000000000000000" pitchFamily="2" charset="-122"/>
              </a:rPr>
              <a:t>尤其是</a:t>
            </a:r>
            <a:r>
              <a:rPr lang="zh-CN" altLang="zh-CN" sz="2400" dirty="0" smtClean="0">
                <a:solidFill>
                  <a:srgbClr val="1C1C1C"/>
                </a:solidFill>
                <a:latin typeface="方正清刻本悦宋简体" panose="02000000000000000000" pitchFamily="2" charset="-122"/>
                <a:ea typeface="方正清刻本悦宋简体" panose="02000000000000000000" pitchFamily="2" charset="-122"/>
              </a:rPr>
              <a:t>学习</a:t>
            </a:r>
            <a:r>
              <a:rPr lang="zh-CN" altLang="zh-CN" sz="2400" dirty="0">
                <a:solidFill>
                  <a:srgbClr val="1C1C1C"/>
                </a:solidFill>
                <a:latin typeface="方正清刻本悦宋简体" panose="02000000000000000000" pitchFamily="2" charset="-122"/>
                <a:ea typeface="方正清刻本悦宋简体" panose="02000000000000000000" pitchFamily="2" charset="-122"/>
              </a:rPr>
              <a:t>了历史唯物主义、</a:t>
            </a:r>
            <a:r>
              <a:rPr lang="zh-CN" altLang="zh-CN" sz="2400" dirty="0" smtClean="0">
                <a:solidFill>
                  <a:srgbClr val="1C1C1C"/>
                </a:solidFill>
                <a:latin typeface="方正清刻本悦宋简体" panose="02000000000000000000" pitchFamily="2" charset="-122"/>
                <a:ea typeface="方正清刻本悦宋简体" panose="02000000000000000000" pitchFamily="2" charset="-122"/>
              </a:rPr>
              <a:t>辩证唯物主义</a:t>
            </a:r>
            <a:r>
              <a:rPr lang="zh-CN" altLang="en-US" sz="2400" dirty="0" smtClean="0">
                <a:solidFill>
                  <a:srgbClr val="1C1C1C"/>
                </a:solidFill>
                <a:latin typeface="方正清刻本悦宋简体" panose="02000000000000000000" pitchFamily="2" charset="-122"/>
                <a:ea typeface="方正清刻本悦宋简体" panose="02000000000000000000" pitchFamily="2" charset="-122"/>
              </a:rPr>
              <a:t>和</a:t>
            </a:r>
            <a:r>
              <a:rPr lang="zh-CN" altLang="zh-CN" sz="2400" dirty="0" smtClean="0">
                <a:solidFill>
                  <a:srgbClr val="1C1C1C"/>
                </a:solidFill>
                <a:latin typeface="方正清刻本悦宋简体" panose="02000000000000000000" pitchFamily="2" charset="-122"/>
                <a:ea typeface="方正清刻本悦宋简体" panose="02000000000000000000" pitchFamily="2" charset="-122"/>
              </a:rPr>
              <a:t>马克思主义政治经济学</a:t>
            </a:r>
            <a:r>
              <a:rPr lang="zh-CN" altLang="en-US" sz="2400" dirty="0" smtClean="0">
                <a:solidFill>
                  <a:srgbClr val="1C1C1C"/>
                </a:solidFill>
                <a:latin typeface="方正清刻本悦宋简体" panose="02000000000000000000" pitchFamily="2" charset="-122"/>
                <a:ea typeface="方正清刻本悦宋简体" panose="02000000000000000000" pitchFamily="2" charset="-122"/>
              </a:rPr>
              <a:t>。</a:t>
            </a:r>
            <a:endParaRPr lang="zh-CN" altLang="en-US" sz="2400" dirty="0">
              <a:solidFill>
                <a:srgbClr val="1C1C1C"/>
              </a:solidFill>
              <a:latin typeface="方正清刻本悦宋简体" panose="02000000000000000000" pitchFamily="2" charset="-122"/>
              <a:ea typeface="方正清刻本悦宋简体" panose="02000000000000000000" pitchFamily="2" charset="-122"/>
            </a:endParaRPr>
          </a:p>
        </p:txBody>
      </p:sp>
      <p:cxnSp>
        <p:nvCxnSpPr>
          <p:cNvPr id="48" name="直接连接符 47"/>
          <p:cNvCxnSpPr/>
          <p:nvPr/>
        </p:nvCxnSpPr>
        <p:spPr>
          <a:xfrm flipH="1">
            <a:off x="742596" y="4076034"/>
            <a:ext cx="2832186" cy="0"/>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Tree>
    <p:custDataLst>
      <p:tags r:id="rId3"/>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1+#ppt_w/2"/>
                                          </p:val>
                                        </p:tav>
                                        <p:tav tm="100000">
                                          <p:val>
                                            <p:strVal val="#ppt_x"/>
                                          </p:val>
                                        </p:tav>
                                      </p:tavLst>
                                    </p:anim>
                                    <p:anim calcmode="lin" valueType="num">
                                      <p:cBhvr additive="base">
                                        <p:cTn id="16"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0" y="68114"/>
            <a:ext cx="6857999"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第二，开辟了中国特色社会主义新境界</a:t>
            </a:r>
            <a:endParaRPr lang="zh-CN" altLang="en-US" sz="2400" b="1" dirty="0">
              <a:solidFill>
                <a:schemeClr val="bg1"/>
              </a:solidFill>
              <a:latin typeface="黑体" panose="02010600030101010101" charset="-122"/>
            </a:endParaRPr>
          </a:p>
        </p:txBody>
      </p:sp>
      <p:sp>
        <p:nvSpPr>
          <p:cNvPr id="4" name="矩形 3"/>
          <p:cNvSpPr/>
          <p:nvPr/>
        </p:nvSpPr>
        <p:spPr>
          <a:xfrm>
            <a:off x="4577445" y="1675300"/>
            <a:ext cx="7174539" cy="3939540"/>
          </a:xfrm>
          <a:prstGeom prst="rect">
            <a:avLst/>
          </a:prstGeom>
        </p:spPr>
        <p:txBody>
          <a:bodyPr wrap="square">
            <a:spAutoFit/>
          </a:bodyPr>
          <a:lstStyle/>
          <a:p>
            <a:pPr algn="just">
              <a:lnSpc>
                <a:spcPct val="125000"/>
              </a:lnSpc>
              <a:spcAft>
                <a:spcPts val="0"/>
              </a:spcAft>
            </a:pPr>
            <a:r>
              <a:rPr lang="zh-CN" altLang="zh-CN" sz="2000" kern="100" dirty="0" smtClean="0">
                <a:solidFill>
                  <a:srgbClr val="1C1C1C"/>
                </a:solidFill>
                <a:latin typeface="黑体" panose="02010600030101010101" charset="-122"/>
                <a:ea typeface="黑体" panose="02010600030101010101" charset="-122"/>
                <a:cs typeface="Times New Roman" panose="02020603050405020304" pitchFamily="18" charset="0"/>
              </a:rPr>
              <a:t>习近平</a:t>
            </a:r>
            <a:r>
              <a:rPr lang="zh-CN" altLang="zh-CN" sz="2000" kern="100" dirty="0">
                <a:solidFill>
                  <a:srgbClr val="1C1C1C"/>
                </a:solidFill>
                <a:latin typeface="黑体" panose="02010600030101010101" charset="-122"/>
                <a:ea typeface="黑体" panose="02010600030101010101" charset="-122"/>
                <a:cs typeface="Times New Roman" panose="02020603050405020304" pitchFamily="18" charset="0"/>
              </a:rPr>
              <a:t>新时代中国特色社会主义思想从理论和实践结合上系统回答</a:t>
            </a:r>
            <a:r>
              <a:rPr lang="zh-CN" altLang="zh-CN" sz="2000" kern="100" dirty="0">
                <a:solidFill>
                  <a:srgbClr val="C00000"/>
                </a:solidFill>
                <a:latin typeface="黑体" panose="02010600030101010101" charset="-122"/>
                <a:ea typeface="黑体" panose="02010600030101010101" charset="-122"/>
                <a:cs typeface="Times New Roman" panose="02020603050405020304" pitchFamily="18" charset="0"/>
              </a:rPr>
              <a:t>新时代坚持和发展什么样的中国特色社会主义、怎样坚持和发展中国特色社会主义</a:t>
            </a:r>
            <a:r>
              <a:rPr lang="zh-CN" altLang="zh-CN" sz="2000" kern="100" dirty="0">
                <a:solidFill>
                  <a:srgbClr val="1C1C1C"/>
                </a:solidFill>
                <a:latin typeface="黑体" panose="02010600030101010101" charset="-122"/>
                <a:ea typeface="黑体" panose="02010600030101010101" charset="-122"/>
                <a:cs typeface="Times New Roman" panose="02020603050405020304" pitchFamily="18" charset="0"/>
              </a:rPr>
              <a:t>，包括新时代坚持和发展中国特色社会主义的总目标、总任务、总体布局、战略布局和发展方向、发展方式、发展动力、战略步骤、外部条件、政治保证等基本问题，并且要根据新的实践对经济、政治、法治、科技、文化、教育、民生、民族、宗教、社会、生态文明、国家安全、国防和军队、“一国两制”和祖国统一、统一战线、外交、党的建设等各方面作出理论分析和政策指导，以利于更好坚持和发展中国特色社会主义。这开辟了中国特色社会主义新境界。</a:t>
            </a:r>
            <a:endParaRPr lang="zh-CN" altLang="zh-CN" sz="2000" kern="100" dirty="0">
              <a:solidFill>
                <a:srgbClr val="1C1C1C"/>
              </a:solidFill>
              <a:effectLst/>
              <a:latin typeface="黑体" panose="02010600030101010101" charset="-122"/>
              <a:ea typeface="黑体" panose="02010600030101010101" charset="-122"/>
              <a:cs typeface="Times New Roman" panose="02020603050405020304" pitchFamily="18"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87184" y="2864274"/>
            <a:ext cx="4092289" cy="1859228"/>
          </a:xfrm>
          <a:prstGeom prst="rect">
            <a:avLst/>
          </a:prstGeom>
        </p:spPr>
      </p:pic>
    </p:spTree>
    <p:custDataLst>
      <p:tags r:id="rId3"/>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0" y="68114"/>
            <a:ext cx="5856514"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smtClean="0">
                <a:solidFill>
                  <a:schemeClr val="bg1"/>
                </a:solidFill>
              </a:rPr>
              <a:t>第三，开辟</a:t>
            </a:r>
            <a:r>
              <a:rPr lang="zh-CN" altLang="en-US" sz="2400" b="1" dirty="0">
                <a:solidFill>
                  <a:schemeClr val="bg1"/>
                </a:solidFill>
              </a:rPr>
              <a:t>了党治国理政新境界</a:t>
            </a:r>
            <a:endParaRPr lang="zh-CN" altLang="en-US" sz="2400" b="1" dirty="0">
              <a:solidFill>
                <a:schemeClr val="bg1"/>
              </a:solidFill>
              <a:latin typeface="黑体" panose="02010600030101010101" charset="-122"/>
            </a:endParaRPr>
          </a:p>
        </p:txBody>
      </p:sp>
      <p:cxnSp>
        <p:nvCxnSpPr>
          <p:cNvPr id="8" name="直接连接符 7"/>
          <p:cNvCxnSpPr/>
          <p:nvPr/>
        </p:nvCxnSpPr>
        <p:spPr>
          <a:xfrm>
            <a:off x="2098120" y="1897154"/>
            <a:ext cx="0" cy="3748649"/>
          </a:xfrm>
          <a:prstGeom prst="line">
            <a:avLst/>
          </a:prstGeom>
          <a:ln w="63500" cap="rnd">
            <a:solidFill>
              <a:srgbClr val="D61519"/>
            </a:solidFill>
            <a:round/>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2109409" y="2005044"/>
            <a:ext cx="6750755" cy="461665"/>
            <a:chOff x="2035791" y="2752189"/>
            <a:chExt cx="6750755" cy="461665"/>
          </a:xfrm>
        </p:grpSpPr>
        <p:cxnSp>
          <p:nvCxnSpPr>
            <p:cNvPr id="11" name="直接连接符 10"/>
            <p:cNvCxnSpPr/>
            <p:nvPr/>
          </p:nvCxnSpPr>
          <p:spPr>
            <a:xfrm>
              <a:off x="2035791" y="2955109"/>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12" name="文本框 11"/>
            <p:cNvSpPr txBox="1"/>
            <p:nvPr/>
          </p:nvSpPr>
          <p:spPr>
            <a:xfrm>
              <a:off x="2713680" y="2752189"/>
              <a:ext cx="4493538" cy="461665"/>
            </a:xfrm>
            <a:prstGeom prst="rect">
              <a:avLst/>
            </a:prstGeom>
          </p:spPr>
          <p:txBody>
            <a:bodyPr wrap="none" rtlCol="0" anchor="ctr">
              <a:spAutoFit/>
            </a:bodyPr>
            <a:lstStyle/>
            <a:p>
              <a:r>
                <a:rPr lang="zh-CN" altLang="en-US" sz="2400" dirty="0">
                  <a:latin typeface="微软雅黑" panose="020B0503020204020204" charset="-122"/>
                  <a:ea typeface="微软雅黑" panose="020B0503020204020204" charset="-122"/>
                </a:rPr>
                <a:t>提出一系列新理念新思想新战略</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3" name="组合 12"/>
          <p:cNvGrpSpPr/>
          <p:nvPr/>
        </p:nvGrpSpPr>
        <p:grpSpPr>
          <a:xfrm>
            <a:off x="2109409" y="2578117"/>
            <a:ext cx="6750755" cy="461665"/>
            <a:chOff x="2035791" y="3449441"/>
            <a:chExt cx="6750755" cy="461665"/>
          </a:xfrm>
        </p:grpSpPr>
        <p:cxnSp>
          <p:nvCxnSpPr>
            <p:cNvPr id="14" name="直接连接符 13"/>
            <p:cNvCxnSpPr/>
            <p:nvPr/>
          </p:nvCxnSpPr>
          <p:spPr>
            <a:xfrm>
              <a:off x="2035791" y="3708185"/>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15" name="文本框 14"/>
            <p:cNvSpPr txBox="1"/>
            <p:nvPr/>
          </p:nvSpPr>
          <p:spPr>
            <a:xfrm>
              <a:off x="2713680" y="3449441"/>
              <a:ext cx="3570208" cy="461665"/>
            </a:xfrm>
            <a:prstGeom prst="rect">
              <a:avLst/>
            </a:prstGeom>
          </p:spPr>
          <p:txBody>
            <a:bodyPr wrap="none" rtlCol="0" anchor="ctr">
              <a:spAutoFit/>
            </a:bodyPr>
            <a:lstStyle/>
            <a:p>
              <a:r>
                <a:rPr lang="zh-CN" altLang="en-US" sz="2400" dirty="0">
                  <a:latin typeface="微软雅黑" panose="020B0503020204020204" charset="-122"/>
                  <a:ea typeface="微软雅黑" panose="020B0503020204020204" charset="-122"/>
                </a:rPr>
                <a:t>出台一系列重大方针政策</a:t>
              </a:r>
              <a:endParaRPr lang="zh-CN" altLang="en-US" sz="2400" dirty="0">
                <a:latin typeface="微软雅黑" panose="020B0503020204020204" charset="-122"/>
                <a:ea typeface="微软雅黑" panose="020B0503020204020204" charset="-122"/>
              </a:endParaRPr>
            </a:p>
          </p:txBody>
        </p:sp>
      </p:grpSp>
      <p:grpSp>
        <p:nvGrpSpPr>
          <p:cNvPr id="17" name="组合 16"/>
          <p:cNvGrpSpPr/>
          <p:nvPr/>
        </p:nvGrpSpPr>
        <p:grpSpPr>
          <a:xfrm>
            <a:off x="2109409" y="3272971"/>
            <a:ext cx="6750755" cy="461665"/>
            <a:chOff x="2035791" y="4258341"/>
            <a:chExt cx="6750755" cy="461665"/>
          </a:xfrm>
        </p:grpSpPr>
        <p:cxnSp>
          <p:nvCxnSpPr>
            <p:cNvPr id="19" name="直接连接符 18"/>
            <p:cNvCxnSpPr/>
            <p:nvPr/>
          </p:nvCxnSpPr>
          <p:spPr>
            <a:xfrm>
              <a:off x="2035791" y="4461261"/>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20" name="文本框 19"/>
            <p:cNvSpPr txBox="1"/>
            <p:nvPr/>
          </p:nvSpPr>
          <p:spPr>
            <a:xfrm>
              <a:off x="2713680" y="4258341"/>
              <a:ext cx="2954655" cy="461665"/>
            </a:xfrm>
            <a:prstGeom prst="rect">
              <a:avLst/>
            </a:prstGeom>
          </p:spPr>
          <p:txBody>
            <a:bodyPr wrap="none" rtlCol="0" anchor="ctr">
              <a:spAutoFit/>
            </a:bodyPr>
            <a:lstStyle/>
            <a:p>
              <a:r>
                <a:rPr lang="zh-CN" altLang="en-US" sz="2400" dirty="0">
                  <a:latin typeface="微软雅黑" panose="020B0503020204020204" charset="-122"/>
                  <a:ea typeface="微软雅黑" panose="020B0503020204020204" charset="-122"/>
                </a:rPr>
                <a:t>推出一系列重大举措</a:t>
              </a:r>
              <a:endParaRPr lang="zh-CN" altLang="en-US" sz="2400" dirty="0">
                <a:latin typeface="微软雅黑" panose="020B0503020204020204" charset="-122"/>
                <a:ea typeface="微软雅黑" panose="020B0503020204020204" charset="-122"/>
              </a:endParaRPr>
            </a:p>
          </p:txBody>
        </p:sp>
      </p:grpSp>
      <p:grpSp>
        <p:nvGrpSpPr>
          <p:cNvPr id="21" name="组合 20"/>
          <p:cNvGrpSpPr/>
          <p:nvPr/>
        </p:nvGrpSpPr>
        <p:grpSpPr>
          <a:xfrm>
            <a:off x="2109409" y="3923865"/>
            <a:ext cx="6750755" cy="461665"/>
            <a:chOff x="2035791" y="5011417"/>
            <a:chExt cx="6750755" cy="461665"/>
          </a:xfrm>
        </p:grpSpPr>
        <p:cxnSp>
          <p:nvCxnSpPr>
            <p:cNvPr id="22" name="直接连接符 21"/>
            <p:cNvCxnSpPr/>
            <p:nvPr/>
          </p:nvCxnSpPr>
          <p:spPr>
            <a:xfrm>
              <a:off x="2035791" y="5214337"/>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23" name="文本框 22"/>
            <p:cNvSpPr txBox="1"/>
            <p:nvPr/>
          </p:nvSpPr>
          <p:spPr>
            <a:xfrm>
              <a:off x="2713680" y="5011417"/>
              <a:ext cx="2954655" cy="461665"/>
            </a:xfrm>
            <a:prstGeom prst="rect">
              <a:avLst/>
            </a:prstGeom>
          </p:spPr>
          <p:txBody>
            <a:bodyPr wrap="none" rtlCol="0" anchor="ctr">
              <a:spAutoFit/>
            </a:bodyPr>
            <a:lstStyle/>
            <a:p>
              <a:r>
                <a:rPr lang="zh-CN" altLang="en-US" sz="2400" dirty="0">
                  <a:latin typeface="微软雅黑" panose="020B0503020204020204" charset="-122"/>
                  <a:ea typeface="微软雅黑" panose="020B0503020204020204" charset="-122"/>
                </a:rPr>
                <a:t>推进一系列重大工作</a:t>
              </a:r>
              <a:endParaRPr lang="zh-CN" altLang="en-US" sz="2400" dirty="0">
                <a:latin typeface="微软雅黑" panose="020B0503020204020204" charset="-122"/>
                <a:ea typeface="微软雅黑" panose="020B0503020204020204" charset="-122"/>
              </a:endParaRPr>
            </a:p>
          </p:txBody>
        </p:sp>
      </p:grpSp>
      <p:grpSp>
        <p:nvGrpSpPr>
          <p:cNvPr id="24" name="组合 23"/>
          <p:cNvGrpSpPr/>
          <p:nvPr/>
        </p:nvGrpSpPr>
        <p:grpSpPr>
          <a:xfrm>
            <a:off x="2109409" y="4519465"/>
            <a:ext cx="7948991" cy="461665"/>
            <a:chOff x="2035791" y="5764493"/>
            <a:chExt cx="7948991" cy="461665"/>
          </a:xfrm>
        </p:grpSpPr>
        <p:cxnSp>
          <p:nvCxnSpPr>
            <p:cNvPr id="25" name="直接连接符 24"/>
            <p:cNvCxnSpPr/>
            <p:nvPr/>
          </p:nvCxnSpPr>
          <p:spPr>
            <a:xfrm>
              <a:off x="2035791" y="5967414"/>
              <a:ext cx="7948991"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713680" y="5764493"/>
              <a:ext cx="5724644" cy="461665"/>
            </a:xfrm>
            <a:prstGeom prst="rect">
              <a:avLst/>
            </a:prstGeom>
            <a:solidFill>
              <a:srgbClr val="C00000"/>
            </a:solidFill>
          </p:spPr>
          <p:txBody>
            <a:bodyPr wrap="none" rtlCol="0" anchor="ctr">
              <a:spAutoFit/>
            </a:bodyPr>
            <a:lstStyle/>
            <a:p>
              <a:r>
                <a:rPr lang="zh-CN" altLang="en-US" sz="2400" b="1" dirty="0">
                  <a:solidFill>
                    <a:schemeClr val="bg1"/>
                  </a:solidFill>
                  <a:latin typeface="微软雅黑" panose="020B0503020204020204" charset="-122"/>
                  <a:ea typeface="微软雅黑" panose="020B0503020204020204" charset="-122"/>
                </a:rPr>
                <a:t>解决了许多长期想解决而没有解决的难题</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28" name="组合 27"/>
          <p:cNvGrpSpPr/>
          <p:nvPr/>
        </p:nvGrpSpPr>
        <p:grpSpPr>
          <a:xfrm>
            <a:off x="2098120" y="5248603"/>
            <a:ext cx="7948991" cy="461665"/>
            <a:chOff x="2035791" y="5764493"/>
            <a:chExt cx="7948991" cy="461665"/>
          </a:xfrm>
        </p:grpSpPr>
        <p:cxnSp>
          <p:nvCxnSpPr>
            <p:cNvPr id="29" name="直接连接符 28"/>
            <p:cNvCxnSpPr/>
            <p:nvPr/>
          </p:nvCxnSpPr>
          <p:spPr>
            <a:xfrm>
              <a:off x="2035791" y="5967414"/>
              <a:ext cx="7948991"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2713680" y="5764493"/>
              <a:ext cx="5416868" cy="461665"/>
            </a:xfrm>
            <a:prstGeom prst="rect">
              <a:avLst/>
            </a:prstGeom>
            <a:solidFill>
              <a:srgbClr val="C00000"/>
            </a:solidFill>
          </p:spPr>
          <p:txBody>
            <a:bodyPr wrap="none" rtlCol="0" anchor="ctr">
              <a:spAutoFit/>
            </a:bodyPr>
            <a:lstStyle/>
            <a:p>
              <a:r>
                <a:rPr lang="zh-CN" altLang="en-US" sz="2400" b="1" dirty="0">
                  <a:solidFill>
                    <a:schemeClr val="bg1"/>
                  </a:solidFill>
                  <a:latin typeface="微软雅黑" panose="020B0503020204020204" charset="-122"/>
                  <a:ea typeface="微软雅黑" panose="020B0503020204020204" charset="-122"/>
                </a:rPr>
                <a:t>办成了许多过去想办而没有办成的大事</a:t>
              </a:r>
              <a:endParaRPr lang="zh-CN" altLang="en-US" sz="2400" b="1" dirty="0">
                <a:solidFill>
                  <a:schemeClr val="bg1"/>
                </a:solidFill>
                <a:latin typeface="微软雅黑" panose="020B0503020204020204" charset="-122"/>
                <a:ea typeface="微软雅黑" panose="020B0503020204020204" charset="-122"/>
              </a:endParaRPr>
            </a:p>
          </p:txBody>
        </p:sp>
      </p:grpSp>
      <p:sp>
        <p:nvSpPr>
          <p:cNvPr id="32" name="文本框 31"/>
          <p:cNvSpPr txBox="1"/>
          <p:nvPr/>
        </p:nvSpPr>
        <p:spPr>
          <a:xfrm>
            <a:off x="802139" y="1184375"/>
            <a:ext cx="9879628" cy="523220"/>
          </a:xfrm>
          <a:prstGeom prst="rect">
            <a:avLst/>
          </a:prstGeom>
          <a:noFill/>
        </p:spPr>
        <p:txBody>
          <a:bodyPr wrap="none" rtlCol="0" anchor="ctr">
            <a:spAutoFit/>
          </a:bodyPr>
          <a:lstStyle/>
          <a:p>
            <a:r>
              <a:rPr lang="zh-CN" altLang="en-US" sz="2800" dirty="0">
                <a:solidFill>
                  <a:srgbClr val="1C1C1C"/>
                </a:solidFill>
                <a:latin typeface="汉仪铁线黑-45简" panose="00020600040101010101" pitchFamily="18" charset="-122"/>
                <a:ea typeface="汉仪铁线黑-45简" panose="00020600040101010101" pitchFamily="18" charset="-122"/>
              </a:rPr>
              <a:t>十八大以来的五年，是党和国家发展进程中</a:t>
            </a:r>
            <a:r>
              <a:rPr lang="zh-CN" altLang="en-US" sz="2800" b="1" dirty="0">
                <a:solidFill>
                  <a:srgbClr val="1C1C1C"/>
                </a:solidFill>
                <a:latin typeface="汉仪铁线黑-45简" panose="00020600040101010101" pitchFamily="18" charset="-122"/>
                <a:ea typeface="汉仪铁线黑-45简" panose="00020600040101010101" pitchFamily="18" charset="-122"/>
              </a:rPr>
              <a:t>极不平凡的五年</a:t>
            </a:r>
            <a:r>
              <a:rPr lang="zh-CN" altLang="en-US" sz="2800" dirty="0">
                <a:solidFill>
                  <a:srgbClr val="1C1C1C"/>
                </a:solidFill>
                <a:latin typeface="汉仪铁线黑-45简" panose="00020600040101010101" pitchFamily="18" charset="-122"/>
                <a:ea typeface="汉仪铁线黑-45简" panose="00020600040101010101" pitchFamily="18" charset="-122"/>
              </a:rPr>
              <a:t>。</a:t>
            </a:r>
            <a:endParaRPr lang="zh-CN" altLang="en-US" sz="2800" dirty="0">
              <a:solidFill>
                <a:srgbClr val="1C1C1C"/>
              </a:solidFill>
              <a:latin typeface="汉仪铁线黑-45简" panose="00020600040101010101" pitchFamily="18" charset="-122"/>
              <a:ea typeface="汉仪铁线黑-45简" panose="00020600040101010101" pitchFamily="18" charset="-122"/>
            </a:endParaRPr>
          </a:p>
        </p:txBody>
      </p:sp>
      <p:sp>
        <p:nvSpPr>
          <p:cNvPr id="35" name="文本框 34"/>
          <p:cNvSpPr txBox="1"/>
          <p:nvPr/>
        </p:nvSpPr>
        <p:spPr>
          <a:xfrm>
            <a:off x="574843" y="5986559"/>
            <a:ext cx="10517700" cy="630942"/>
          </a:xfrm>
          <a:prstGeom prst="rect">
            <a:avLst/>
          </a:prstGeom>
          <a:noFill/>
        </p:spPr>
        <p:txBody>
          <a:bodyPr wrap="square" rtlCol="0" anchor="ctr">
            <a:spAutoFit/>
          </a:bodyPr>
          <a:lstStyle/>
          <a:p>
            <a:pPr>
              <a:lnSpc>
                <a:spcPts val="4200"/>
              </a:lnSpc>
            </a:pPr>
            <a:r>
              <a:rPr lang="zh-CN" altLang="en-US" sz="2400" dirty="0">
                <a:solidFill>
                  <a:srgbClr val="1C1C1C"/>
                </a:solidFill>
                <a:latin typeface="汉仪铁线黑-45简" panose="00020600040101010101" pitchFamily="18" charset="-122"/>
                <a:ea typeface="汉仪铁线黑-45简" panose="00020600040101010101" pitchFamily="18" charset="-122"/>
              </a:rPr>
              <a:t>五年来的成就是</a:t>
            </a:r>
            <a:r>
              <a:rPr lang="zh-CN" altLang="en-US" sz="2400" b="1" dirty="0">
                <a:solidFill>
                  <a:srgbClr val="C00000"/>
                </a:solidFill>
                <a:latin typeface="汉仪铁线黑-45简" panose="00020600040101010101" pitchFamily="18" charset="-122"/>
                <a:ea typeface="汉仪铁线黑-45简" panose="00020600040101010101" pitchFamily="18" charset="-122"/>
              </a:rPr>
              <a:t>全方位的、开创性的</a:t>
            </a:r>
            <a:r>
              <a:rPr lang="zh-CN" altLang="en-US" sz="2400" dirty="0">
                <a:solidFill>
                  <a:srgbClr val="1C1C1C"/>
                </a:solidFill>
                <a:latin typeface="汉仪铁线黑-45简" panose="00020600040101010101" pitchFamily="18" charset="-122"/>
                <a:ea typeface="汉仪铁线黑-45简" panose="00020600040101010101" pitchFamily="18" charset="-122"/>
              </a:rPr>
              <a:t>，五年来的变革是</a:t>
            </a:r>
            <a:r>
              <a:rPr lang="zh-CN" altLang="en-US" sz="2400" b="1" dirty="0">
                <a:solidFill>
                  <a:srgbClr val="C00000"/>
                </a:solidFill>
                <a:latin typeface="汉仪铁线黑-45简" panose="00020600040101010101" pitchFamily="18" charset="-122"/>
                <a:ea typeface="汉仪铁线黑-45简" panose="00020600040101010101" pitchFamily="18" charset="-122"/>
              </a:rPr>
              <a:t>深层次的、根本性的</a:t>
            </a:r>
            <a:r>
              <a:rPr lang="zh-CN" altLang="en-US" sz="2400" dirty="0">
                <a:solidFill>
                  <a:srgbClr val="1C1C1C"/>
                </a:solidFill>
                <a:latin typeface="汉仪铁线黑-45简" panose="00020600040101010101" pitchFamily="18" charset="-122"/>
                <a:ea typeface="汉仪铁线黑-45简" panose="00020600040101010101" pitchFamily="18" charset="-122"/>
              </a:rPr>
              <a:t>。</a:t>
            </a:r>
            <a:endParaRPr lang="zh-CN" altLang="en-US" sz="2400" dirty="0">
              <a:solidFill>
                <a:srgbClr val="1C1C1C"/>
              </a:solidFill>
              <a:latin typeface="汉仪铁线黑-45简" panose="00020600040101010101" pitchFamily="18" charset="-122"/>
              <a:ea typeface="汉仪铁线黑-45简" panose="00020600040101010101" pitchFamily="18"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par>
                                <p:cTn id="12" presetID="2" presetClass="entr" presetSubtype="4" fill="hold" nodeType="withEffect">
                                  <p:stCondLst>
                                    <p:cond delay="10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7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325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40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400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1000" fill="hold"/>
                                        <p:tgtEl>
                                          <p:spTgt spid="28"/>
                                        </p:tgtEl>
                                        <p:attrNameLst>
                                          <p:attrName>ppt_x</p:attrName>
                                        </p:attrNameLst>
                                      </p:cBhvr>
                                      <p:tavLst>
                                        <p:tav tm="0">
                                          <p:val>
                                            <p:strVal val="#ppt_x"/>
                                          </p:val>
                                        </p:tav>
                                        <p:tav tm="100000">
                                          <p:val>
                                            <p:strVal val="#ppt_x"/>
                                          </p:val>
                                        </p:tav>
                                      </p:tavLst>
                                    </p:anim>
                                    <p:anim calcmode="lin" valueType="num">
                                      <p:cBhvr additive="base">
                                        <p:cTn id="35" dur="1000" fill="hold"/>
                                        <p:tgtEl>
                                          <p:spTgt spid="28"/>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22" presetClass="entr" presetSubtype="1"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0" y="68114"/>
            <a:ext cx="5856514"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第四，开辟了管党治党新境界</a:t>
            </a:r>
            <a:endParaRPr lang="zh-CN" altLang="en-US" sz="2400" b="1" dirty="0">
              <a:solidFill>
                <a:schemeClr val="bg1"/>
              </a:solidFill>
              <a:latin typeface="黑体" panose="02010600030101010101" charset="-122"/>
            </a:endParaRPr>
          </a:p>
        </p:txBody>
      </p:sp>
      <p:sp>
        <p:nvSpPr>
          <p:cNvPr id="27" name="圆角矩形 14"/>
          <p:cNvSpPr/>
          <p:nvPr/>
        </p:nvSpPr>
        <p:spPr>
          <a:xfrm>
            <a:off x="1363083" y="1116736"/>
            <a:ext cx="4777854" cy="6005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反腐败斗争压倒性态势已经形成</a:t>
            </a:r>
            <a:endParaRPr lang="zh-CN" altLang="en-US" sz="2400" b="1" spc="300" dirty="0">
              <a:solidFill>
                <a:schemeClr val="bg1"/>
              </a:solidFill>
              <a:ea typeface="微软雅黑" panose="020B0503020204020204" charset="-122"/>
            </a:endParaRPr>
          </a:p>
        </p:txBody>
      </p:sp>
      <p:sp>
        <p:nvSpPr>
          <p:cNvPr id="31" name="文本框 30"/>
          <p:cNvSpPr txBox="1"/>
          <p:nvPr/>
        </p:nvSpPr>
        <p:spPr>
          <a:xfrm>
            <a:off x="1363082" y="1869651"/>
            <a:ext cx="9228718" cy="1361911"/>
          </a:xfrm>
          <a:prstGeom prst="rect">
            <a:avLst/>
          </a:prstGeom>
          <a:noFill/>
          <a:ln>
            <a:solidFill>
              <a:schemeClr val="tx1"/>
            </a:solidFill>
          </a:ln>
        </p:spPr>
        <p:txBody>
          <a:bodyPr wrap="square" rtlCol="0">
            <a:spAutoFit/>
          </a:bodyPr>
          <a:lstStyle/>
          <a:p>
            <a:pPr algn="just">
              <a:lnSpc>
                <a:spcPct val="125000"/>
              </a:lnSpc>
            </a:pPr>
            <a:r>
              <a:rPr lang="zh-CN" altLang="en-US" sz="2200" dirty="0">
                <a:solidFill>
                  <a:srgbClr val="000000"/>
                </a:solidFill>
                <a:ea typeface="微软雅黑" panose="020B0503020204020204" charset="-122"/>
              </a:rPr>
              <a:t>党的十八大以来，以习近平同志为核心的党中央，高举反腐利剑抓“四风”，通过八项规定抓“四风”，取得了显著成效，党内政治生活气象更新，党内政治生态明显好转，反腐败斗争压倒性态势已经形成。</a:t>
            </a:r>
            <a:endParaRPr lang="zh-CN" altLang="en-US" sz="2200" dirty="0">
              <a:solidFill>
                <a:srgbClr val="000000"/>
              </a:solidFill>
              <a:ea typeface="微软雅黑" panose="020B0503020204020204" charset="-122"/>
            </a:endParaRPr>
          </a:p>
        </p:txBody>
      </p:sp>
      <p:grpSp>
        <p:nvGrpSpPr>
          <p:cNvPr id="33" name="组合 32"/>
          <p:cNvGrpSpPr/>
          <p:nvPr/>
        </p:nvGrpSpPr>
        <p:grpSpPr>
          <a:xfrm>
            <a:off x="1251957" y="3452300"/>
            <a:ext cx="7842915" cy="544188"/>
            <a:chOff x="1484503" y="4674127"/>
            <a:chExt cx="7842915" cy="544188"/>
          </a:xfrm>
        </p:grpSpPr>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503" y="4712222"/>
              <a:ext cx="459108" cy="468000"/>
            </a:xfrm>
            <a:prstGeom prst="rect">
              <a:avLst/>
            </a:prstGeom>
          </p:spPr>
        </p:pic>
        <p:sp>
          <p:nvSpPr>
            <p:cNvPr id="36" name="文本框 35"/>
            <p:cNvSpPr txBox="1"/>
            <p:nvPr/>
          </p:nvSpPr>
          <p:spPr>
            <a:xfrm>
              <a:off x="2089539" y="4674127"/>
              <a:ext cx="7237879" cy="544188"/>
            </a:xfrm>
            <a:prstGeom prst="rect">
              <a:avLst/>
            </a:prstGeom>
            <a:noFill/>
          </p:spPr>
          <p:txBody>
            <a:bodyPr wrap="non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l"/>
              <a:r>
                <a:rPr lang="zh-CN" altLang="en-US" sz="2200" dirty="0">
                  <a:solidFill>
                    <a:srgbClr val="C00000"/>
                  </a:solidFill>
                  <a:latin typeface="微软雅黑" panose="020B0503020204020204" charset="-122"/>
                  <a:ea typeface="微软雅黑" panose="020B0503020204020204" charset="-122"/>
                </a:rPr>
                <a:t>思想建党和制度治党相结合，党内政治生活呈现出新气象</a:t>
              </a:r>
              <a:endParaRPr lang="zh-CN" altLang="en-US" sz="2200" dirty="0">
                <a:solidFill>
                  <a:srgbClr val="C00000"/>
                </a:solidFill>
                <a:latin typeface="微软雅黑" panose="020B0503020204020204" charset="-122"/>
                <a:ea typeface="微软雅黑" panose="020B0503020204020204" charset="-122"/>
              </a:endParaRPr>
            </a:p>
          </p:txBody>
        </p:sp>
      </p:grpSp>
      <p:grpSp>
        <p:nvGrpSpPr>
          <p:cNvPr id="37" name="组合 36"/>
          <p:cNvGrpSpPr/>
          <p:nvPr/>
        </p:nvGrpSpPr>
        <p:grpSpPr>
          <a:xfrm>
            <a:off x="1251957" y="4110472"/>
            <a:ext cx="9535686" cy="544188"/>
            <a:chOff x="1484503" y="4674127"/>
            <a:chExt cx="9535686" cy="544188"/>
          </a:xfrm>
        </p:grpSpPr>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503" y="4712222"/>
              <a:ext cx="459108" cy="468000"/>
            </a:xfrm>
            <a:prstGeom prst="rect">
              <a:avLst/>
            </a:prstGeom>
          </p:spPr>
        </p:pic>
        <p:sp>
          <p:nvSpPr>
            <p:cNvPr id="39" name="文本框 38"/>
            <p:cNvSpPr txBox="1"/>
            <p:nvPr/>
          </p:nvSpPr>
          <p:spPr>
            <a:xfrm>
              <a:off x="2089539" y="4674127"/>
              <a:ext cx="8930650" cy="544188"/>
            </a:xfrm>
            <a:prstGeom prst="rect">
              <a:avLst/>
            </a:prstGeom>
            <a:noFill/>
          </p:spPr>
          <p:txBody>
            <a:bodyPr wrap="non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l"/>
              <a:r>
                <a:rPr lang="zh-CN" altLang="en-US" sz="2200" dirty="0">
                  <a:solidFill>
                    <a:srgbClr val="C00000"/>
                  </a:solidFill>
                  <a:latin typeface="微软雅黑" panose="020B0503020204020204" charset="-122"/>
                  <a:ea typeface="微软雅黑" panose="020B0503020204020204" charset="-122"/>
                </a:rPr>
                <a:t>锲而不舍地落实中央八项规定精神，以党的作风转变引领社会风气变革</a:t>
              </a:r>
              <a:endParaRPr lang="zh-CN" altLang="en-US" sz="2200" dirty="0">
                <a:solidFill>
                  <a:srgbClr val="C00000"/>
                </a:solidFill>
                <a:latin typeface="微软雅黑" panose="020B0503020204020204" charset="-122"/>
                <a:ea typeface="微软雅黑" panose="020B0503020204020204" charset="-122"/>
              </a:endParaRPr>
            </a:p>
          </p:txBody>
        </p:sp>
      </p:grpSp>
      <p:grpSp>
        <p:nvGrpSpPr>
          <p:cNvPr id="40" name="组合 39"/>
          <p:cNvGrpSpPr/>
          <p:nvPr/>
        </p:nvGrpSpPr>
        <p:grpSpPr>
          <a:xfrm>
            <a:off x="1251957" y="4757758"/>
            <a:ext cx="5021630" cy="544188"/>
            <a:chOff x="1319746" y="5108134"/>
            <a:chExt cx="5021630" cy="544188"/>
          </a:xfrm>
        </p:grpSpPr>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746" y="5146228"/>
              <a:ext cx="459108" cy="468000"/>
            </a:xfrm>
            <a:prstGeom prst="rect">
              <a:avLst/>
            </a:prstGeom>
          </p:spPr>
        </p:pic>
        <p:sp>
          <p:nvSpPr>
            <p:cNvPr id="42" name="文本框 41"/>
            <p:cNvSpPr txBox="1"/>
            <p:nvPr/>
          </p:nvSpPr>
          <p:spPr>
            <a:xfrm>
              <a:off x="1924782" y="5108134"/>
              <a:ext cx="4416594" cy="544188"/>
            </a:xfrm>
            <a:prstGeom prst="rect">
              <a:avLst/>
            </a:prstGeom>
            <a:noFill/>
          </p:spPr>
          <p:txBody>
            <a:bodyPr wrap="non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l"/>
              <a:r>
                <a:rPr lang="zh-CN" altLang="zh-CN" sz="2200" dirty="0">
                  <a:solidFill>
                    <a:srgbClr val="C00000"/>
                  </a:solidFill>
                  <a:latin typeface="微软雅黑" panose="020B0503020204020204" charset="-122"/>
                  <a:ea typeface="微软雅黑" panose="020B0503020204020204" charset="-122"/>
                </a:rPr>
                <a:t>强化党内监督，巡视利剑作用彰显</a:t>
              </a:r>
              <a:endParaRPr lang="zh-CN" altLang="en-US" sz="2200" dirty="0">
                <a:solidFill>
                  <a:srgbClr val="C00000"/>
                </a:solidFill>
                <a:latin typeface="微软雅黑" panose="020B0503020204020204" charset="-122"/>
                <a:ea typeface="微软雅黑" panose="020B0503020204020204" charset="-122"/>
              </a:endParaRPr>
            </a:p>
          </p:txBody>
        </p:sp>
      </p:grpSp>
      <p:grpSp>
        <p:nvGrpSpPr>
          <p:cNvPr id="43" name="组合 42"/>
          <p:cNvGrpSpPr/>
          <p:nvPr/>
        </p:nvGrpSpPr>
        <p:grpSpPr>
          <a:xfrm>
            <a:off x="1251957" y="5415931"/>
            <a:ext cx="3046730" cy="544188"/>
            <a:chOff x="1319746" y="5815165"/>
            <a:chExt cx="3046730" cy="544188"/>
          </a:xfrm>
        </p:grpSpPr>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746" y="5853259"/>
              <a:ext cx="459108" cy="468000"/>
            </a:xfrm>
            <a:prstGeom prst="rect">
              <a:avLst/>
            </a:prstGeom>
          </p:spPr>
        </p:pic>
        <p:sp>
          <p:nvSpPr>
            <p:cNvPr id="45" name="文本框 44"/>
            <p:cNvSpPr txBox="1"/>
            <p:nvPr/>
          </p:nvSpPr>
          <p:spPr>
            <a:xfrm>
              <a:off x="1924782" y="5815165"/>
              <a:ext cx="2441694" cy="544188"/>
            </a:xfrm>
            <a:prstGeom prst="rect">
              <a:avLst/>
            </a:prstGeom>
            <a:noFill/>
          </p:spPr>
          <p:txBody>
            <a:bodyPr wrap="non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l"/>
              <a:r>
                <a:rPr lang="zh-CN" altLang="zh-CN" sz="2200" dirty="0">
                  <a:solidFill>
                    <a:srgbClr val="C00000"/>
                  </a:solidFill>
                  <a:latin typeface="微软雅黑" panose="020B0503020204020204" charset="-122"/>
                  <a:ea typeface="微软雅黑" panose="020B0503020204020204" charset="-122"/>
                </a:rPr>
                <a:t>全面加强纪律建设</a:t>
              </a:r>
              <a:endParaRPr lang="zh-CN" altLang="en-US" sz="2200" dirty="0">
                <a:solidFill>
                  <a:srgbClr val="C00000"/>
                </a:solidFill>
                <a:latin typeface="微软雅黑" panose="020B0503020204020204" charset="-122"/>
                <a:ea typeface="微软雅黑" panose="020B0503020204020204" charset="-122"/>
              </a:endParaRPr>
            </a:p>
          </p:txBody>
        </p:sp>
      </p:grpSp>
      <p:pic>
        <p:nvPicPr>
          <p:cNvPr id="50" name="图片 49"/>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469085" y="4314242"/>
            <a:ext cx="3272011" cy="2515626"/>
          </a:xfrm>
          <a:prstGeom prst="rect">
            <a:avLst/>
          </a:prstGeom>
        </p:spPr>
      </p:pic>
      <p:sp useBgFill="1">
        <p:nvSpPr>
          <p:cNvPr id="51" name="矩形 50"/>
          <p:cNvSpPr/>
          <p:nvPr/>
        </p:nvSpPr>
        <p:spPr>
          <a:xfrm>
            <a:off x="7967676" y="5170678"/>
            <a:ext cx="4224324" cy="769441"/>
          </a:xfrm>
          <a:prstGeom prst="rect">
            <a:avLst/>
          </a:prstGeom>
        </p:spPr>
        <p:txBody>
          <a:bodyPr wrap="square">
            <a:spAutoFit/>
          </a:bodyPr>
          <a:lstStyle/>
          <a:p>
            <a:pPr algn="ctr">
              <a:lnSpc>
                <a:spcPct val="110000"/>
              </a:lnSpc>
            </a:pPr>
            <a:r>
              <a:rPr lang="zh-CN" altLang="en-US" sz="2000" b="1" dirty="0">
                <a:solidFill>
                  <a:srgbClr val="1C1C1C"/>
                </a:solidFill>
                <a:ea typeface="微软雅黑" panose="020B0503020204020204" charset="-122"/>
              </a:rPr>
              <a:t>人民群众对党风廉政建设和反腐败成效满意度发生了很大变化</a:t>
            </a:r>
            <a:endParaRPr lang="zh-CN" altLang="en-US" sz="2000" b="1" dirty="0">
              <a:solidFill>
                <a:srgbClr val="1C1C1C"/>
              </a:solidFill>
              <a:ea typeface="微软雅黑" panose="020B0503020204020204" charset="-122"/>
            </a:endParaRPr>
          </a:p>
        </p:txBody>
      </p:sp>
    </p:spTree>
    <p:custDataLst>
      <p:tags r:id="rId4"/>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100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1000" fill="hold"/>
                                        <p:tgtEl>
                                          <p:spTgt spid="33"/>
                                        </p:tgtEl>
                                        <p:attrNameLst>
                                          <p:attrName>ppt_x</p:attrName>
                                        </p:attrNameLst>
                                      </p:cBhvr>
                                      <p:tavLst>
                                        <p:tav tm="0">
                                          <p:val>
                                            <p:strVal val="#ppt_x"/>
                                          </p:val>
                                        </p:tav>
                                        <p:tav tm="100000">
                                          <p:val>
                                            <p:strVal val="#ppt_x"/>
                                          </p:val>
                                        </p:tav>
                                      </p:tavLst>
                                    </p:anim>
                                    <p:anim calcmode="lin" valueType="num">
                                      <p:cBhvr additive="base">
                                        <p:cTn id="11" dur="1000" fill="hold"/>
                                        <p:tgtEl>
                                          <p:spTgt spid="3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ppt_x"/>
                                          </p:val>
                                        </p:tav>
                                        <p:tav tm="100000">
                                          <p:val>
                                            <p:strVal val="#ppt_x"/>
                                          </p:val>
                                        </p:tav>
                                      </p:tavLst>
                                    </p:anim>
                                    <p:anim calcmode="lin" valueType="num">
                                      <p:cBhvr additive="base">
                                        <p:cTn id="15" dur="1000" fill="hold"/>
                                        <p:tgtEl>
                                          <p:spTgt spid="3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fill="hold"/>
                                        <p:tgtEl>
                                          <p:spTgt spid="40"/>
                                        </p:tgtEl>
                                        <p:attrNameLst>
                                          <p:attrName>ppt_x</p:attrName>
                                        </p:attrNameLst>
                                      </p:cBhvr>
                                      <p:tavLst>
                                        <p:tav tm="0">
                                          <p:val>
                                            <p:strVal val="#ppt_x"/>
                                          </p:val>
                                        </p:tav>
                                        <p:tav tm="100000">
                                          <p:val>
                                            <p:strVal val="#ppt_x"/>
                                          </p:val>
                                        </p:tav>
                                      </p:tavLst>
                                    </p:anim>
                                    <p:anim calcmode="lin" valueType="num">
                                      <p:cBhvr additive="base">
                                        <p:cTn id="19" dur="1000" fill="hold"/>
                                        <p:tgtEl>
                                          <p:spTgt spid="4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1000" fill="hold"/>
                                        <p:tgtEl>
                                          <p:spTgt spid="43"/>
                                        </p:tgtEl>
                                        <p:attrNameLst>
                                          <p:attrName>ppt_x</p:attrName>
                                        </p:attrNameLst>
                                      </p:cBhvr>
                                      <p:tavLst>
                                        <p:tav tm="0">
                                          <p:val>
                                            <p:strVal val="#ppt_x"/>
                                          </p:val>
                                        </p:tav>
                                        <p:tav tm="100000">
                                          <p:val>
                                            <p:strVal val="#ppt_x"/>
                                          </p:val>
                                        </p:tav>
                                      </p:tavLst>
                                    </p:anim>
                                    <p:anim calcmode="lin" valueType="num">
                                      <p:cBhvr additive="base">
                                        <p:cTn id="23"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已生成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b="-1"/>
          <a:stretch>
            <a:fillRect/>
          </a:stretch>
        </p:blipFill>
        <p:spPr>
          <a:xfrm>
            <a:off x="0" y="0"/>
            <a:ext cx="12192000" cy="6858000"/>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9" y="5091289"/>
            <a:ext cx="10923052" cy="2355798"/>
          </a:xfrm>
          <a:prstGeom prst="rect">
            <a:avLst/>
          </a:prstGeom>
        </p:spPr>
      </p:pic>
      <p:cxnSp>
        <p:nvCxnSpPr>
          <p:cNvPr id="7" name="直接连接符 6"/>
          <p:cNvCxnSpPr/>
          <p:nvPr/>
        </p:nvCxnSpPr>
        <p:spPr>
          <a:xfrm>
            <a:off x="1595179" y="4707301"/>
            <a:ext cx="9530687" cy="0"/>
          </a:xfrm>
          <a:prstGeom prst="line">
            <a:avLst/>
          </a:prstGeom>
          <a:ln>
            <a:solidFill>
              <a:srgbClr val="EA7E1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3987" y="806818"/>
            <a:ext cx="1965277" cy="1965277"/>
          </a:xfrm>
          <a:prstGeom prst="rect">
            <a:avLst/>
          </a:prstGeom>
        </p:spPr>
      </p:pic>
      <p:sp>
        <p:nvSpPr>
          <p:cNvPr id="10" name="文本框 9"/>
          <p:cNvSpPr txBox="1"/>
          <p:nvPr/>
        </p:nvSpPr>
        <p:spPr>
          <a:xfrm>
            <a:off x="1471490" y="2517084"/>
            <a:ext cx="9778063" cy="2123658"/>
          </a:xfrm>
          <a:prstGeom prst="rect">
            <a:avLst/>
          </a:prstGeom>
          <a:noFill/>
        </p:spPr>
        <p:txBody>
          <a:bodyPr wrap="square" rtlCol="0">
            <a:spAutoFit/>
          </a:bodyPr>
          <a:lstStyle/>
          <a:p>
            <a:pPr algn="ctr">
              <a:lnSpc>
                <a:spcPct val="150000"/>
              </a:lnSpc>
            </a:pPr>
            <a:r>
              <a:rPr lang="zh-CN" altLang="en-US" sz="4400" b="1" dirty="0">
                <a:solidFill>
                  <a:srgbClr val="C00000"/>
                </a:solidFill>
                <a:latin typeface="微软雅黑" panose="020B0503020204020204" charset="-122"/>
                <a:ea typeface="微软雅黑" panose="020B0503020204020204" charset="-122"/>
              </a:rPr>
              <a:t>习近平新时代中国特色社会主义思想的丰富内涵</a:t>
            </a:r>
            <a:endParaRPr lang="zh-CN" altLang="en-US" sz="4400" b="1" dirty="0">
              <a:solidFill>
                <a:srgbClr val="C00000"/>
              </a:solidFill>
              <a:latin typeface="微软雅黑" panose="020B0503020204020204" charset="-122"/>
              <a:ea typeface="微软雅黑" panose="020B0503020204020204" charset="-122"/>
            </a:endParaRPr>
          </a:p>
        </p:txBody>
      </p:sp>
      <p:sp>
        <p:nvSpPr>
          <p:cNvPr id="11" name="矩形 10"/>
          <p:cNvSpPr/>
          <p:nvPr/>
        </p:nvSpPr>
        <p:spPr>
          <a:xfrm>
            <a:off x="5838583" y="1501421"/>
            <a:ext cx="1043876" cy="1015663"/>
          </a:xfrm>
          <a:prstGeom prst="rect">
            <a:avLst/>
          </a:prstGeom>
        </p:spPr>
        <p:txBody>
          <a:bodyPr wrap="none">
            <a:spAutoFit/>
          </a:bodyPr>
          <a:lstStyle/>
          <a:p>
            <a:r>
              <a:rPr lang="en-US" altLang="zh-CN" sz="6000" b="1" dirty="0" smtClean="0">
                <a:latin typeface="方正大黑简体" panose="02010601030101010101" pitchFamily="2" charset="-122"/>
                <a:ea typeface="方正大黑简体" panose="02010601030101010101" pitchFamily="2" charset="-122"/>
              </a:rPr>
              <a:t>03</a:t>
            </a:r>
            <a:endParaRPr lang="zh-CN" altLang="en-US" sz="6000" b="1" dirty="0">
              <a:latin typeface="方正大黑简体" panose="02010601030101010101" pitchFamily="2" charset="-122"/>
              <a:ea typeface="方正大黑简体" panose="02010601030101010101" pitchFamily="2" charset="-122"/>
            </a:endParaRPr>
          </a:p>
        </p:txBody>
      </p:sp>
    </p:spTree>
    <p:custDataLst>
      <p:tags r:id="rId4"/>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986367" y="0"/>
            <a:ext cx="11205633" cy="721784"/>
          </a:xfrm>
          <a:prstGeom prst="rect">
            <a:avLst/>
          </a:prstGeom>
          <a:gradFill>
            <a:gsLst>
              <a:gs pos="0">
                <a:srgbClr val="E30000"/>
              </a:gs>
              <a:gs pos="100000">
                <a:srgbClr val="760303"/>
              </a:gs>
            </a:gsLst>
            <a:lin ang="5400000" scaled="0"/>
          </a:gradFill>
          <a:ln>
            <a:noFill/>
          </a:ln>
        </p:spPr>
        <p:txBody>
          <a:bodyPr anchor="ctr"/>
          <a:lstStyle>
            <a:lvl1pPr eaLnBrk="0" hangingPunct="0">
              <a:defRPr>
                <a:solidFill>
                  <a:schemeClr val="tx1"/>
                </a:solidFill>
                <a:latin typeface="Calibri" panose="020F0502020204030204" charset="0"/>
                <a:ea typeface="微软雅黑" panose="020B0503020204020204" charset="-122"/>
              </a:defRPr>
            </a:lvl1pPr>
            <a:lvl2pPr marL="742950" indent="-285750" eaLnBrk="0" hangingPunct="0">
              <a:defRPr>
                <a:solidFill>
                  <a:schemeClr val="tx1"/>
                </a:solidFill>
                <a:latin typeface="Calibri" panose="020F0502020204030204" charset="0"/>
                <a:ea typeface="微软雅黑" panose="020B0503020204020204" charset="-122"/>
              </a:defRPr>
            </a:lvl2pPr>
            <a:lvl3pPr marL="1143000" indent="-228600" eaLnBrk="0" hangingPunct="0">
              <a:defRPr>
                <a:solidFill>
                  <a:schemeClr val="tx1"/>
                </a:solidFill>
                <a:latin typeface="Calibri" panose="020F0502020204030204" charset="0"/>
                <a:ea typeface="微软雅黑" panose="020B0503020204020204" charset="-122"/>
              </a:defRPr>
            </a:lvl3pPr>
            <a:lvl4pPr marL="1600200" indent="-228600" eaLnBrk="0" hangingPunct="0">
              <a:defRPr>
                <a:solidFill>
                  <a:schemeClr val="tx1"/>
                </a:solidFill>
                <a:latin typeface="Calibri" panose="020F0502020204030204" charset="0"/>
                <a:ea typeface="微软雅黑" panose="020B0503020204020204" charset="-122"/>
              </a:defRPr>
            </a:lvl4pPr>
            <a:lvl5pPr marL="2057400" indent="-228600" eaLnBrk="0" hangingPunct="0">
              <a:defRPr>
                <a:solidFill>
                  <a:schemeClr val="tx1"/>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charset="-122"/>
              </a:defRPr>
            </a:lvl9pPr>
          </a:lstStyle>
          <a:p>
            <a:pPr algn="ctr" eaLnBrk="1" hangingPunct="1">
              <a:defRPr/>
            </a:pPr>
            <a:endParaRPr lang="zh-CN" altLang="en-US" sz="2400">
              <a:solidFill>
                <a:srgbClr val="FFFFFF"/>
              </a:solidFill>
            </a:endParaRPr>
          </a:p>
        </p:txBody>
      </p:sp>
      <p:sp>
        <p:nvSpPr>
          <p:cNvPr id="8" name="矩形 10"/>
          <p:cNvSpPr>
            <a:spLocks noChangeArrowheads="1"/>
          </p:cNvSpPr>
          <p:nvPr/>
        </p:nvSpPr>
        <p:spPr bwMode="auto">
          <a:xfrm>
            <a:off x="901700" y="0"/>
            <a:ext cx="61384" cy="721784"/>
          </a:xfrm>
          <a:prstGeom prst="rect">
            <a:avLst/>
          </a:prstGeom>
          <a:solidFill>
            <a:schemeClr val="accent2"/>
          </a:solidFill>
          <a:ln>
            <a:noFill/>
          </a:ln>
        </p:spPr>
        <p:txBody>
          <a:bodyPr anchor="ctr"/>
          <a:lstStyle/>
          <a:p>
            <a:pPr algn="ctr"/>
            <a:endParaRPr lang="zh-CN" altLang="en-US" sz="2400">
              <a:solidFill>
                <a:srgbClr val="FFFFFF"/>
              </a:solidFill>
              <a:latin typeface="Calibri" panose="020F0502020204030204" charset="0"/>
              <a:ea typeface="微软雅黑" panose="020B0503020204020204"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858" y="-12757"/>
            <a:ext cx="712985" cy="734541"/>
          </a:xfrm>
          <a:prstGeom prst="rect">
            <a:avLst/>
          </a:prstGeom>
        </p:spPr>
      </p:pic>
      <p:sp>
        <p:nvSpPr>
          <p:cNvPr id="2" name="TextBox 1"/>
          <p:cNvSpPr txBox="1">
            <a:spLocks noChangeArrowheads="1"/>
          </p:cNvSpPr>
          <p:nvPr/>
        </p:nvSpPr>
        <p:spPr bwMode="auto">
          <a:xfrm>
            <a:off x="986367" y="1"/>
            <a:ext cx="109114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b="1" dirty="0" smtClean="0">
                <a:solidFill>
                  <a:schemeClr val="bg1"/>
                </a:solidFill>
              </a:rPr>
              <a:t>三、</a:t>
            </a:r>
            <a:r>
              <a:rPr lang="zh-CN" altLang="en-US" b="1" dirty="0">
                <a:solidFill>
                  <a:schemeClr val="bg1"/>
                </a:solidFill>
              </a:rPr>
              <a:t>习近平新时代中国特色社会主义思想的丰富内涵</a:t>
            </a:r>
            <a:endParaRPr lang="zh-CN" altLang="en-US" b="1" dirty="0">
              <a:solidFill>
                <a:schemeClr val="bg1"/>
              </a:solidFill>
            </a:endParaRPr>
          </a:p>
          <a:p>
            <a:endParaRPr lang="zh-CN" altLang="en-US" b="1" dirty="0">
              <a:solidFill>
                <a:schemeClr val="bg1"/>
              </a:solidFill>
              <a:latin typeface="黑体" panose="02010600030101010101" charset="-122"/>
            </a:endParaRPr>
          </a:p>
        </p:txBody>
      </p:sp>
      <p:sp>
        <p:nvSpPr>
          <p:cNvPr id="44" name="矩形 43"/>
          <p:cNvSpPr/>
          <p:nvPr/>
        </p:nvSpPr>
        <p:spPr>
          <a:xfrm>
            <a:off x="901700" y="2887119"/>
            <a:ext cx="2461986" cy="17343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500" b="1" dirty="0" smtClean="0">
                <a:ea typeface="微软雅黑" panose="020B0503020204020204" charset="-122"/>
              </a:rPr>
              <a:t>十九大报告提出</a:t>
            </a:r>
            <a:r>
              <a:rPr lang="en-US" altLang="zh-CN" sz="2500" b="1" dirty="0" smtClean="0">
                <a:ea typeface="微软雅黑" panose="020B0503020204020204" charset="-122"/>
              </a:rPr>
              <a:t>8</a:t>
            </a:r>
            <a:r>
              <a:rPr lang="zh-CN" altLang="en-US" sz="2500" b="1" dirty="0" smtClean="0">
                <a:ea typeface="微软雅黑" panose="020B0503020204020204" charset="-122"/>
              </a:rPr>
              <a:t>个“明确”</a:t>
            </a:r>
            <a:endParaRPr lang="zh-CN" altLang="en-US" sz="2500" b="1" dirty="0">
              <a:ea typeface="微软雅黑" panose="020B0503020204020204" charset="-122"/>
            </a:endParaRPr>
          </a:p>
        </p:txBody>
      </p:sp>
      <p:sp>
        <p:nvSpPr>
          <p:cNvPr id="46" name="矩形 45"/>
          <p:cNvSpPr/>
          <p:nvPr/>
        </p:nvSpPr>
        <p:spPr>
          <a:xfrm>
            <a:off x="3547806" y="4026859"/>
            <a:ext cx="1674252" cy="7469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法治保障</a:t>
            </a:r>
            <a:endParaRPr lang="zh-CN" altLang="en-US" sz="2400" b="1" dirty="0">
              <a:ea typeface="微软雅黑" panose="020B0503020204020204" charset="-122"/>
            </a:endParaRPr>
          </a:p>
        </p:txBody>
      </p:sp>
      <p:sp>
        <p:nvSpPr>
          <p:cNvPr id="48" name="矩形 47"/>
          <p:cNvSpPr/>
          <p:nvPr/>
        </p:nvSpPr>
        <p:spPr>
          <a:xfrm>
            <a:off x="5402366" y="4026859"/>
            <a:ext cx="1674252" cy="7469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稳定力量</a:t>
            </a:r>
            <a:endParaRPr lang="zh-CN" altLang="en-US" sz="2400" b="1" dirty="0">
              <a:ea typeface="微软雅黑" panose="020B0503020204020204" charset="-122"/>
            </a:endParaRPr>
          </a:p>
        </p:txBody>
      </p:sp>
      <p:sp>
        <p:nvSpPr>
          <p:cNvPr id="49" name="矩形 48"/>
          <p:cNvSpPr/>
          <p:nvPr/>
        </p:nvSpPr>
        <p:spPr>
          <a:xfrm>
            <a:off x="7256926" y="4026859"/>
            <a:ext cx="1674252" cy="7469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外部环境</a:t>
            </a:r>
            <a:endParaRPr lang="zh-CN" altLang="en-US" sz="2400" b="1" dirty="0">
              <a:ea typeface="微软雅黑" panose="020B0503020204020204" charset="-122"/>
            </a:endParaRPr>
          </a:p>
        </p:txBody>
      </p:sp>
      <p:sp>
        <p:nvSpPr>
          <p:cNvPr id="50" name="矩形 49"/>
          <p:cNvSpPr/>
          <p:nvPr/>
        </p:nvSpPr>
        <p:spPr>
          <a:xfrm>
            <a:off x="9111486" y="4026858"/>
            <a:ext cx="1752456" cy="7469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根本保证</a:t>
            </a:r>
            <a:endParaRPr lang="zh-CN" altLang="en-US" sz="2400" b="1" dirty="0">
              <a:ea typeface="微软雅黑" panose="020B0503020204020204" charset="-122"/>
            </a:endParaRPr>
          </a:p>
        </p:txBody>
      </p:sp>
      <p:sp>
        <p:nvSpPr>
          <p:cNvPr id="51" name="矩形 50"/>
          <p:cNvSpPr/>
          <p:nvPr/>
        </p:nvSpPr>
        <p:spPr>
          <a:xfrm>
            <a:off x="3547806" y="2693161"/>
            <a:ext cx="1674252" cy="7563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总任务</a:t>
            </a:r>
            <a:endParaRPr lang="zh-CN" altLang="en-US" sz="2400" b="1" dirty="0">
              <a:ea typeface="微软雅黑" panose="020B0503020204020204" charset="-122"/>
            </a:endParaRPr>
          </a:p>
        </p:txBody>
      </p:sp>
      <p:sp>
        <p:nvSpPr>
          <p:cNvPr id="52" name="矩形 51"/>
          <p:cNvSpPr/>
          <p:nvPr/>
        </p:nvSpPr>
        <p:spPr>
          <a:xfrm>
            <a:off x="5402366" y="2693161"/>
            <a:ext cx="1674252" cy="7563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总依据</a:t>
            </a:r>
            <a:endParaRPr lang="zh-CN" altLang="en-US" sz="2400" b="1" dirty="0">
              <a:ea typeface="微软雅黑" panose="020B0503020204020204" charset="-122"/>
            </a:endParaRPr>
          </a:p>
        </p:txBody>
      </p:sp>
      <p:sp>
        <p:nvSpPr>
          <p:cNvPr id="53" name="矩形 52"/>
          <p:cNvSpPr/>
          <p:nvPr/>
        </p:nvSpPr>
        <p:spPr>
          <a:xfrm>
            <a:off x="7256926" y="2693161"/>
            <a:ext cx="1674252" cy="7563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总体布局</a:t>
            </a:r>
            <a:endParaRPr lang="zh-CN" altLang="en-US" sz="2400" b="1" dirty="0">
              <a:ea typeface="微软雅黑" panose="020B0503020204020204" charset="-122"/>
            </a:endParaRPr>
          </a:p>
        </p:txBody>
      </p:sp>
      <p:sp>
        <p:nvSpPr>
          <p:cNvPr id="54" name="矩形 53"/>
          <p:cNvSpPr/>
          <p:nvPr/>
        </p:nvSpPr>
        <p:spPr>
          <a:xfrm>
            <a:off x="9111485" y="2693161"/>
            <a:ext cx="1752457" cy="7563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微软雅黑" panose="020B0503020204020204" charset="-122"/>
              </a:rPr>
              <a:t>动力和活力</a:t>
            </a:r>
            <a:endParaRPr lang="zh-CN" altLang="en-US" sz="2400" b="1" dirty="0">
              <a:ea typeface="微软雅黑" panose="020B0503020204020204"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7870371"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第一，坚持和发展中国特色社会主义的总任务</a:t>
            </a:r>
            <a:endParaRPr lang="zh-CN" altLang="en-US" sz="2400" b="1" dirty="0">
              <a:solidFill>
                <a:schemeClr val="bg1"/>
              </a:solidFill>
              <a:latin typeface="黑体" panose="02010600030101010101" charset="-122"/>
            </a:endParaRPr>
          </a:p>
        </p:txBody>
      </p:sp>
      <p:sp>
        <p:nvSpPr>
          <p:cNvPr id="19" name="矩形 18"/>
          <p:cNvSpPr/>
          <p:nvPr/>
        </p:nvSpPr>
        <p:spPr>
          <a:xfrm>
            <a:off x="546653" y="1201414"/>
            <a:ext cx="11231690" cy="154516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0" name="圆角矩形 6"/>
          <p:cNvSpPr/>
          <p:nvPr/>
        </p:nvSpPr>
        <p:spPr>
          <a:xfrm>
            <a:off x="546735" y="1201420"/>
            <a:ext cx="3372485" cy="5988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solidFill>
                  <a:schemeClr val="bg1"/>
                </a:solidFill>
                <a:ea typeface="微软雅黑" panose="020B0503020204020204" charset="-122"/>
              </a:rPr>
              <a:t>十九</a:t>
            </a:r>
            <a:r>
              <a:rPr lang="zh-CN" altLang="en-US" sz="2500" b="1" dirty="0" smtClean="0">
                <a:solidFill>
                  <a:schemeClr val="bg1"/>
                </a:solidFill>
                <a:ea typeface="微软雅黑" panose="020B0503020204020204" charset="-122"/>
              </a:rPr>
              <a:t>大报告提出</a:t>
            </a:r>
            <a:endParaRPr lang="zh-CN" altLang="en-US" sz="2500" b="1" dirty="0" smtClean="0">
              <a:solidFill>
                <a:schemeClr val="bg1"/>
              </a:solidFill>
              <a:ea typeface="微软雅黑" panose="020B0503020204020204" charset="-122"/>
            </a:endParaRPr>
          </a:p>
        </p:txBody>
      </p:sp>
      <p:sp>
        <p:nvSpPr>
          <p:cNvPr id="21" name="文本框 20"/>
          <p:cNvSpPr txBox="1"/>
          <p:nvPr/>
        </p:nvSpPr>
        <p:spPr>
          <a:xfrm>
            <a:off x="606330" y="1822276"/>
            <a:ext cx="11150241" cy="892552"/>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明确坚持和发展中国特色社会主义，总任务是实现社会主义现代化和中华民族伟大复兴，在全面建成小康社会的基础上，分两步走在本世纪中叶建成富强民主文明和谐美丽的社会主义现代化强国。</a:t>
            </a:r>
            <a:endParaRPr lang="zh-CN" altLang="en-US" sz="2000" dirty="0">
              <a:solidFill>
                <a:srgbClr val="000000"/>
              </a:solidFill>
              <a:ea typeface="微软雅黑" panose="020B0503020204020204" charset="-122"/>
            </a:endParaRPr>
          </a:p>
        </p:txBody>
      </p:sp>
      <p:sp>
        <p:nvSpPr>
          <p:cNvPr id="22" name="文本框 21"/>
          <p:cNvSpPr txBox="1"/>
          <p:nvPr/>
        </p:nvSpPr>
        <p:spPr>
          <a:xfrm>
            <a:off x="1071147" y="3024880"/>
            <a:ext cx="10146414" cy="600164"/>
          </a:xfrm>
          <a:prstGeom prst="rect">
            <a:avLst/>
          </a:prstGeom>
          <a:noFill/>
        </p:spPr>
        <p:txBody>
          <a:bodyPr wrap="square" rtlCol="0">
            <a:spAutoFit/>
          </a:bodyPr>
          <a:lstStyle/>
          <a:p>
            <a:pPr algn="ctr">
              <a:lnSpc>
                <a:spcPct val="150000"/>
              </a:lnSpc>
            </a:pPr>
            <a:r>
              <a:rPr lang="zh-CN" altLang="en-US" sz="2000" dirty="0">
                <a:solidFill>
                  <a:srgbClr val="000000"/>
                </a:solidFill>
                <a:ea typeface="微软雅黑" panose="020B0503020204020204" charset="-122"/>
              </a:rPr>
              <a:t>综合分析国际国内形势和我国发展条件，从</a:t>
            </a:r>
            <a:r>
              <a:rPr lang="en-US" altLang="zh-CN" sz="2000" dirty="0">
                <a:solidFill>
                  <a:srgbClr val="000000"/>
                </a:solidFill>
                <a:ea typeface="微软雅黑" panose="020B0503020204020204" charset="-122"/>
              </a:rPr>
              <a:t>2020</a:t>
            </a:r>
            <a:r>
              <a:rPr lang="zh-CN" altLang="en-US" sz="2000" dirty="0">
                <a:solidFill>
                  <a:srgbClr val="000000"/>
                </a:solidFill>
                <a:ea typeface="微软雅黑" panose="020B0503020204020204" charset="-122"/>
              </a:rPr>
              <a:t>年到本世纪中叶可以</a:t>
            </a:r>
            <a:r>
              <a:rPr lang="zh-CN" altLang="en-US" sz="2200" b="1" dirty="0">
                <a:solidFill>
                  <a:srgbClr val="C00000"/>
                </a:solidFill>
                <a:ea typeface="微软雅黑" panose="020B0503020204020204" charset="-122"/>
              </a:rPr>
              <a:t>分两个阶段来安排</a:t>
            </a:r>
            <a:r>
              <a:rPr lang="zh-CN" altLang="en-US" sz="2000" dirty="0">
                <a:solidFill>
                  <a:srgbClr val="000000"/>
                </a:solidFill>
                <a:ea typeface="微软雅黑" panose="020B0503020204020204" charset="-122"/>
              </a:rPr>
              <a:t>。</a:t>
            </a:r>
            <a:endParaRPr lang="zh-CN" altLang="en-US" sz="2000" dirty="0">
              <a:solidFill>
                <a:srgbClr val="000000"/>
              </a:solidFill>
              <a:ea typeface="微软雅黑" panose="020B0503020204020204" charset="-122"/>
            </a:endParaRPr>
          </a:p>
        </p:txBody>
      </p:sp>
      <p:sp>
        <p:nvSpPr>
          <p:cNvPr id="23" name="矩形 22"/>
          <p:cNvSpPr/>
          <p:nvPr/>
        </p:nvSpPr>
        <p:spPr>
          <a:xfrm>
            <a:off x="934660" y="3797016"/>
            <a:ext cx="4597758" cy="2524259"/>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a typeface="微软雅黑" panose="020B0503020204020204" charset="-122"/>
            </a:endParaRPr>
          </a:p>
        </p:txBody>
      </p:sp>
      <p:cxnSp>
        <p:nvCxnSpPr>
          <p:cNvPr id="24" name="直接连接符 23"/>
          <p:cNvCxnSpPr/>
          <p:nvPr/>
        </p:nvCxnSpPr>
        <p:spPr>
          <a:xfrm>
            <a:off x="934660" y="4492477"/>
            <a:ext cx="45977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6483317" y="3797016"/>
            <a:ext cx="4597758" cy="2524259"/>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cxnSp>
        <p:nvCxnSpPr>
          <p:cNvPr id="26" name="直接连接符 25"/>
          <p:cNvCxnSpPr/>
          <p:nvPr/>
        </p:nvCxnSpPr>
        <p:spPr>
          <a:xfrm>
            <a:off x="6483317" y="4490329"/>
            <a:ext cx="45977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934660" y="3913461"/>
            <a:ext cx="4597758" cy="523220"/>
          </a:xfrm>
          <a:prstGeom prst="rect">
            <a:avLst/>
          </a:prstGeom>
          <a:noFill/>
        </p:spPr>
        <p:txBody>
          <a:bodyPr wrap="square" rtlCol="0">
            <a:spAutoFit/>
          </a:bodyPr>
          <a:lstStyle/>
          <a:p>
            <a:pPr algn="ctr"/>
            <a:r>
              <a:rPr lang="zh-CN" altLang="en-US" sz="2800" b="1" dirty="0">
                <a:solidFill>
                  <a:schemeClr val="bg1"/>
                </a:solidFill>
                <a:ea typeface="微软雅黑" panose="020B0503020204020204" charset="-122"/>
              </a:rPr>
              <a:t>第一个阶段</a:t>
            </a:r>
            <a:endParaRPr lang="zh-CN" altLang="en-US" sz="2800" b="1" dirty="0">
              <a:solidFill>
                <a:schemeClr val="bg1"/>
              </a:solidFill>
              <a:ea typeface="微软雅黑" panose="020B0503020204020204" charset="-122"/>
            </a:endParaRPr>
          </a:p>
        </p:txBody>
      </p:sp>
      <p:sp>
        <p:nvSpPr>
          <p:cNvPr id="29" name="文本框 28"/>
          <p:cNvSpPr txBox="1"/>
          <p:nvPr/>
        </p:nvSpPr>
        <p:spPr>
          <a:xfrm>
            <a:off x="1294944" y="4634141"/>
            <a:ext cx="3876539" cy="1477328"/>
          </a:xfrm>
          <a:prstGeom prst="rect">
            <a:avLst/>
          </a:prstGeom>
          <a:noFill/>
        </p:spPr>
        <p:txBody>
          <a:bodyPr wrap="square" rtlCol="0">
            <a:spAutoFit/>
          </a:bodyPr>
          <a:lstStyle/>
          <a:p>
            <a:pPr algn="just">
              <a:lnSpc>
                <a:spcPct val="150000"/>
              </a:lnSpc>
            </a:pPr>
            <a:r>
              <a:rPr lang="zh-CN" altLang="en-US" sz="2000" dirty="0">
                <a:solidFill>
                  <a:schemeClr val="bg1"/>
                </a:solidFill>
                <a:latin typeface="微软雅黑" panose="020B0503020204020204" charset="-122"/>
                <a:ea typeface="微软雅黑" panose="020B0503020204020204" charset="-122"/>
              </a:rPr>
              <a:t>从</a:t>
            </a:r>
            <a:r>
              <a:rPr lang="en-US" altLang="zh-CN" sz="2000" dirty="0">
                <a:solidFill>
                  <a:schemeClr val="bg1"/>
                </a:solidFill>
                <a:latin typeface="微软雅黑" panose="020B0503020204020204" charset="-122"/>
                <a:ea typeface="微软雅黑" panose="020B0503020204020204" charset="-122"/>
              </a:rPr>
              <a:t>2020</a:t>
            </a:r>
            <a:r>
              <a:rPr lang="zh-CN" altLang="en-US" sz="2000" dirty="0">
                <a:solidFill>
                  <a:schemeClr val="bg1"/>
                </a:solidFill>
                <a:latin typeface="微软雅黑" panose="020B0503020204020204" charset="-122"/>
                <a:ea typeface="微软雅黑" panose="020B0503020204020204" charset="-122"/>
              </a:rPr>
              <a:t>年到</a:t>
            </a:r>
            <a:r>
              <a:rPr lang="en-US" altLang="zh-CN" sz="2000" dirty="0">
                <a:solidFill>
                  <a:schemeClr val="bg1"/>
                </a:solidFill>
                <a:latin typeface="微软雅黑" panose="020B0503020204020204" charset="-122"/>
                <a:ea typeface="微软雅黑" panose="020B0503020204020204" charset="-122"/>
              </a:rPr>
              <a:t>2035</a:t>
            </a:r>
            <a:r>
              <a:rPr lang="zh-CN" altLang="en-US" sz="2000" dirty="0">
                <a:solidFill>
                  <a:schemeClr val="bg1"/>
                </a:solidFill>
                <a:latin typeface="微软雅黑" panose="020B0503020204020204" charset="-122"/>
                <a:ea typeface="微软雅黑" panose="020B0503020204020204" charset="-122"/>
              </a:rPr>
              <a:t>年，在全面建成小康社会的基础上，再奋斗十五年，</a:t>
            </a:r>
            <a:r>
              <a:rPr lang="zh-CN" altLang="en-US" sz="2000" b="1" dirty="0">
                <a:solidFill>
                  <a:schemeClr val="bg1"/>
                </a:solidFill>
                <a:latin typeface="微软雅黑" panose="020B0503020204020204" charset="-122"/>
                <a:ea typeface="微软雅黑" panose="020B0503020204020204" charset="-122"/>
              </a:rPr>
              <a:t>基本实现社会主义现代化</a:t>
            </a:r>
            <a:r>
              <a:rPr lang="zh-CN" altLang="en-US" sz="2000" dirty="0">
                <a:solidFill>
                  <a:srgbClr val="FF0000"/>
                </a:solidFill>
                <a:latin typeface="微软雅黑" panose="020B0503020204020204" charset="-122"/>
                <a:ea typeface="微软雅黑" panose="020B0503020204020204" charset="-122"/>
              </a:rPr>
              <a:t>。</a:t>
            </a:r>
            <a:endParaRPr lang="zh-CN" altLang="en-US" sz="2000" dirty="0">
              <a:solidFill>
                <a:srgbClr val="FF0000"/>
              </a:solidFill>
              <a:latin typeface="微软雅黑" panose="020B0503020204020204" charset="-122"/>
              <a:ea typeface="微软雅黑" panose="020B0503020204020204" charset="-122"/>
            </a:endParaRPr>
          </a:p>
        </p:txBody>
      </p:sp>
      <p:sp>
        <p:nvSpPr>
          <p:cNvPr id="30" name="文本框 29"/>
          <p:cNvSpPr txBox="1"/>
          <p:nvPr/>
        </p:nvSpPr>
        <p:spPr>
          <a:xfrm>
            <a:off x="6483317" y="3913813"/>
            <a:ext cx="4597758" cy="523220"/>
          </a:xfrm>
          <a:prstGeom prst="rect">
            <a:avLst/>
          </a:prstGeom>
          <a:noFill/>
        </p:spPr>
        <p:txBody>
          <a:bodyPr wrap="square" rtlCol="0">
            <a:spAutoFit/>
          </a:bodyPr>
          <a:lstStyle/>
          <a:p>
            <a:pPr algn="ctr"/>
            <a:r>
              <a:rPr lang="zh-CN" altLang="en-US" sz="2800" b="1" dirty="0">
                <a:solidFill>
                  <a:schemeClr val="bg1"/>
                </a:solidFill>
                <a:ea typeface="微软雅黑" panose="020B0503020204020204" charset="-122"/>
              </a:rPr>
              <a:t>第二个阶段</a:t>
            </a:r>
            <a:endParaRPr lang="zh-CN" altLang="en-US" sz="2800" b="1" dirty="0">
              <a:solidFill>
                <a:schemeClr val="bg1"/>
              </a:solidFill>
              <a:ea typeface="微软雅黑" panose="020B0503020204020204" charset="-122"/>
            </a:endParaRPr>
          </a:p>
        </p:txBody>
      </p:sp>
      <p:sp>
        <p:nvSpPr>
          <p:cNvPr id="35" name="文本框 34"/>
          <p:cNvSpPr txBox="1"/>
          <p:nvPr/>
        </p:nvSpPr>
        <p:spPr>
          <a:xfrm>
            <a:off x="6663621" y="4436681"/>
            <a:ext cx="4237149" cy="1938992"/>
          </a:xfrm>
          <a:prstGeom prst="rect">
            <a:avLst/>
          </a:prstGeom>
          <a:noFill/>
        </p:spPr>
        <p:txBody>
          <a:bodyPr wrap="square" rtlCol="0">
            <a:spAutoFit/>
          </a:bodyPr>
          <a:lstStyle/>
          <a:p>
            <a:pPr algn="just">
              <a:lnSpc>
                <a:spcPct val="150000"/>
              </a:lnSpc>
            </a:pPr>
            <a:r>
              <a:rPr lang="zh-CN" altLang="en-US" sz="2000" dirty="0">
                <a:solidFill>
                  <a:schemeClr val="bg1"/>
                </a:solidFill>
                <a:latin typeface="微软雅黑" panose="020B0503020204020204" charset="-122"/>
                <a:ea typeface="微软雅黑" panose="020B0503020204020204" charset="-122"/>
              </a:rPr>
              <a:t>从</a:t>
            </a:r>
            <a:r>
              <a:rPr lang="en-US" altLang="zh-CN" sz="2000" dirty="0">
                <a:solidFill>
                  <a:schemeClr val="bg1"/>
                </a:solidFill>
                <a:latin typeface="微软雅黑" panose="020B0503020204020204" charset="-122"/>
                <a:ea typeface="微软雅黑" panose="020B0503020204020204" charset="-122"/>
              </a:rPr>
              <a:t>2035</a:t>
            </a:r>
            <a:r>
              <a:rPr lang="zh-CN" altLang="en-US" sz="2000" dirty="0">
                <a:solidFill>
                  <a:schemeClr val="bg1"/>
                </a:solidFill>
                <a:latin typeface="微软雅黑" panose="020B0503020204020204" charset="-122"/>
                <a:ea typeface="微软雅黑" panose="020B0503020204020204" charset="-122"/>
              </a:rPr>
              <a:t>年到本世纪中叶，在基本实现现代化的基础上，再奋斗十五年，</a:t>
            </a:r>
            <a:r>
              <a:rPr lang="zh-CN" altLang="en-US" sz="2000" b="1" dirty="0">
                <a:solidFill>
                  <a:schemeClr val="bg1"/>
                </a:solidFill>
                <a:latin typeface="微软雅黑" panose="020B0503020204020204" charset="-122"/>
                <a:ea typeface="微软雅黑" panose="020B0503020204020204" charset="-122"/>
              </a:rPr>
              <a:t>把我国建成富强民主文明和谐美丽的社会主义现代化强国</a:t>
            </a:r>
            <a:r>
              <a:rPr lang="zh-CN" altLang="en-US" sz="2000" dirty="0">
                <a:solidFill>
                  <a:schemeClr val="bg1"/>
                </a:solidFill>
                <a:latin typeface="微软雅黑" panose="020B0503020204020204" charset="-122"/>
                <a:ea typeface="微软雅黑" panose="020B0503020204020204" charset="-122"/>
              </a:rPr>
              <a:t>。</a:t>
            </a:r>
            <a:endParaRPr lang="zh-CN" altLang="en-US" sz="2000" dirty="0">
              <a:solidFill>
                <a:schemeClr val="bg1"/>
              </a:solidFill>
              <a:latin typeface="微软雅黑" panose="020B0503020204020204" charset="-122"/>
              <a:ea typeface="微软雅黑" panose="020B0503020204020204"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7870371"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第二，坚持和发展中国特色社会主义的总依据</a:t>
            </a:r>
            <a:endParaRPr lang="zh-CN" altLang="en-US" sz="2400" b="1" dirty="0">
              <a:solidFill>
                <a:schemeClr val="bg1"/>
              </a:solidFill>
              <a:latin typeface="黑体" panose="02010600030101010101" charset="-122"/>
            </a:endParaRPr>
          </a:p>
        </p:txBody>
      </p:sp>
      <p:sp>
        <p:nvSpPr>
          <p:cNvPr id="19" name="矩形 18"/>
          <p:cNvSpPr/>
          <p:nvPr/>
        </p:nvSpPr>
        <p:spPr>
          <a:xfrm>
            <a:off x="609777" y="1247453"/>
            <a:ext cx="11168566" cy="154516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0" name="圆角矩形 6"/>
          <p:cNvSpPr/>
          <p:nvPr/>
        </p:nvSpPr>
        <p:spPr>
          <a:xfrm>
            <a:off x="609777" y="1247452"/>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21" name="文本框 20"/>
          <p:cNvSpPr txBox="1"/>
          <p:nvPr/>
        </p:nvSpPr>
        <p:spPr>
          <a:xfrm>
            <a:off x="609777" y="1874756"/>
            <a:ext cx="11043004" cy="892552"/>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明确新时代我国社会主要矛盾是人民日益增长的美好生活需要和不平衡不充分的发展之间的矛盾，必须坚持以人民为中心的发展思想，不断促进人的全面发展、全体人民共同</a:t>
            </a:r>
            <a:r>
              <a:rPr lang="zh-CN" altLang="en-US" sz="2000" dirty="0" smtClean="0">
                <a:solidFill>
                  <a:srgbClr val="000000"/>
                </a:solidFill>
                <a:ea typeface="微软雅黑" panose="020B0503020204020204" charset="-122"/>
              </a:rPr>
              <a:t>富裕。</a:t>
            </a:r>
            <a:endParaRPr lang="zh-CN" altLang="en-US" sz="2000" dirty="0">
              <a:solidFill>
                <a:srgbClr val="000000"/>
              </a:solidFill>
              <a:ea typeface="微软雅黑" panose="020B0503020204020204" charset="-122"/>
            </a:endParaRPr>
          </a:p>
        </p:txBody>
      </p:sp>
      <p:grpSp>
        <p:nvGrpSpPr>
          <p:cNvPr id="17" name="组合 16"/>
          <p:cNvGrpSpPr/>
          <p:nvPr/>
        </p:nvGrpSpPr>
        <p:grpSpPr>
          <a:xfrm>
            <a:off x="691227" y="3101428"/>
            <a:ext cx="3288080" cy="509313"/>
            <a:chOff x="3746034" y="3869441"/>
            <a:chExt cx="3288080" cy="509313"/>
          </a:xfrm>
        </p:grpSpPr>
        <p:sp>
          <p:nvSpPr>
            <p:cNvPr id="18" name="文本框 17"/>
            <p:cNvSpPr txBox="1"/>
            <p:nvPr/>
          </p:nvSpPr>
          <p:spPr>
            <a:xfrm>
              <a:off x="3746034" y="3869441"/>
              <a:ext cx="3288080" cy="430887"/>
            </a:xfrm>
            <a:prstGeom prst="rect">
              <a:avLst/>
            </a:prstGeom>
            <a:noFill/>
          </p:spPr>
          <p:txBody>
            <a:bodyPr wrap="none" rtlCol="0" anchor="ctr">
              <a:spAutoFit/>
            </a:bodyPr>
            <a:lstStyle/>
            <a:p>
              <a:r>
                <a:rPr lang="zh-CN" altLang="en-US" sz="2200" b="1" dirty="0" smtClean="0">
                  <a:solidFill>
                    <a:srgbClr val="D61519"/>
                  </a:solidFill>
                  <a:latin typeface="汉仪铁线黑-45简" panose="00020600040101010101" pitchFamily="18" charset="-122"/>
                  <a:ea typeface="汉仪铁线黑-45简" panose="00020600040101010101" pitchFamily="18" charset="-122"/>
                </a:rPr>
                <a:t>发展不平衡主要表现在：</a:t>
              </a:r>
              <a:endParaRPr lang="zh-CN" altLang="en-US" sz="2200" b="1" dirty="0">
                <a:solidFill>
                  <a:srgbClr val="D61519"/>
                </a:solidFill>
                <a:latin typeface="汉仪铁线黑-45简" panose="00020600040101010101" pitchFamily="18" charset="-122"/>
                <a:ea typeface="汉仪铁线黑-45简" panose="00020600040101010101" pitchFamily="18" charset="-122"/>
              </a:endParaRPr>
            </a:p>
          </p:txBody>
        </p:sp>
        <p:cxnSp>
          <p:nvCxnSpPr>
            <p:cNvPr id="27" name="直接连接符 26"/>
            <p:cNvCxnSpPr/>
            <p:nvPr/>
          </p:nvCxnSpPr>
          <p:spPr>
            <a:xfrm flipH="1">
              <a:off x="3868865" y="4378754"/>
              <a:ext cx="2832186" cy="0"/>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31" name="文本框 30"/>
          <p:cNvSpPr txBox="1"/>
          <p:nvPr/>
        </p:nvSpPr>
        <p:spPr>
          <a:xfrm>
            <a:off x="814058" y="3746739"/>
            <a:ext cx="10858517" cy="464743"/>
          </a:xfrm>
          <a:prstGeom prst="rect">
            <a:avLst/>
          </a:prstGeom>
          <a:noFill/>
        </p:spPr>
        <p:txBody>
          <a:bodyPr wrap="squar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just">
              <a:lnSpc>
                <a:spcPct val="110000"/>
              </a:lnSpc>
            </a:pPr>
            <a:r>
              <a:rPr lang="zh-CN" altLang="en-US" sz="2200" dirty="0">
                <a:solidFill>
                  <a:srgbClr val="1C1C1C"/>
                </a:solidFill>
                <a:latin typeface="宋体" panose="02010600030101010101" pitchFamily="2" charset="-122"/>
                <a:ea typeface="宋体" panose="02010600030101010101" pitchFamily="2" charset="-122"/>
              </a:rPr>
              <a:t>民生领域还有不少短板，脱贫攻坚任务艰巨，城乡区域发展和收入分配差距依然较大。</a:t>
            </a:r>
            <a:endParaRPr lang="zh-CN" altLang="zh-CN" sz="2200" dirty="0">
              <a:solidFill>
                <a:srgbClr val="1C1C1C"/>
              </a:solidFill>
              <a:latin typeface="宋体" panose="02010600030101010101" pitchFamily="2" charset="-122"/>
              <a:ea typeface="宋体" panose="02010600030101010101" pitchFamily="2" charset="-122"/>
            </a:endParaRPr>
          </a:p>
        </p:txBody>
      </p:sp>
      <p:grpSp>
        <p:nvGrpSpPr>
          <p:cNvPr id="33" name="组合 32"/>
          <p:cNvGrpSpPr/>
          <p:nvPr/>
        </p:nvGrpSpPr>
        <p:grpSpPr>
          <a:xfrm>
            <a:off x="691227" y="4300754"/>
            <a:ext cx="3288080" cy="509313"/>
            <a:chOff x="3746034" y="3869441"/>
            <a:chExt cx="3288080" cy="509313"/>
          </a:xfrm>
        </p:grpSpPr>
        <p:sp>
          <p:nvSpPr>
            <p:cNvPr id="34" name="文本框 33"/>
            <p:cNvSpPr txBox="1"/>
            <p:nvPr/>
          </p:nvSpPr>
          <p:spPr>
            <a:xfrm>
              <a:off x="3746034" y="3869441"/>
              <a:ext cx="3288080" cy="430887"/>
            </a:xfrm>
            <a:prstGeom prst="rect">
              <a:avLst/>
            </a:prstGeom>
            <a:noFill/>
          </p:spPr>
          <p:txBody>
            <a:bodyPr wrap="none" rtlCol="0" anchor="ctr">
              <a:spAutoFit/>
            </a:bodyPr>
            <a:lstStyle/>
            <a:p>
              <a:r>
                <a:rPr lang="zh-CN" altLang="en-US" sz="2200" b="1" dirty="0" smtClean="0">
                  <a:solidFill>
                    <a:srgbClr val="D61519"/>
                  </a:solidFill>
                  <a:latin typeface="汉仪铁线黑-45简" panose="00020600040101010101" pitchFamily="18" charset="-122"/>
                  <a:ea typeface="汉仪铁线黑-45简" panose="00020600040101010101" pitchFamily="18" charset="-122"/>
                </a:rPr>
                <a:t>发展不充分主要表现在：</a:t>
              </a:r>
              <a:endParaRPr lang="zh-CN" altLang="en-US" sz="2200" b="1" dirty="0">
                <a:solidFill>
                  <a:srgbClr val="D61519"/>
                </a:solidFill>
                <a:latin typeface="汉仪铁线黑-45简" panose="00020600040101010101" pitchFamily="18" charset="-122"/>
                <a:ea typeface="汉仪铁线黑-45简" panose="00020600040101010101" pitchFamily="18" charset="-122"/>
              </a:endParaRPr>
            </a:p>
          </p:txBody>
        </p:sp>
        <p:cxnSp>
          <p:nvCxnSpPr>
            <p:cNvPr id="36" name="直接连接符 35"/>
            <p:cNvCxnSpPr/>
            <p:nvPr/>
          </p:nvCxnSpPr>
          <p:spPr>
            <a:xfrm flipH="1">
              <a:off x="3868865" y="4378754"/>
              <a:ext cx="2832186" cy="0"/>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37" name="文本框 36"/>
          <p:cNvSpPr txBox="1"/>
          <p:nvPr/>
        </p:nvSpPr>
        <p:spPr>
          <a:xfrm>
            <a:off x="839742" y="4979921"/>
            <a:ext cx="10636889" cy="1581972"/>
          </a:xfrm>
          <a:prstGeom prst="rect">
            <a:avLst/>
          </a:prstGeom>
          <a:noFill/>
        </p:spPr>
        <p:txBody>
          <a:bodyPr wrap="squar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just">
              <a:lnSpc>
                <a:spcPct val="110000"/>
              </a:lnSpc>
            </a:pPr>
            <a:r>
              <a:rPr lang="zh-CN" altLang="en-US" sz="2200" dirty="0">
                <a:solidFill>
                  <a:srgbClr val="1C1C1C"/>
                </a:solidFill>
                <a:latin typeface="宋体" panose="02010600030101010101" pitchFamily="2" charset="-122"/>
                <a:ea typeface="宋体" panose="02010600030101010101" pitchFamily="2" charset="-122"/>
              </a:rPr>
              <a:t>发展质量和效益还不高，创新能力不够强，实体经济水平有待提高，生态环境保护任重道远；群众在就业、教育、医疗、居住、养老等方面面临不少难题；社会文明水平尚需提高；社会矛盾和问题交织叠加，全面依法治国任务依然繁重，国家治理体系和治理能力有待加强。</a:t>
            </a:r>
            <a:endParaRPr lang="zh-CN" altLang="zh-CN" sz="2200" dirty="0">
              <a:solidFill>
                <a:srgbClr val="1C1C1C"/>
              </a:solidFill>
              <a:latin typeface="宋体" panose="02010600030101010101" pitchFamily="2" charset="-122"/>
              <a:ea typeface="宋体" panose="02010600030101010101" pitchFamily="2"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8293044"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第三，坚持和发展中国特色社会主义的总体布局</a:t>
            </a:r>
            <a:endParaRPr lang="zh-CN" altLang="en-US" sz="2400" b="1" dirty="0">
              <a:solidFill>
                <a:schemeClr val="bg1"/>
              </a:solidFill>
              <a:latin typeface="黑体" panose="02010600030101010101" charset="-122"/>
            </a:endParaRPr>
          </a:p>
        </p:txBody>
      </p:sp>
      <p:grpSp>
        <p:nvGrpSpPr>
          <p:cNvPr id="22" name="组合 21"/>
          <p:cNvGrpSpPr/>
          <p:nvPr/>
        </p:nvGrpSpPr>
        <p:grpSpPr>
          <a:xfrm>
            <a:off x="1351500" y="3465338"/>
            <a:ext cx="7174068" cy="1031983"/>
            <a:chOff x="1819807" y="3093917"/>
            <a:chExt cx="7174068" cy="1031983"/>
          </a:xfrm>
          <a:solidFill>
            <a:srgbClr val="FF0000"/>
          </a:solidFill>
        </p:grpSpPr>
        <p:sp>
          <p:nvSpPr>
            <p:cNvPr id="23" name="标题层"/>
            <p:cNvSpPr txBox="1"/>
            <p:nvPr/>
          </p:nvSpPr>
          <p:spPr bwMode="auto">
            <a:xfrm>
              <a:off x="1819807" y="3225190"/>
              <a:ext cx="2465589" cy="769441"/>
            </a:xfrm>
            <a:prstGeom prst="rect">
              <a:avLst/>
            </a:prstGeom>
            <a:grpFill/>
            <a:effectLst>
              <a:outerShdw blurRad="12700" dist="12700" dir="4380000" algn="tl" rotWithShape="0">
                <a:prstClr val="black">
                  <a:alpha val="40000"/>
                </a:prstClr>
              </a:outerShdw>
            </a:effectLst>
          </p:spPr>
          <p:txBody>
            <a:bodyPr wrap="square">
              <a:spAutoFit/>
            </a:bodyPr>
            <a:lstStyle/>
            <a:p>
              <a:pPr algn="ctr">
                <a:defRPr/>
              </a:pPr>
              <a:r>
                <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rPr>
                <a:t>总体布局</a:t>
              </a:r>
              <a:endPar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24" name="箭头: 右 23"/>
            <p:cNvSpPr/>
            <p:nvPr/>
          </p:nvSpPr>
          <p:spPr>
            <a:xfrm>
              <a:off x="4533181" y="3333581"/>
              <a:ext cx="1119116" cy="552657"/>
            </a:xfrm>
            <a:prstGeom prst="rightArrow">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endParaRPr>
            </a:p>
          </p:txBody>
        </p:sp>
        <p:grpSp>
          <p:nvGrpSpPr>
            <p:cNvPr id="25" name="组合 24"/>
            <p:cNvGrpSpPr/>
            <p:nvPr/>
          </p:nvGrpSpPr>
          <p:grpSpPr>
            <a:xfrm>
              <a:off x="6096000" y="3093917"/>
              <a:ext cx="2897875" cy="1031983"/>
              <a:chOff x="6096000" y="3135278"/>
              <a:chExt cx="2897875" cy="1031983"/>
            </a:xfrm>
            <a:grpFill/>
          </p:grpSpPr>
          <p:sp>
            <p:nvSpPr>
              <p:cNvPr id="26" name="圆角矩形 44"/>
              <p:cNvSpPr/>
              <p:nvPr/>
            </p:nvSpPr>
            <p:spPr bwMode="auto">
              <a:xfrm>
                <a:off x="6096000" y="3135278"/>
                <a:ext cx="2897875" cy="1031983"/>
              </a:xfrm>
              <a:prstGeom prst="roundRect">
                <a:avLst/>
              </a:prstGeom>
              <a:grp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chemeClr val="bg1"/>
                  </a:solidFill>
                  <a:latin typeface="Calibri" panose="020F0502020204030204"/>
                  <a:ea typeface="宋体" panose="02010600030101010101" pitchFamily="2" charset="-122"/>
                </a:endParaRPr>
              </a:p>
            </p:txBody>
          </p:sp>
          <p:sp>
            <p:nvSpPr>
              <p:cNvPr id="28" name="标题层"/>
              <p:cNvSpPr txBox="1"/>
              <p:nvPr/>
            </p:nvSpPr>
            <p:spPr bwMode="auto">
              <a:xfrm>
                <a:off x="6284981" y="3266549"/>
                <a:ext cx="2519912" cy="769441"/>
              </a:xfrm>
              <a:prstGeom prst="rect">
                <a:avLst/>
              </a:prstGeom>
              <a:grpFill/>
              <a:effectLst>
                <a:outerShdw blurRad="12700" dist="12700" dir="4380000" algn="tl" rotWithShape="0">
                  <a:prstClr val="black">
                    <a:alpha val="40000"/>
                  </a:prstClr>
                </a:outerShdw>
              </a:effectLst>
            </p:spPr>
            <p:txBody>
              <a:bodyPr wrap="square">
                <a:spAutoFit/>
              </a:bodyPr>
              <a:lstStyle/>
              <a:p>
                <a:pPr algn="ctr">
                  <a:defRPr/>
                </a:pPr>
                <a:r>
                  <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rPr>
                  <a:t>五位一体</a:t>
                </a:r>
                <a:endPar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grpSp>
        <p:nvGrpSpPr>
          <p:cNvPr id="29" name="组合 28"/>
          <p:cNvGrpSpPr/>
          <p:nvPr/>
        </p:nvGrpSpPr>
        <p:grpSpPr>
          <a:xfrm>
            <a:off x="3881371" y="5007945"/>
            <a:ext cx="7190087" cy="1031983"/>
            <a:chOff x="2060661" y="4775177"/>
            <a:chExt cx="7190087" cy="1031983"/>
          </a:xfrm>
        </p:grpSpPr>
        <p:sp>
          <p:nvSpPr>
            <p:cNvPr id="30" name="标题层"/>
            <p:cNvSpPr txBox="1"/>
            <p:nvPr/>
          </p:nvSpPr>
          <p:spPr bwMode="auto">
            <a:xfrm>
              <a:off x="6785159" y="4903016"/>
              <a:ext cx="2465589" cy="769441"/>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4400" b="1" kern="0" dirty="0">
                  <a:solidFill>
                    <a:srgbClr val="C00000"/>
                  </a:solidFill>
                  <a:latin typeface="Arial" panose="020B0604020202020204" pitchFamily="34" charset="0"/>
                  <a:ea typeface="微软雅黑" panose="020B0503020204020204" charset="-122"/>
                  <a:cs typeface="Arial" panose="020B0604020202020204" pitchFamily="34" charset="0"/>
                </a:rPr>
                <a:t>战略布局</a:t>
              </a:r>
              <a:endParaRPr lang="zh-CN" altLang="en-US" sz="4400" b="1" kern="0" dirty="0">
                <a:solidFill>
                  <a:srgbClr val="C00000"/>
                </a:solidFill>
                <a:latin typeface="Arial" panose="020B0604020202020204" pitchFamily="34" charset="0"/>
                <a:ea typeface="微软雅黑" panose="020B0503020204020204" charset="-122"/>
                <a:cs typeface="Arial" panose="020B0604020202020204" pitchFamily="34" charset="0"/>
              </a:endParaRPr>
            </a:p>
          </p:txBody>
        </p:sp>
        <p:sp>
          <p:nvSpPr>
            <p:cNvPr id="32" name="箭头: 右 29"/>
            <p:cNvSpPr/>
            <p:nvPr/>
          </p:nvSpPr>
          <p:spPr>
            <a:xfrm flipH="1">
              <a:off x="5260192" y="5014841"/>
              <a:ext cx="1119116" cy="552657"/>
            </a:xfrm>
            <a:prstGeom prst="rightArrow">
              <a:avLst/>
            </a:prstGeom>
            <a:solidFill>
              <a:srgbClr val="EA7E1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grpSp>
          <p:nvGrpSpPr>
            <p:cNvPr id="35" name="组合 34"/>
            <p:cNvGrpSpPr/>
            <p:nvPr/>
          </p:nvGrpSpPr>
          <p:grpSpPr>
            <a:xfrm>
              <a:off x="2060661" y="4775177"/>
              <a:ext cx="2897875" cy="1031983"/>
              <a:chOff x="6096000" y="3135278"/>
              <a:chExt cx="2897875" cy="1031983"/>
            </a:xfrm>
          </p:grpSpPr>
          <p:sp>
            <p:nvSpPr>
              <p:cNvPr id="38" name="圆角矩形 44"/>
              <p:cNvSpPr/>
              <p:nvPr/>
            </p:nvSpPr>
            <p:spPr bwMode="auto">
              <a:xfrm>
                <a:off x="6096000" y="3135278"/>
                <a:ext cx="2897875" cy="1031983"/>
              </a:xfrm>
              <a:prstGeom prst="roundRect">
                <a:avLst/>
              </a:prstGeom>
              <a:solidFill>
                <a:schemeClr val="bg1">
                  <a:lumMod val="65000"/>
                </a:schemeClr>
              </a:solid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rgbClr val="EB3028"/>
                  </a:solidFill>
                  <a:latin typeface="Calibri" panose="020F0502020204030204"/>
                  <a:ea typeface="宋体" panose="02010600030101010101" pitchFamily="2" charset="-122"/>
                </a:endParaRPr>
              </a:p>
            </p:txBody>
          </p:sp>
          <p:sp>
            <p:nvSpPr>
              <p:cNvPr id="39" name="标题层"/>
              <p:cNvSpPr txBox="1"/>
              <p:nvPr/>
            </p:nvSpPr>
            <p:spPr bwMode="auto">
              <a:xfrm>
                <a:off x="6284981" y="3266549"/>
                <a:ext cx="2519912" cy="769441"/>
              </a:xfrm>
              <a:prstGeom prst="rect">
                <a:avLst/>
              </a:prstGeom>
              <a:solidFill>
                <a:srgbClr val="FF0000"/>
              </a:solidFill>
              <a:effectLst>
                <a:outerShdw blurRad="12700" dist="12700" dir="4380000" algn="tl" rotWithShape="0">
                  <a:prstClr val="black">
                    <a:alpha val="40000"/>
                  </a:prstClr>
                </a:outerShdw>
              </a:effectLst>
            </p:spPr>
            <p:txBody>
              <a:bodyPr wrap="square">
                <a:spAutoFit/>
              </a:bodyPr>
              <a:lstStyle/>
              <a:p>
                <a:pPr algn="ctr">
                  <a:defRPr/>
                </a:pPr>
                <a:r>
                  <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rPr>
                  <a:t>四个全面</a:t>
                </a:r>
                <a:endPar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sp>
        <p:nvSpPr>
          <p:cNvPr id="40" name="矩形 39"/>
          <p:cNvSpPr/>
          <p:nvPr/>
        </p:nvSpPr>
        <p:spPr>
          <a:xfrm>
            <a:off x="611008" y="1147711"/>
            <a:ext cx="11043004" cy="154516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41"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42" name="文本框 41"/>
          <p:cNvSpPr txBox="1"/>
          <p:nvPr/>
        </p:nvSpPr>
        <p:spPr>
          <a:xfrm>
            <a:off x="703867" y="1746283"/>
            <a:ext cx="10857285" cy="892552"/>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明确中国特色社会主义事业总体布局是“五位一体”、战略布局是“四个全面”，强调坚定道路自信、理论自信、制度自信、文化</a:t>
            </a:r>
            <a:r>
              <a:rPr lang="zh-CN" altLang="en-US" sz="2000" dirty="0" smtClean="0">
                <a:solidFill>
                  <a:srgbClr val="000000"/>
                </a:solidFill>
                <a:ea typeface="微软雅黑" panose="020B0503020204020204" charset="-122"/>
              </a:rPr>
              <a:t>自信。</a:t>
            </a:r>
            <a:endParaRPr lang="zh-CN" altLang="en-US" sz="2000" dirty="0">
              <a:solidFill>
                <a:srgbClr val="000000"/>
              </a:solidFill>
              <a:ea typeface="微软雅黑" panose="020B0503020204020204" charset="-122"/>
            </a:endParaRPr>
          </a:p>
        </p:txBody>
      </p:sp>
      <p:sp>
        <p:nvSpPr>
          <p:cNvPr id="4" name="矩形 3"/>
          <p:cNvSpPr/>
          <p:nvPr/>
        </p:nvSpPr>
        <p:spPr>
          <a:xfrm>
            <a:off x="1671223" y="2880563"/>
            <a:ext cx="1826141" cy="584775"/>
          </a:xfrm>
          <a:prstGeom prst="rect">
            <a:avLst/>
          </a:prstGeom>
          <a:effectLst>
            <a:outerShdw blurRad="50800" dist="38100" dir="2700000" algn="tl" rotWithShape="0">
              <a:prstClr val="black">
                <a:alpha val="40000"/>
              </a:prstClr>
            </a:outerShdw>
          </a:effectLst>
        </p:spPr>
        <p:txBody>
          <a:bodyPr wrap="none">
            <a:spAutoFit/>
          </a:bodyPr>
          <a:lstStyle/>
          <a:p>
            <a:r>
              <a:rPr lang="zh-CN" altLang="zh-CN" sz="3200" b="1" kern="100" dirty="0">
                <a:latin typeface="微软雅黑" panose="020B0503020204020204" charset="-122"/>
                <a:ea typeface="微软雅黑" panose="020B0503020204020204" charset="-122"/>
                <a:cs typeface="Times New Roman" panose="02020603050405020304" pitchFamily="18" charset="0"/>
              </a:rPr>
              <a:t>统筹推进</a:t>
            </a:r>
            <a:endParaRPr lang="zh-CN" altLang="en-US" sz="3200" b="1" dirty="0">
              <a:latin typeface="微软雅黑" panose="020B0503020204020204" charset="-122"/>
              <a:ea typeface="微软雅黑" panose="020B0503020204020204" charset="-122"/>
            </a:endParaRPr>
          </a:p>
        </p:txBody>
      </p:sp>
      <p:sp>
        <p:nvSpPr>
          <p:cNvPr id="43" name="矩形 42"/>
          <p:cNvSpPr/>
          <p:nvPr/>
        </p:nvSpPr>
        <p:spPr>
          <a:xfrm>
            <a:off x="8925592" y="6039928"/>
            <a:ext cx="1826141" cy="584775"/>
          </a:xfrm>
          <a:prstGeom prst="rect">
            <a:avLst/>
          </a:prstGeom>
          <a:effectLst>
            <a:outerShdw blurRad="50800" dist="38100" dir="2700000" algn="tl" rotWithShape="0">
              <a:prstClr val="black">
                <a:alpha val="40000"/>
              </a:prstClr>
            </a:outerShdw>
          </a:effectLst>
        </p:spPr>
        <p:txBody>
          <a:bodyPr wrap="none">
            <a:spAutoFit/>
          </a:bodyPr>
          <a:lstStyle/>
          <a:p>
            <a:r>
              <a:rPr lang="zh-CN" altLang="en-US" sz="3200" b="1" kern="100" dirty="0">
                <a:latin typeface="微软雅黑" panose="020B0503020204020204" charset="-122"/>
                <a:ea typeface="微软雅黑" panose="020B0503020204020204" charset="-122"/>
                <a:cs typeface="Times New Roman" panose="02020603050405020304" pitchFamily="18" charset="0"/>
              </a:rPr>
              <a:t>协调</a:t>
            </a:r>
            <a:r>
              <a:rPr lang="zh-CN" altLang="zh-CN" sz="3200" b="1" kern="100" dirty="0" smtClean="0">
                <a:latin typeface="微软雅黑" panose="020B0503020204020204" charset="-122"/>
                <a:ea typeface="微软雅黑" panose="020B0503020204020204" charset="-122"/>
                <a:cs typeface="Times New Roman" panose="02020603050405020304" pitchFamily="18" charset="0"/>
              </a:rPr>
              <a:t>推进</a:t>
            </a:r>
            <a:endParaRPr lang="zh-CN" altLang="en-US" sz="3200" b="1" dirty="0">
              <a:latin typeface="微软雅黑" panose="020B0503020204020204" charset="-122"/>
              <a:ea typeface="微软雅黑" panose="020B0503020204020204" charset="-122"/>
            </a:endParaRPr>
          </a:p>
        </p:txBody>
      </p:sp>
      <p:sp>
        <p:nvSpPr>
          <p:cNvPr id="5" name="左大括号 4"/>
          <p:cNvSpPr/>
          <p:nvPr/>
        </p:nvSpPr>
        <p:spPr>
          <a:xfrm>
            <a:off x="8663327" y="3319143"/>
            <a:ext cx="388854" cy="132437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文本框 43"/>
          <p:cNvSpPr txBox="1"/>
          <p:nvPr/>
        </p:nvSpPr>
        <p:spPr>
          <a:xfrm>
            <a:off x="8925592" y="3373992"/>
            <a:ext cx="2980348" cy="1216615"/>
          </a:xfrm>
          <a:prstGeom prst="rect">
            <a:avLst/>
          </a:prstGeom>
          <a:noFill/>
        </p:spPr>
        <p:txBody>
          <a:bodyPr wrap="square" rtlCol="0">
            <a:spAutoFit/>
          </a:bodyPr>
          <a:lstStyle/>
          <a:p>
            <a:pPr algn="just">
              <a:lnSpc>
                <a:spcPct val="120000"/>
              </a:lnSpc>
            </a:pPr>
            <a:r>
              <a:rPr lang="zh-CN" altLang="en-US" sz="2000" dirty="0">
                <a:solidFill>
                  <a:srgbClr val="000000"/>
                </a:solidFill>
                <a:ea typeface="微软雅黑" panose="020B0503020204020204" charset="-122"/>
              </a:rPr>
              <a:t>涵盖经济、政治、文化、社会、生态文明建设各个领域</a:t>
            </a:r>
            <a:endParaRPr lang="zh-CN" altLang="en-US" sz="2000" dirty="0">
              <a:solidFill>
                <a:srgbClr val="000000"/>
              </a:solidFill>
              <a:ea typeface="微软雅黑" panose="020B0503020204020204" charset="-122"/>
            </a:endParaRPr>
          </a:p>
        </p:txBody>
      </p:sp>
      <p:sp>
        <p:nvSpPr>
          <p:cNvPr id="45" name="左大括号 44"/>
          <p:cNvSpPr/>
          <p:nvPr/>
        </p:nvSpPr>
        <p:spPr>
          <a:xfrm flipH="1">
            <a:off x="3166537" y="4721878"/>
            <a:ext cx="388854" cy="161582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文本框 45"/>
          <p:cNvSpPr txBox="1"/>
          <p:nvPr/>
        </p:nvSpPr>
        <p:spPr>
          <a:xfrm>
            <a:off x="478771" y="4721878"/>
            <a:ext cx="2810762" cy="1615827"/>
          </a:xfrm>
          <a:prstGeom prst="rect">
            <a:avLst/>
          </a:prstGeom>
          <a:noFill/>
        </p:spPr>
        <p:txBody>
          <a:bodyPr wrap="square" rtlCol="0">
            <a:spAutoFit/>
          </a:bodyPr>
          <a:lstStyle/>
          <a:p>
            <a:pPr algn="just">
              <a:lnSpc>
                <a:spcPct val="110000"/>
              </a:lnSpc>
            </a:pPr>
            <a:r>
              <a:rPr lang="zh-CN" altLang="en-US" dirty="0">
                <a:solidFill>
                  <a:srgbClr val="000000"/>
                </a:solidFill>
                <a:ea typeface="微软雅黑" panose="020B0503020204020204" charset="-122"/>
              </a:rPr>
              <a:t>全面建成小康社会、全面深化改革、全面依法治国、全面从严治党是一个有机整体，在推进中相辅相成、相互促进、相得益彰</a:t>
            </a:r>
            <a:endParaRPr lang="zh-CN" altLang="en-US" dirty="0">
              <a:solidFill>
                <a:srgbClr val="000000"/>
              </a:solidFill>
              <a:ea typeface="微软雅黑" panose="020B0503020204020204"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1+#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2" y="68114"/>
            <a:ext cx="8525569"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第四，坚持和发展中国特色社会主义的动力和活力</a:t>
            </a:r>
            <a:endParaRPr lang="zh-CN" altLang="en-US" sz="2400" b="1" dirty="0">
              <a:solidFill>
                <a:schemeClr val="bg1"/>
              </a:solidFill>
              <a:latin typeface="黑体" panose="02010600030101010101" charset="-122"/>
            </a:endParaRPr>
          </a:p>
        </p:txBody>
      </p:sp>
      <p:sp>
        <p:nvSpPr>
          <p:cNvPr id="40" name="矩形 39"/>
          <p:cNvSpPr/>
          <p:nvPr/>
        </p:nvSpPr>
        <p:spPr>
          <a:xfrm>
            <a:off x="611008" y="1147711"/>
            <a:ext cx="11043004" cy="154516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41"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42" name="文本框 41"/>
          <p:cNvSpPr txBox="1"/>
          <p:nvPr/>
        </p:nvSpPr>
        <p:spPr>
          <a:xfrm>
            <a:off x="851566" y="1722588"/>
            <a:ext cx="10693476" cy="892552"/>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明确全面深化改革总目标是完善和发展中国特色社会主义制度、推进国家治理体系和治理能力</a:t>
            </a:r>
            <a:r>
              <a:rPr lang="zh-CN" altLang="en-US" sz="2000" dirty="0" smtClean="0">
                <a:solidFill>
                  <a:srgbClr val="000000"/>
                </a:solidFill>
                <a:ea typeface="微软雅黑" panose="020B0503020204020204" charset="-122"/>
              </a:rPr>
              <a:t>现代化。</a:t>
            </a:r>
            <a:endParaRPr lang="zh-CN" altLang="en-US" sz="2000" dirty="0">
              <a:solidFill>
                <a:srgbClr val="000000"/>
              </a:solidFill>
              <a:ea typeface="微软雅黑" panose="020B050302020402020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408" y="2935769"/>
            <a:ext cx="3492906" cy="2297812"/>
          </a:xfrm>
          <a:prstGeom prst="rect">
            <a:avLst/>
          </a:prstGeom>
        </p:spPr>
      </p:pic>
      <p:sp useBgFill="1">
        <p:nvSpPr>
          <p:cNvPr id="36" name="文本框 35"/>
          <p:cNvSpPr txBox="1"/>
          <p:nvPr/>
        </p:nvSpPr>
        <p:spPr>
          <a:xfrm>
            <a:off x="496268" y="3104466"/>
            <a:ext cx="7030631" cy="523220"/>
          </a:xfrm>
          <a:prstGeom prst="rect">
            <a:avLst/>
          </a:prstGeom>
        </p:spPr>
        <p:txBody>
          <a:bodyPr wrap="square" rtlCol="0">
            <a:spAutoFit/>
          </a:bodyPr>
          <a:lstStyle/>
          <a:p>
            <a:pPr algn="ctr"/>
            <a:r>
              <a:rPr lang="zh-CN" altLang="en-US" sz="2800" b="1" dirty="0">
                <a:ea typeface="微软雅黑" panose="020B0503020204020204" charset="-122"/>
              </a:rPr>
              <a:t>坚持和发展中国特色社会主义的动力和活力</a:t>
            </a:r>
            <a:endParaRPr lang="zh-CN" altLang="en-US" sz="2800" b="1" dirty="0">
              <a:ea typeface="微软雅黑" panose="020B0503020204020204" charset="-122"/>
            </a:endParaRPr>
          </a:p>
        </p:txBody>
      </p:sp>
      <p:sp>
        <p:nvSpPr>
          <p:cNvPr id="37" name="箭头: 右 23"/>
          <p:cNvSpPr/>
          <p:nvPr/>
        </p:nvSpPr>
        <p:spPr>
          <a:xfrm>
            <a:off x="7615481" y="3104466"/>
            <a:ext cx="1119116" cy="552657"/>
          </a:xfrm>
          <a:prstGeom prst="rightArrow">
            <a:avLst/>
          </a:prstGeom>
          <a:solidFill>
            <a:srgbClr val="EA7E1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endParaRPr>
          </a:p>
        </p:txBody>
      </p:sp>
      <p:sp>
        <p:nvSpPr>
          <p:cNvPr id="7" name="矩形 6"/>
          <p:cNvSpPr/>
          <p:nvPr/>
        </p:nvSpPr>
        <p:spPr>
          <a:xfrm>
            <a:off x="8900875" y="3104466"/>
            <a:ext cx="2339102" cy="523220"/>
          </a:xfrm>
          <a:prstGeom prst="rect">
            <a:avLst/>
          </a:prstGeom>
        </p:spPr>
        <p:txBody>
          <a:bodyPr wrap="none">
            <a:spAutoFit/>
          </a:bodyPr>
          <a:lstStyle/>
          <a:p>
            <a:r>
              <a:rPr lang="zh-CN" altLang="en-US" sz="2800" b="1" dirty="0">
                <a:ea typeface="微软雅黑" panose="020B0503020204020204" charset="-122"/>
              </a:rPr>
              <a:t>全面深化改革</a:t>
            </a:r>
            <a:endParaRPr lang="zh-CN" altLang="en-US" sz="2800" b="1" dirty="0">
              <a:ea typeface="微软雅黑" panose="020B0503020204020204" charset="-122"/>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163185" y="4324683"/>
            <a:ext cx="3693094" cy="2331903"/>
          </a:xfrm>
          <a:prstGeom prst="rect">
            <a:avLst/>
          </a:prstGeom>
        </p:spPr>
      </p:pic>
      <p:sp useBgFill="1">
        <p:nvSpPr>
          <p:cNvPr id="47" name="文本框 46"/>
          <p:cNvSpPr txBox="1"/>
          <p:nvPr/>
        </p:nvSpPr>
        <p:spPr>
          <a:xfrm>
            <a:off x="6013229" y="5718678"/>
            <a:ext cx="5993005" cy="769441"/>
          </a:xfrm>
          <a:prstGeom prst="rect">
            <a:avLst/>
          </a:prstGeom>
        </p:spPr>
        <p:txBody>
          <a:bodyPr wrap="square" rtlCol="0">
            <a:spAutoFit/>
          </a:bodyPr>
          <a:lstStyle/>
          <a:p>
            <a:pPr algn="ctr"/>
            <a:r>
              <a:rPr lang="zh-CN" altLang="en-US" sz="2200" b="1" dirty="0">
                <a:ea typeface="微软雅黑" panose="020B0503020204020204" charset="-122"/>
              </a:rPr>
              <a:t>完善和发展中国特色社会主义制度、推进国家治理体系和治理能力现代化</a:t>
            </a:r>
            <a:endParaRPr lang="zh-CN" altLang="en-US" sz="2200" b="1" dirty="0">
              <a:ea typeface="微软雅黑" panose="020B0503020204020204" charset="-122"/>
            </a:endParaRPr>
          </a:p>
        </p:txBody>
      </p:sp>
      <p:sp>
        <p:nvSpPr>
          <p:cNvPr id="48" name="箭头: 右 23"/>
          <p:cNvSpPr/>
          <p:nvPr/>
        </p:nvSpPr>
        <p:spPr>
          <a:xfrm>
            <a:off x="4637314" y="5716007"/>
            <a:ext cx="1119116" cy="552657"/>
          </a:xfrm>
          <a:prstGeom prst="rightArrow">
            <a:avLst/>
          </a:prstGeom>
          <a:solidFill>
            <a:srgbClr val="EA7E1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endParaRPr>
          </a:p>
        </p:txBody>
      </p:sp>
      <p:sp>
        <p:nvSpPr>
          <p:cNvPr id="49" name="矩形 48"/>
          <p:cNvSpPr/>
          <p:nvPr/>
        </p:nvSpPr>
        <p:spPr>
          <a:xfrm>
            <a:off x="3015714" y="5728074"/>
            <a:ext cx="1261884" cy="523220"/>
          </a:xfrm>
          <a:prstGeom prst="rect">
            <a:avLst/>
          </a:prstGeom>
        </p:spPr>
        <p:txBody>
          <a:bodyPr wrap="none">
            <a:spAutoFit/>
          </a:bodyPr>
          <a:lstStyle/>
          <a:p>
            <a:r>
              <a:rPr lang="zh-CN" altLang="en-US" sz="2800" b="1" dirty="0">
                <a:ea typeface="微软雅黑" panose="020B0503020204020204" charset="-122"/>
              </a:rPr>
              <a:t>总目标</a:t>
            </a:r>
            <a:endParaRPr lang="zh-CN" altLang="en-US" sz="2800" b="1" dirty="0">
              <a:ea typeface="微软雅黑" panose="020B0503020204020204" charset="-122"/>
            </a:endParaRPr>
          </a:p>
        </p:txBody>
      </p:sp>
    </p:spTree>
    <p:custDataLst>
      <p:tags r:id="rId4"/>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已生成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b="-1"/>
          <a:stretch>
            <a:fillRect/>
          </a:stretch>
        </p:blipFill>
        <p:spPr>
          <a:xfrm>
            <a:off x="0" y="0"/>
            <a:ext cx="12192000" cy="6858000"/>
          </a:xfrm>
          <a:prstGeom prst="rect">
            <a:avLst/>
          </a:prstGeom>
        </p:spPr>
      </p:pic>
      <p:sp>
        <p:nvSpPr>
          <p:cNvPr id="10" name="文本框 9"/>
          <p:cNvSpPr txBox="1"/>
          <p:nvPr/>
        </p:nvSpPr>
        <p:spPr>
          <a:xfrm>
            <a:off x="3294514" y="2227006"/>
            <a:ext cx="702436"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rPr>
              <a:t>01</a:t>
            </a:r>
            <a:endParaRPr lang="zh-CN" altLang="en-US"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endParaRPr>
          </a:p>
        </p:txBody>
      </p:sp>
      <p:sp>
        <p:nvSpPr>
          <p:cNvPr id="13" name="文本框 12"/>
          <p:cNvSpPr txBox="1"/>
          <p:nvPr/>
        </p:nvSpPr>
        <p:spPr>
          <a:xfrm>
            <a:off x="3294513" y="2996447"/>
            <a:ext cx="771365"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rPr>
              <a:t>02</a:t>
            </a:r>
            <a:endParaRPr lang="zh-CN" altLang="en-US"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endParaRPr>
          </a:p>
        </p:txBody>
      </p:sp>
      <p:sp>
        <p:nvSpPr>
          <p:cNvPr id="14" name="文本框 13"/>
          <p:cNvSpPr txBox="1"/>
          <p:nvPr/>
        </p:nvSpPr>
        <p:spPr>
          <a:xfrm>
            <a:off x="3294513" y="3765888"/>
            <a:ext cx="787395"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rPr>
              <a:t>03</a:t>
            </a:r>
            <a:endParaRPr lang="zh-CN" altLang="en-US"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endParaRPr>
          </a:p>
        </p:txBody>
      </p:sp>
      <p:sp>
        <p:nvSpPr>
          <p:cNvPr id="15" name="文本框 14"/>
          <p:cNvSpPr txBox="1"/>
          <p:nvPr/>
        </p:nvSpPr>
        <p:spPr>
          <a:xfrm>
            <a:off x="3294513" y="4535329"/>
            <a:ext cx="769763"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rPr>
              <a:t>04</a:t>
            </a:r>
            <a:endParaRPr lang="zh-CN" altLang="en-US" sz="4400" dirty="0">
              <a:ln w="19050">
                <a:noFill/>
              </a:ln>
              <a:solidFill>
                <a:srgbClr val="F8D074"/>
              </a:solidFill>
              <a:effectLst>
                <a:outerShdw blurRad="38100" dist="38100" dir="2700000" algn="tl">
                  <a:srgbClr val="000000">
                    <a:alpha val="43137"/>
                  </a:srgbClr>
                </a:outerShdw>
              </a:effectLst>
              <a:latin typeface="Impact" panose="020B0806030902050204" pitchFamily="34" charset="0"/>
            </a:endParaRPr>
          </a:p>
        </p:txBody>
      </p:sp>
      <p:sp>
        <p:nvSpPr>
          <p:cNvPr id="16" name="Freeform 13"/>
          <p:cNvSpPr/>
          <p:nvPr/>
        </p:nvSpPr>
        <p:spPr bwMode="auto">
          <a:xfrm>
            <a:off x="317170" y="2832451"/>
            <a:ext cx="1461752" cy="2094131"/>
          </a:xfrm>
          <a:custGeom>
            <a:avLst/>
            <a:gdLst>
              <a:gd name="T0" fmla="*/ 2055 w 2055"/>
              <a:gd name="T1" fmla="*/ 3548 h 3548"/>
              <a:gd name="T2" fmla="*/ 0 w 2055"/>
              <a:gd name="T3" fmla="*/ 3548 h 3548"/>
              <a:gd name="T4" fmla="*/ 0 w 2055"/>
              <a:gd name="T5" fmla="*/ 0 h 3548"/>
              <a:gd name="T6" fmla="*/ 2055 w 2055"/>
              <a:gd name="T7" fmla="*/ 0 h 3548"/>
              <a:gd name="T8" fmla="*/ 959 w 2055"/>
              <a:gd name="T9" fmla="*/ 1774 h 3548"/>
              <a:gd name="T10" fmla="*/ 2055 w 2055"/>
              <a:gd name="T11" fmla="*/ 3548 h 3548"/>
            </a:gdLst>
            <a:ahLst/>
            <a:cxnLst>
              <a:cxn ang="0">
                <a:pos x="T0" y="T1"/>
              </a:cxn>
              <a:cxn ang="0">
                <a:pos x="T2" y="T3"/>
              </a:cxn>
              <a:cxn ang="0">
                <a:pos x="T4" y="T5"/>
              </a:cxn>
              <a:cxn ang="0">
                <a:pos x="T6" y="T7"/>
              </a:cxn>
              <a:cxn ang="0">
                <a:pos x="T8" y="T9"/>
              </a:cxn>
              <a:cxn ang="0">
                <a:pos x="T10" y="T11"/>
              </a:cxn>
            </a:cxnLst>
            <a:rect l="0" t="0" r="r" b="b"/>
            <a:pathLst>
              <a:path w="2055" h="3548">
                <a:moveTo>
                  <a:pt x="2055" y="3548"/>
                </a:moveTo>
                <a:lnTo>
                  <a:pt x="0" y="3548"/>
                </a:lnTo>
                <a:lnTo>
                  <a:pt x="0" y="0"/>
                </a:lnTo>
                <a:lnTo>
                  <a:pt x="2055" y="0"/>
                </a:lnTo>
                <a:cubicBezTo>
                  <a:pt x="1407" y="317"/>
                  <a:pt x="959" y="992"/>
                  <a:pt x="959" y="1774"/>
                </a:cubicBezTo>
                <a:cubicBezTo>
                  <a:pt x="959" y="2555"/>
                  <a:pt x="1407" y="3231"/>
                  <a:pt x="2055" y="3548"/>
                </a:cubicBezTo>
                <a:close/>
              </a:path>
            </a:pathLst>
          </a:custGeom>
          <a:solidFill>
            <a:srgbClr val="C00000"/>
          </a:solidFill>
          <a:ln>
            <a:noFill/>
          </a:ln>
          <a:effectLst>
            <a:outerShdw blurRad="50800" dist="50800" dir="1200000" sx="84000" sy="84000" algn="ctr" rotWithShape="0">
              <a:schemeClr val="bg1">
                <a:lumMod val="50000"/>
                <a:alpha val="34000"/>
              </a:schemeClr>
            </a:outerShdw>
          </a:effectLst>
        </p:spPr>
        <p:txBody>
          <a:bodyPr vert="horz" wrap="square" lIns="81614" tIns="40807" rIns="81614" bIns="40807"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endParaRPr>
          </a:p>
        </p:txBody>
      </p:sp>
      <p:sp>
        <p:nvSpPr>
          <p:cNvPr id="17" name="Oval 14"/>
          <p:cNvSpPr>
            <a:spLocks noChangeArrowheads="1"/>
          </p:cNvSpPr>
          <p:nvPr/>
        </p:nvSpPr>
        <p:spPr bwMode="auto">
          <a:xfrm>
            <a:off x="1260355" y="2970849"/>
            <a:ext cx="1853878" cy="1812622"/>
          </a:xfrm>
          <a:prstGeom prst="ellipse">
            <a:avLst/>
          </a:prstGeom>
          <a:solidFill>
            <a:srgbClr val="F8D074"/>
          </a:solidFill>
          <a:ln>
            <a:noFill/>
          </a:ln>
          <a:effectLst>
            <a:outerShdw blurRad="50800" dist="38100" dir="2700000" algn="tl" rotWithShape="0">
              <a:prstClr val="black">
                <a:alpha val="40000"/>
              </a:prstClr>
            </a:outerShdw>
          </a:effectLst>
        </p:spPr>
        <p:txBody>
          <a:bodyPr vert="horz" wrap="square" lIns="81614" tIns="40807" rIns="81614" bIns="40807"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endParaRPr>
          </a:p>
        </p:txBody>
      </p:sp>
      <p:sp>
        <p:nvSpPr>
          <p:cNvPr id="18" name="Freeform 15"/>
          <p:cNvSpPr>
            <a:spLocks noEditPoints="1"/>
          </p:cNvSpPr>
          <p:nvPr/>
        </p:nvSpPr>
        <p:spPr bwMode="auto">
          <a:xfrm>
            <a:off x="1692969" y="3192373"/>
            <a:ext cx="976939" cy="872172"/>
          </a:xfrm>
          <a:custGeom>
            <a:avLst/>
            <a:gdLst>
              <a:gd name="T0" fmla="*/ 1051 w 1910"/>
              <a:gd name="T1" fmla="*/ 1550 h 1774"/>
              <a:gd name="T2" fmla="*/ 788 w 1910"/>
              <a:gd name="T3" fmla="*/ 1668 h 1774"/>
              <a:gd name="T4" fmla="*/ 535 w 1910"/>
              <a:gd name="T5" fmla="*/ 59 h 1774"/>
              <a:gd name="T6" fmla="*/ 591 w 1910"/>
              <a:gd name="T7" fmla="*/ 95 h 1774"/>
              <a:gd name="T8" fmla="*/ 963 w 1910"/>
              <a:gd name="T9" fmla="*/ 4 h 1774"/>
              <a:gd name="T10" fmla="*/ 477 w 1910"/>
              <a:gd name="T11" fmla="*/ 72 h 1774"/>
              <a:gd name="T12" fmla="*/ 582 w 1910"/>
              <a:gd name="T13" fmla="*/ 175 h 1774"/>
              <a:gd name="T14" fmla="*/ 560 w 1910"/>
              <a:gd name="T15" fmla="*/ 959 h 1774"/>
              <a:gd name="T16" fmla="*/ 454 w 1910"/>
              <a:gd name="T17" fmla="*/ 856 h 1774"/>
              <a:gd name="T18" fmla="*/ 477 w 1910"/>
              <a:gd name="T19" fmla="*/ 72 h 1774"/>
              <a:gd name="T20" fmla="*/ 869 w 1910"/>
              <a:gd name="T21" fmla="*/ 340 h 1774"/>
              <a:gd name="T22" fmla="*/ 1316 w 1910"/>
              <a:gd name="T23" fmla="*/ 289 h 1774"/>
              <a:gd name="T24" fmla="*/ 820 w 1910"/>
              <a:gd name="T25" fmla="*/ 308 h 1774"/>
              <a:gd name="T26" fmla="*/ 845 w 1910"/>
              <a:gd name="T27" fmla="*/ 375 h 1774"/>
              <a:gd name="T28" fmla="*/ 867 w 1910"/>
              <a:gd name="T29" fmla="*/ 1187 h 1774"/>
              <a:gd name="T30" fmla="*/ 762 w 1910"/>
              <a:gd name="T31" fmla="*/ 1155 h 1774"/>
              <a:gd name="T32" fmla="*/ 740 w 1910"/>
              <a:gd name="T33" fmla="*/ 343 h 1774"/>
              <a:gd name="T34" fmla="*/ 908 w 1910"/>
              <a:gd name="T35" fmla="*/ 408 h 1774"/>
              <a:gd name="T36" fmla="*/ 1440 w 1910"/>
              <a:gd name="T37" fmla="*/ 408 h 1774"/>
              <a:gd name="T38" fmla="*/ 1368 w 1910"/>
              <a:gd name="T39" fmla="*/ 1142 h 1774"/>
              <a:gd name="T40" fmla="*/ 908 w 1910"/>
              <a:gd name="T41" fmla="*/ 408 h 1774"/>
              <a:gd name="T42" fmla="*/ 1356 w 1910"/>
              <a:gd name="T43" fmla="*/ 469 h 1774"/>
              <a:gd name="T44" fmla="*/ 996 w 1910"/>
              <a:gd name="T45" fmla="*/ 677 h 1774"/>
              <a:gd name="T46" fmla="*/ 622 w 1910"/>
              <a:gd name="T47" fmla="*/ 158 h 1774"/>
              <a:gd name="T48" fmla="*/ 1155 w 1910"/>
              <a:gd name="T49" fmla="*/ 158 h 1774"/>
              <a:gd name="T50" fmla="*/ 719 w 1910"/>
              <a:gd name="T51" fmla="*/ 233 h 1774"/>
              <a:gd name="T52" fmla="*/ 677 w 1910"/>
              <a:gd name="T53" fmla="*/ 944 h 1774"/>
              <a:gd name="T54" fmla="*/ 622 w 1910"/>
              <a:gd name="T55" fmla="*/ 158 h 1774"/>
              <a:gd name="T56" fmla="*/ 378 w 1910"/>
              <a:gd name="T57" fmla="*/ 530 h 1774"/>
              <a:gd name="T58" fmla="*/ 293 w 1910"/>
              <a:gd name="T59" fmla="*/ 381 h 1774"/>
              <a:gd name="T60" fmla="*/ 152 w 1910"/>
              <a:gd name="T61" fmla="*/ 1314 h 1774"/>
              <a:gd name="T62" fmla="*/ 254 w 1910"/>
              <a:gd name="T63" fmla="*/ 1450 h 1774"/>
              <a:gd name="T64" fmla="*/ 0 w 1910"/>
              <a:gd name="T65" fmla="*/ 1774 h 1774"/>
              <a:gd name="T66" fmla="*/ 1910 w 1910"/>
              <a:gd name="T67" fmla="*/ 1651 h 1774"/>
              <a:gd name="T68" fmla="*/ 1748 w 1910"/>
              <a:gd name="T69" fmla="*/ 1314 h 1774"/>
              <a:gd name="T70" fmla="*/ 1607 w 1910"/>
              <a:gd name="T71" fmla="*/ 381 h 1774"/>
              <a:gd name="T72" fmla="*/ 1523 w 1910"/>
              <a:gd name="T73" fmla="*/ 530 h 1774"/>
              <a:gd name="T74" fmla="*/ 1614 w 1910"/>
              <a:gd name="T75" fmla="*/ 1336 h 1774"/>
              <a:gd name="T76" fmla="*/ 286 w 1910"/>
              <a:gd name="T77" fmla="*/ 53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0" h="1774">
                <a:moveTo>
                  <a:pt x="848" y="1550"/>
                </a:moveTo>
                <a:lnTo>
                  <a:pt x="1051" y="1550"/>
                </a:lnTo>
                <a:lnTo>
                  <a:pt x="1122" y="1668"/>
                </a:lnTo>
                <a:lnTo>
                  <a:pt x="788" y="1668"/>
                </a:lnTo>
                <a:lnTo>
                  <a:pt x="848" y="1550"/>
                </a:lnTo>
                <a:close/>
                <a:moveTo>
                  <a:pt x="535" y="59"/>
                </a:moveTo>
                <a:lnTo>
                  <a:pt x="584" y="90"/>
                </a:lnTo>
                <a:cubicBezTo>
                  <a:pt x="587" y="92"/>
                  <a:pt x="589" y="93"/>
                  <a:pt x="591" y="95"/>
                </a:cubicBezTo>
                <a:lnTo>
                  <a:pt x="1031" y="39"/>
                </a:lnTo>
                <a:cubicBezTo>
                  <a:pt x="1020" y="15"/>
                  <a:pt x="994" y="0"/>
                  <a:pt x="963" y="4"/>
                </a:cubicBezTo>
                <a:lnTo>
                  <a:pt x="535" y="59"/>
                </a:lnTo>
                <a:close/>
                <a:moveTo>
                  <a:pt x="477" y="72"/>
                </a:moveTo>
                <a:lnTo>
                  <a:pt x="560" y="125"/>
                </a:lnTo>
                <a:cubicBezTo>
                  <a:pt x="572" y="133"/>
                  <a:pt x="582" y="155"/>
                  <a:pt x="582" y="175"/>
                </a:cubicBezTo>
                <a:lnTo>
                  <a:pt x="582" y="937"/>
                </a:lnTo>
                <a:cubicBezTo>
                  <a:pt x="582" y="957"/>
                  <a:pt x="572" y="966"/>
                  <a:pt x="560" y="959"/>
                </a:cubicBezTo>
                <a:lnTo>
                  <a:pt x="477" y="906"/>
                </a:lnTo>
                <a:cubicBezTo>
                  <a:pt x="464" y="898"/>
                  <a:pt x="454" y="875"/>
                  <a:pt x="454" y="856"/>
                </a:cubicBezTo>
                <a:lnTo>
                  <a:pt x="454" y="93"/>
                </a:lnTo>
                <a:cubicBezTo>
                  <a:pt x="454" y="74"/>
                  <a:pt x="464" y="64"/>
                  <a:pt x="477" y="72"/>
                </a:cubicBezTo>
                <a:close/>
                <a:moveTo>
                  <a:pt x="820" y="308"/>
                </a:moveTo>
                <a:lnTo>
                  <a:pt x="869" y="340"/>
                </a:lnTo>
                <a:cubicBezTo>
                  <a:pt x="872" y="341"/>
                  <a:pt x="874" y="343"/>
                  <a:pt x="877" y="345"/>
                </a:cubicBezTo>
                <a:lnTo>
                  <a:pt x="1316" y="289"/>
                </a:lnTo>
                <a:cubicBezTo>
                  <a:pt x="1305" y="264"/>
                  <a:pt x="1279" y="250"/>
                  <a:pt x="1249" y="253"/>
                </a:cubicBezTo>
                <a:lnTo>
                  <a:pt x="820" y="308"/>
                </a:lnTo>
                <a:close/>
                <a:moveTo>
                  <a:pt x="762" y="322"/>
                </a:moveTo>
                <a:lnTo>
                  <a:pt x="845" y="375"/>
                </a:lnTo>
                <a:cubicBezTo>
                  <a:pt x="857" y="382"/>
                  <a:pt x="867" y="405"/>
                  <a:pt x="867" y="424"/>
                </a:cubicBezTo>
                <a:lnTo>
                  <a:pt x="867" y="1187"/>
                </a:lnTo>
                <a:cubicBezTo>
                  <a:pt x="867" y="1206"/>
                  <a:pt x="857" y="1216"/>
                  <a:pt x="845" y="1208"/>
                </a:cubicBezTo>
                <a:lnTo>
                  <a:pt x="762" y="1155"/>
                </a:lnTo>
                <a:cubicBezTo>
                  <a:pt x="750" y="1147"/>
                  <a:pt x="740" y="1125"/>
                  <a:pt x="740" y="1105"/>
                </a:cubicBezTo>
                <a:lnTo>
                  <a:pt x="740" y="343"/>
                </a:lnTo>
                <a:cubicBezTo>
                  <a:pt x="740" y="323"/>
                  <a:pt x="750" y="314"/>
                  <a:pt x="762" y="322"/>
                </a:cubicBezTo>
                <a:close/>
                <a:moveTo>
                  <a:pt x="908" y="408"/>
                </a:moveTo>
                <a:lnTo>
                  <a:pt x="1368" y="349"/>
                </a:lnTo>
                <a:cubicBezTo>
                  <a:pt x="1407" y="344"/>
                  <a:pt x="1440" y="370"/>
                  <a:pt x="1440" y="408"/>
                </a:cubicBezTo>
                <a:lnTo>
                  <a:pt x="1440" y="1064"/>
                </a:lnTo>
                <a:cubicBezTo>
                  <a:pt x="1440" y="1102"/>
                  <a:pt x="1407" y="1137"/>
                  <a:pt x="1368" y="1142"/>
                </a:cubicBezTo>
                <a:lnTo>
                  <a:pt x="908" y="1201"/>
                </a:lnTo>
                <a:lnTo>
                  <a:pt x="908" y="408"/>
                </a:lnTo>
                <a:close/>
                <a:moveTo>
                  <a:pt x="996" y="515"/>
                </a:moveTo>
                <a:lnTo>
                  <a:pt x="1356" y="469"/>
                </a:lnTo>
                <a:lnTo>
                  <a:pt x="1356" y="631"/>
                </a:lnTo>
                <a:lnTo>
                  <a:pt x="996" y="677"/>
                </a:lnTo>
                <a:lnTo>
                  <a:pt x="996" y="515"/>
                </a:lnTo>
                <a:close/>
                <a:moveTo>
                  <a:pt x="622" y="158"/>
                </a:moveTo>
                <a:lnTo>
                  <a:pt x="1082" y="99"/>
                </a:lnTo>
                <a:cubicBezTo>
                  <a:pt x="1122" y="94"/>
                  <a:pt x="1155" y="121"/>
                  <a:pt x="1155" y="158"/>
                </a:cubicBezTo>
                <a:lnTo>
                  <a:pt x="1155" y="177"/>
                </a:lnTo>
                <a:lnTo>
                  <a:pt x="719" y="233"/>
                </a:lnTo>
                <a:cubicBezTo>
                  <a:pt x="688" y="242"/>
                  <a:pt x="676" y="262"/>
                  <a:pt x="677" y="303"/>
                </a:cubicBezTo>
                <a:lnTo>
                  <a:pt x="677" y="944"/>
                </a:lnTo>
                <a:lnTo>
                  <a:pt x="622" y="951"/>
                </a:lnTo>
                <a:lnTo>
                  <a:pt x="622" y="158"/>
                </a:lnTo>
                <a:close/>
                <a:moveTo>
                  <a:pt x="286" y="530"/>
                </a:moveTo>
                <a:lnTo>
                  <a:pt x="378" y="530"/>
                </a:lnTo>
                <a:lnTo>
                  <a:pt x="378" y="381"/>
                </a:lnTo>
                <a:lnTo>
                  <a:pt x="293" y="381"/>
                </a:lnTo>
                <a:cubicBezTo>
                  <a:pt x="215" y="381"/>
                  <a:pt x="152" y="445"/>
                  <a:pt x="152" y="523"/>
                </a:cubicBezTo>
                <a:lnTo>
                  <a:pt x="152" y="1314"/>
                </a:lnTo>
                <a:cubicBezTo>
                  <a:pt x="152" y="1378"/>
                  <a:pt x="195" y="1433"/>
                  <a:pt x="254" y="1450"/>
                </a:cubicBezTo>
                <a:lnTo>
                  <a:pt x="254" y="1450"/>
                </a:lnTo>
                <a:lnTo>
                  <a:pt x="0" y="1651"/>
                </a:lnTo>
                <a:lnTo>
                  <a:pt x="0" y="1774"/>
                </a:lnTo>
                <a:lnTo>
                  <a:pt x="1910" y="1774"/>
                </a:lnTo>
                <a:lnTo>
                  <a:pt x="1910" y="1651"/>
                </a:lnTo>
                <a:lnTo>
                  <a:pt x="1638" y="1452"/>
                </a:lnTo>
                <a:cubicBezTo>
                  <a:pt x="1701" y="1438"/>
                  <a:pt x="1748" y="1381"/>
                  <a:pt x="1748" y="1314"/>
                </a:cubicBezTo>
                <a:lnTo>
                  <a:pt x="1748" y="523"/>
                </a:lnTo>
                <a:cubicBezTo>
                  <a:pt x="1748" y="445"/>
                  <a:pt x="1685" y="381"/>
                  <a:pt x="1607" y="381"/>
                </a:cubicBezTo>
                <a:lnTo>
                  <a:pt x="1523" y="381"/>
                </a:lnTo>
                <a:lnTo>
                  <a:pt x="1523" y="530"/>
                </a:lnTo>
                <a:lnTo>
                  <a:pt x="1614" y="530"/>
                </a:lnTo>
                <a:lnTo>
                  <a:pt x="1614" y="1336"/>
                </a:lnTo>
                <a:lnTo>
                  <a:pt x="286" y="1336"/>
                </a:lnTo>
                <a:lnTo>
                  <a:pt x="286" y="530"/>
                </a:lnTo>
                <a:close/>
              </a:path>
            </a:pathLst>
          </a:custGeom>
          <a:solidFill>
            <a:srgbClr val="B10405"/>
          </a:solidFill>
          <a:ln>
            <a:noFill/>
          </a:ln>
        </p:spPr>
        <p:txBody>
          <a:bodyPr vert="horz" wrap="square" lIns="81614" tIns="40807" rIns="81614" bIns="40807"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B10405"/>
              </a:solidFill>
              <a:effectLst/>
              <a:uLnTx/>
              <a:uFillTx/>
              <a:latin typeface="Arial" panose="020B0604020202020204" pitchFamily="34" charset="0"/>
              <a:ea typeface="华文细黑" panose="02010600040101010101" pitchFamily="2" charset="-122"/>
            </a:endParaRPr>
          </a:p>
        </p:txBody>
      </p:sp>
      <p:sp>
        <p:nvSpPr>
          <p:cNvPr id="19" name="TextBox 76"/>
          <p:cNvSpPr txBox="1"/>
          <p:nvPr/>
        </p:nvSpPr>
        <p:spPr>
          <a:xfrm>
            <a:off x="1706210" y="4137146"/>
            <a:ext cx="963698" cy="513298"/>
          </a:xfrm>
          <a:prstGeom prst="rect">
            <a:avLst/>
          </a:prstGeom>
          <a:noFill/>
        </p:spPr>
        <p:txBody>
          <a:bodyPr wrap="square" lIns="81614" tIns="40807" rIns="81614" bIns="40807" rtlCol="0">
            <a:spAutoFit/>
          </a:bodyPr>
          <a:lstStyle/>
          <a:p>
            <a:pPr marL="0" marR="0" lvl="0" indent="0" algn="dist"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B10405"/>
                </a:solidFill>
                <a:effectLst/>
                <a:uLnTx/>
                <a:uFillTx/>
                <a:latin typeface="方正大黑简体" panose="02010601030101010101" pitchFamily="2" charset="-122"/>
                <a:ea typeface="方正大黑简体" panose="02010601030101010101" pitchFamily="2" charset="-122"/>
              </a:rPr>
              <a:t>目录</a:t>
            </a:r>
            <a:endParaRPr kumimoji="0" lang="zh-CN" altLang="en-US" sz="2800" b="1" i="0" u="none" strike="noStrike" kern="1200" cap="none" spc="0" normalizeH="0" baseline="0" noProof="0" dirty="0">
              <a:ln>
                <a:noFill/>
              </a:ln>
              <a:solidFill>
                <a:srgbClr val="B10405"/>
              </a:solidFill>
              <a:effectLst/>
              <a:uLnTx/>
              <a:uFillTx/>
              <a:latin typeface="方正大黑简体" panose="02010601030101010101" pitchFamily="2" charset="-122"/>
              <a:ea typeface="方正大黑简体" panose="02010601030101010101" pitchFamily="2" charset="-122"/>
            </a:endParaRPr>
          </a:p>
        </p:txBody>
      </p:sp>
      <p:sp>
        <p:nvSpPr>
          <p:cNvPr id="21" name="圆角矩形 32"/>
          <p:cNvSpPr/>
          <p:nvPr/>
        </p:nvSpPr>
        <p:spPr>
          <a:xfrm>
            <a:off x="4169410" y="2365375"/>
            <a:ext cx="7548880" cy="467360"/>
          </a:xfrm>
          <a:prstGeom prst="roundRect">
            <a:avLst/>
          </a:prstGeom>
          <a:solidFill>
            <a:srgbClr val="F8D07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8848" tIns="39425" rIns="78848" bIns="39425" anchor="ctr"/>
          <a:lstStyle/>
          <a:p>
            <a:pPr algn="ctr" defTabSz="909955">
              <a:defRPr/>
            </a:pPr>
            <a:endParaRPr lang="zh-CN" alt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2" name="文本框 21"/>
          <p:cNvSpPr txBox="1"/>
          <p:nvPr/>
        </p:nvSpPr>
        <p:spPr>
          <a:xfrm>
            <a:off x="4064000" y="2381885"/>
            <a:ext cx="7291705" cy="460375"/>
          </a:xfrm>
          <a:prstGeom prst="rect">
            <a:avLst/>
          </a:prstGeom>
          <a:noFill/>
        </p:spPr>
        <p:txBody>
          <a:bodyPr wrap="square" rtlCol="0">
            <a:spAutoFit/>
          </a:bodyPr>
          <a:lstStyle/>
          <a:p>
            <a:pPr algn="ctr"/>
            <a:r>
              <a:rPr lang="zh-CN" altLang="en-US" sz="2400" b="1" dirty="0">
                <a:solidFill>
                  <a:srgbClr val="1C1C1C"/>
                </a:solidFill>
              </a:rPr>
              <a:t>深入学习贯彻习近平新时代中国特色社会主义思想</a:t>
            </a:r>
            <a:endParaRPr lang="zh-CN" altLang="en-US" sz="2400" b="1" dirty="0">
              <a:solidFill>
                <a:srgbClr val="1C1C1C"/>
              </a:solidFill>
            </a:endParaRPr>
          </a:p>
        </p:txBody>
      </p:sp>
      <p:sp>
        <p:nvSpPr>
          <p:cNvPr id="23" name="圆角矩形 32"/>
          <p:cNvSpPr/>
          <p:nvPr/>
        </p:nvSpPr>
        <p:spPr>
          <a:xfrm>
            <a:off x="4198662" y="3147522"/>
            <a:ext cx="6647975" cy="467289"/>
          </a:xfrm>
          <a:prstGeom prst="roundRect">
            <a:avLst/>
          </a:prstGeom>
          <a:solidFill>
            <a:srgbClr val="F8D07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8848" tIns="39425" rIns="78848" bIns="39425" anchor="ctr"/>
          <a:lstStyle/>
          <a:p>
            <a:pPr algn="ctr" defTabSz="909955">
              <a:defRPr/>
            </a:pPr>
            <a:endParaRPr lang="zh-CN" alt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4" name="圆角矩形 32"/>
          <p:cNvSpPr/>
          <p:nvPr/>
        </p:nvSpPr>
        <p:spPr>
          <a:xfrm>
            <a:off x="4228978" y="3917931"/>
            <a:ext cx="6617659" cy="467289"/>
          </a:xfrm>
          <a:prstGeom prst="roundRect">
            <a:avLst/>
          </a:prstGeom>
          <a:solidFill>
            <a:srgbClr val="F8D07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8848" tIns="39425" rIns="78848" bIns="39425" anchor="ctr"/>
          <a:lstStyle/>
          <a:p>
            <a:pPr algn="ctr" defTabSz="909955">
              <a:defRPr/>
            </a:pPr>
            <a:endParaRPr lang="zh-CN" alt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5" name="圆角矩形 32"/>
          <p:cNvSpPr/>
          <p:nvPr/>
        </p:nvSpPr>
        <p:spPr>
          <a:xfrm>
            <a:off x="4218925" y="4688066"/>
            <a:ext cx="7792794" cy="467289"/>
          </a:xfrm>
          <a:prstGeom prst="roundRect">
            <a:avLst/>
          </a:prstGeom>
          <a:solidFill>
            <a:srgbClr val="F8D07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8848" tIns="39425" rIns="78848" bIns="39425" anchor="ctr"/>
          <a:lstStyle/>
          <a:p>
            <a:pPr algn="ctr" defTabSz="909955">
              <a:defRPr/>
            </a:pPr>
            <a:endParaRPr lang="zh-CN" alt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6" name="文本框 25"/>
          <p:cNvSpPr txBox="1"/>
          <p:nvPr/>
        </p:nvSpPr>
        <p:spPr>
          <a:xfrm>
            <a:off x="4198662" y="3139690"/>
            <a:ext cx="6647975" cy="461665"/>
          </a:xfrm>
          <a:prstGeom prst="rect">
            <a:avLst/>
          </a:prstGeom>
          <a:noFill/>
        </p:spPr>
        <p:txBody>
          <a:bodyPr wrap="none" rtlCol="0">
            <a:spAutoFit/>
          </a:bodyPr>
          <a:lstStyle/>
          <a:p>
            <a:pPr algn="ctr"/>
            <a:r>
              <a:rPr lang="zh-CN" altLang="zh-CN" sz="2400" b="1" dirty="0">
                <a:solidFill>
                  <a:srgbClr val="1C1C1C"/>
                </a:solidFill>
              </a:rPr>
              <a:t>习近平新时代中国特色社会主义思想的重大意义</a:t>
            </a:r>
            <a:endParaRPr lang="zh-CN" altLang="en-US" sz="2400" dirty="0">
              <a:solidFill>
                <a:srgbClr val="1C1C1C"/>
              </a:solidFill>
              <a:latin typeface="迷你简双线体" panose="02010609000101010101" pitchFamily="49" charset="-122"/>
              <a:ea typeface="迷你简双线体" panose="02010609000101010101" pitchFamily="49" charset="-122"/>
            </a:endParaRPr>
          </a:p>
        </p:txBody>
      </p:sp>
      <p:sp>
        <p:nvSpPr>
          <p:cNvPr id="27" name="文本框 26"/>
          <p:cNvSpPr txBox="1"/>
          <p:nvPr/>
        </p:nvSpPr>
        <p:spPr>
          <a:xfrm>
            <a:off x="4177174" y="3929116"/>
            <a:ext cx="6647975" cy="461665"/>
          </a:xfrm>
          <a:prstGeom prst="rect">
            <a:avLst/>
          </a:prstGeom>
          <a:noFill/>
        </p:spPr>
        <p:txBody>
          <a:bodyPr wrap="none" rtlCol="0">
            <a:spAutoFit/>
          </a:bodyPr>
          <a:lstStyle/>
          <a:p>
            <a:pPr algn="ctr"/>
            <a:r>
              <a:rPr lang="zh-CN" altLang="zh-CN" sz="2400" b="1" dirty="0">
                <a:solidFill>
                  <a:srgbClr val="1C1C1C"/>
                </a:solidFill>
              </a:rPr>
              <a:t>习近平新时代中国特色社会主义思想的丰富内涵</a:t>
            </a:r>
            <a:endParaRPr lang="zh-CN" altLang="en-US" sz="2400" kern="1800" dirty="0">
              <a:solidFill>
                <a:srgbClr val="1C1C1C"/>
              </a:solidFill>
              <a:latin typeface="迷你简双线体" panose="02010609000101010101" pitchFamily="49" charset="-122"/>
              <a:ea typeface="迷你简双线体" panose="02010609000101010101" pitchFamily="49" charset="-122"/>
            </a:endParaRPr>
          </a:p>
        </p:txBody>
      </p:sp>
      <p:sp>
        <p:nvSpPr>
          <p:cNvPr id="28" name="文本框 27"/>
          <p:cNvSpPr txBox="1"/>
          <p:nvPr/>
        </p:nvSpPr>
        <p:spPr>
          <a:xfrm>
            <a:off x="4132639" y="4682505"/>
            <a:ext cx="7879080" cy="461665"/>
          </a:xfrm>
          <a:prstGeom prst="rect">
            <a:avLst/>
          </a:prstGeom>
          <a:noFill/>
        </p:spPr>
        <p:txBody>
          <a:bodyPr wrap="none" rtlCol="0">
            <a:spAutoFit/>
          </a:bodyPr>
          <a:lstStyle/>
          <a:p>
            <a:pPr algn="ctr"/>
            <a:r>
              <a:rPr lang="zh-CN" altLang="zh-CN" sz="2400" b="1" dirty="0">
                <a:solidFill>
                  <a:srgbClr val="1C1C1C"/>
                </a:solidFill>
              </a:rPr>
              <a:t>全面贯彻新时代坚持和发展中国特色社会主义的基本方略</a:t>
            </a:r>
            <a:endParaRPr lang="zh-CN" altLang="en-US" sz="2400" dirty="0">
              <a:solidFill>
                <a:srgbClr val="1C1C1C"/>
              </a:solidFill>
              <a:latin typeface="迷你简双线体" panose="02010609000101010101" pitchFamily="49" charset="-122"/>
              <a:ea typeface="迷你简双线体" panose="02010609000101010101" pitchFamily="49"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 calcmode="lin" valueType="num">
                                      <p:cBhvr>
                                        <p:cTn id="12" dur="500" fill="hold"/>
                                        <p:tgtEl>
                                          <p:spTgt spid="17"/>
                                        </p:tgtEl>
                                        <p:attrNameLst>
                                          <p:attrName>style.rotation</p:attrName>
                                        </p:attrNameLst>
                                      </p:cBhvr>
                                      <p:tavLst>
                                        <p:tav tm="0">
                                          <p:val>
                                            <p:fltVal val="90"/>
                                          </p:val>
                                        </p:tav>
                                        <p:tav tm="100000">
                                          <p:val>
                                            <p:fltVal val="0"/>
                                          </p:val>
                                        </p:tav>
                                      </p:tavLst>
                                    </p:anim>
                                    <p:animEffect transition="in" filter="fade">
                                      <p:cBhvr>
                                        <p:cTn id="13" dur="500"/>
                                        <p:tgtEl>
                                          <p:spTgt spid="1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 calcmode="lin" valueType="num">
                                      <p:cBhvr>
                                        <p:cTn id="18" dur="500" fill="hold"/>
                                        <p:tgtEl>
                                          <p:spTgt spid="18"/>
                                        </p:tgtEl>
                                        <p:attrNameLst>
                                          <p:attrName>style.rotation</p:attrName>
                                        </p:attrNameLst>
                                      </p:cBhvr>
                                      <p:tavLst>
                                        <p:tav tm="0">
                                          <p:val>
                                            <p:fltVal val="90"/>
                                          </p:val>
                                        </p:tav>
                                        <p:tav tm="100000">
                                          <p:val>
                                            <p:fltVal val="0"/>
                                          </p:val>
                                        </p:tav>
                                      </p:tavLst>
                                    </p:anim>
                                    <p:animEffect transition="in" filter="fade">
                                      <p:cBhvr>
                                        <p:cTn id="19" dur="500"/>
                                        <p:tgtEl>
                                          <p:spTgt spid="18"/>
                                        </p:tgtEl>
                                      </p:cBhvr>
                                    </p:animEffect>
                                  </p:childTnLst>
                                </p:cTn>
                              </p:par>
                            </p:childTnLst>
                          </p:cTn>
                        </p:par>
                        <p:par>
                          <p:cTn id="20" fill="hold">
                            <p:stCondLst>
                              <p:cond delay="500"/>
                            </p:stCondLst>
                            <p:childTnLst>
                              <p:par>
                                <p:cTn id="21" presetID="3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style.rotation</p:attrName>
                                        </p:attrNameLst>
                                      </p:cBhvr>
                                      <p:tavLst>
                                        <p:tav tm="0">
                                          <p:val>
                                            <p:fltVal val="90"/>
                                          </p:val>
                                        </p:tav>
                                        <p:tav tm="100000">
                                          <p:val>
                                            <p:fltVal val="0"/>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0-#ppt_w/2"/>
                                          </p:val>
                                        </p:tav>
                                        <p:tav tm="100000">
                                          <p:val>
                                            <p:strVal val="#ppt_x"/>
                                          </p:val>
                                        </p:tav>
                                      </p:tavLst>
                                    </p:anim>
                                    <p:anim calcmode="lin" valueType="num">
                                      <p:cBhvr additive="base">
                                        <p:cTn id="51" dur="500" fill="hold"/>
                                        <p:tgtEl>
                                          <p:spTgt spid="23"/>
                                        </p:tgtEl>
                                        <p:attrNameLst>
                                          <p:attrName>ppt_y</p:attrName>
                                        </p:attrNameLst>
                                      </p:cBhvr>
                                      <p:tavLst>
                                        <p:tav tm="0">
                                          <p:val>
                                            <p:strVal val="#ppt_y"/>
                                          </p:val>
                                        </p:tav>
                                        <p:tav tm="100000">
                                          <p:val>
                                            <p:strVal val="#ppt_y"/>
                                          </p:val>
                                        </p:tav>
                                      </p:tavLst>
                                    </p:anim>
                                  </p:childTnLst>
                                </p:cTn>
                              </p:par>
                              <p:par>
                                <p:cTn id="52" presetID="22" presetClass="entr" presetSubtype="8"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0-#ppt_w/2"/>
                                          </p:val>
                                        </p:tav>
                                        <p:tav tm="100000">
                                          <p:val>
                                            <p:strVal val="#ppt_x"/>
                                          </p:val>
                                        </p:tav>
                                      </p:tavLst>
                                    </p:anim>
                                    <p:anim calcmode="lin" valueType="num">
                                      <p:cBhvr additive="base">
                                        <p:cTn id="65" dur="500" fill="hold"/>
                                        <p:tgtEl>
                                          <p:spTgt spid="24"/>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0-#ppt_w/2"/>
                                          </p:val>
                                        </p:tav>
                                        <p:tav tm="100000">
                                          <p:val>
                                            <p:strVal val="#ppt_x"/>
                                          </p:val>
                                        </p:tav>
                                      </p:tavLst>
                                    </p:anim>
                                    <p:anim calcmode="lin" valueType="num">
                                      <p:cBhvr additive="base">
                                        <p:cTn id="79" dur="500" fill="hold"/>
                                        <p:tgtEl>
                                          <p:spTgt spid="25"/>
                                        </p:tgtEl>
                                        <p:attrNameLst>
                                          <p:attrName>ppt_y</p:attrName>
                                        </p:attrNameLst>
                                      </p:cBhvr>
                                      <p:tavLst>
                                        <p:tav tm="0">
                                          <p:val>
                                            <p:strVal val="#ppt_y"/>
                                          </p:val>
                                        </p:tav>
                                        <p:tav tm="100000">
                                          <p:val>
                                            <p:strVal val="#ppt_y"/>
                                          </p:val>
                                        </p:tav>
                                      </p:tavLst>
                                    </p:anim>
                                  </p:childTnLst>
                                </p:cTn>
                              </p:par>
                              <p:par>
                                <p:cTn id="80" presetID="22" presetClass="entr" presetSubtype="8"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16" grpId="0" bldLvl="0" animBg="1"/>
      <p:bldP spid="17" grpId="0" bldLvl="0" animBg="1"/>
      <p:bldP spid="18" grpId="0" bldLvl="0" animBg="1"/>
      <p:bldP spid="19" grpId="0"/>
      <p:bldP spid="21" grpId="0" bldLvl="0" animBg="1"/>
      <p:bldP spid="22" grpId="0"/>
      <p:bldP spid="23" grpId="0" bldLvl="0" animBg="1"/>
      <p:bldP spid="24" grpId="0" bldLvl="0" animBg="1"/>
      <p:bldP spid="25" grpId="0" bldLvl="0" animBg="1"/>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2" y="68114"/>
            <a:ext cx="8525569"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第五，坚持和发展中国特色社会主义的法治保障</a:t>
            </a:r>
            <a:endParaRPr lang="zh-CN" altLang="en-US" sz="2400" b="1" dirty="0">
              <a:solidFill>
                <a:schemeClr val="bg1"/>
              </a:solidFill>
              <a:latin typeface="黑体" panose="02010600030101010101" charset="-122"/>
            </a:endParaRPr>
          </a:p>
        </p:txBody>
      </p:sp>
      <p:sp>
        <p:nvSpPr>
          <p:cNvPr id="17" name="矩形 16"/>
          <p:cNvSpPr/>
          <p:nvPr/>
        </p:nvSpPr>
        <p:spPr>
          <a:xfrm>
            <a:off x="611008" y="1147711"/>
            <a:ext cx="11043004" cy="120360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8"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19" name="文本框 18"/>
          <p:cNvSpPr txBox="1"/>
          <p:nvPr/>
        </p:nvSpPr>
        <p:spPr>
          <a:xfrm>
            <a:off x="851566" y="1768854"/>
            <a:ext cx="10693476"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明确全面推进依法治国总目标是建设中国特色社会主义法治体系、建设社会主义法治</a:t>
            </a:r>
            <a:r>
              <a:rPr lang="zh-CN" altLang="en-US" sz="2000" dirty="0" smtClean="0">
                <a:solidFill>
                  <a:srgbClr val="000000"/>
                </a:solidFill>
                <a:ea typeface="微软雅黑" panose="020B0503020204020204" charset="-122"/>
              </a:rPr>
              <a:t>国家。</a:t>
            </a:r>
            <a:endParaRPr lang="zh-CN" altLang="en-US" sz="2000" dirty="0">
              <a:solidFill>
                <a:srgbClr val="000000"/>
              </a:solidFill>
              <a:ea typeface="微软雅黑" panose="020B0503020204020204" charset="-122"/>
            </a:endParaRPr>
          </a:p>
        </p:txBody>
      </p:sp>
      <p:sp useBgFill="1">
        <p:nvSpPr>
          <p:cNvPr id="20" name="文本框 19"/>
          <p:cNvSpPr txBox="1"/>
          <p:nvPr/>
        </p:nvSpPr>
        <p:spPr>
          <a:xfrm>
            <a:off x="4024554" y="3047295"/>
            <a:ext cx="7030631" cy="523220"/>
          </a:xfrm>
          <a:prstGeom prst="rect">
            <a:avLst/>
          </a:prstGeom>
        </p:spPr>
        <p:txBody>
          <a:bodyPr wrap="square" rtlCol="0">
            <a:spAutoFit/>
          </a:bodyPr>
          <a:lstStyle/>
          <a:p>
            <a:pPr algn="ctr"/>
            <a:r>
              <a:rPr lang="zh-CN" altLang="en-US" sz="2800" b="1" dirty="0">
                <a:ea typeface="微软雅黑" panose="020B0503020204020204" charset="-122"/>
              </a:rPr>
              <a:t>坚持和发展中国特色社会主义的法治保障</a:t>
            </a:r>
            <a:endParaRPr lang="zh-CN" altLang="en-US" sz="2800" b="1" dirty="0">
              <a:ea typeface="微软雅黑" panose="020B0503020204020204" charset="-122"/>
            </a:endParaRPr>
          </a:p>
        </p:txBody>
      </p:sp>
      <p:sp>
        <p:nvSpPr>
          <p:cNvPr id="5" name="矩形 4"/>
          <p:cNvSpPr/>
          <p:nvPr/>
        </p:nvSpPr>
        <p:spPr>
          <a:xfrm>
            <a:off x="4655100" y="4962477"/>
            <a:ext cx="5545108" cy="430887"/>
          </a:xfrm>
          <a:prstGeom prst="rect">
            <a:avLst/>
          </a:prstGeom>
        </p:spPr>
        <p:txBody>
          <a:bodyPr wrap="none">
            <a:spAutoFit/>
          </a:bodyPr>
          <a:lstStyle/>
          <a:p>
            <a:r>
              <a:rPr lang="zh-CN" altLang="zh-CN" sz="2200" b="1" dirty="0">
                <a:solidFill>
                  <a:srgbClr val="000000"/>
                </a:solidFill>
                <a:ea typeface="微软雅黑" panose="020B0503020204020204" charset="-122"/>
              </a:rPr>
              <a:t>全面推进依法治国，建设社会主义法治国家</a:t>
            </a:r>
            <a:endParaRPr lang="zh-CN" altLang="en-US" sz="2200" b="1" dirty="0">
              <a:solidFill>
                <a:srgbClr val="000000"/>
              </a:solidFill>
              <a:ea typeface="微软雅黑" panose="020B0503020204020204" charset="-122"/>
            </a:endParaRPr>
          </a:p>
        </p:txBody>
      </p:sp>
      <p:sp>
        <p:nvSpPr>
          <p:cNvPr id="6" name="下箭头 5"/>
          <p:cNvSpPr/>
          <p:nvPr/>
        </p:nvSpPr>
        <p:spPr>
          <a:xfrm>
            <a:off x="7227541" y="3825939"/>
            <a:ext cx="624656" cy="881114"/>
          </a:xfrm>
          <a:prstGeom prst="downArrow">
            <a:avLst/>
          </a:prstGeom>
          <a:solidFill>
            <a:srgbClr val="EA7E1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5400000" algn="t" rotWithShape="0">
                  <a:prstClr val="black">
                    <a:alpha val="40000"/>
                  </a:prstClr>
                </a:outerShdw>
              </a:effectLst>
            </a:endParaRPr>
          </a:p>
        </p:txBody>
      </p:sp>
      <p:sp>
        <p:nvSpPr>
          <p:cNvPr id="3" name="矩形 2"/>
          <p:cNvSpPr/>
          <p:nvPr/>
        </p:nvSpPr>
        <p:spPr>
          <a:xfrm>
            <a:off x="25933" y="3639038"/>
            <a:ext cx="4288353"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zh-CN" altLang="en-US" sz="8000" b="1" dirty="0" smtClean="0">
                <a:latin typeface="华文行楷" panose="02010800040101010101" pitchFamily="2" charset="-122"/>
                <a:ea typeface="华文行楷" panose="02010800040101010101" pitchFamily="2" charset="-122"/>
              </a:rPr>
              <a:t>依法治国</a:t>
            </a:r>
            <a:endParaRPr lang="zh-CN" altLang="en-US" sz="8000" b="1" dirty="0">
              <a:latin typeface="华文行楷" panose="02010800040101010101" pitchFamily="2" charset="-122"/>
              <a:ea typeface="华文行楷" panose="02010800040101010101" pitchFamily="2"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2" y="68114"/>
            <a:ext cx="8525569"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第六，坚持和发展中国特色社会主义的稳定力量</a:t>
            </a:r>
            <a:endParaRPr lang="zh-CN" altLang="en-US" sz="2400" b="1" dirty="0">
              <a:solidFill>
                <a:schemeClr val="bg1"/>
              </a:solidFill>
              <a:latin typeface="黑体" panose="02010600030101010101" charset="-122"/>
            </a:endParaRPr>
          </a:p>
        </p:txBody>
      </p:sp>
      <p:sp>
        <p:nvSpPr>
          <p:cNvPr id="17" name="矩形 16"/>
          <p:cNvSpPr/>
          <p:nvPr/>
        </p:nvSpPr>
        <p:spPr>
          <a:xfrm>
            <a:off x="611008" y="1147711"/>
            <a:ext cx="11043004" cy="150762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8"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19" name="文本框 18"/>
          <p:cNvSpPr txBox="1"/>
          <p:nvPr/>
        </p:nvSpPr>
        <p:spPr>
          <a:xfrm>
            <a:off x="851566" y="1768854"/>
            <a:ext cx="10693476" cy="85882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明确党在新时代的强军目标是建设一支听党指挥、能打胜仗、作风优良的人民军队，把人民军队建设成为世界一流</a:t>
            </a:r>
            <a:r>
              <a:rPr lang="zh-CN" altLang="en-US" sz="2000" dirty="0" smtClean="0">
                <a:solidFill>
                  <a:srgbClr val="000000"/>
                </a:solidFill>
                <a:ea typeface="微软雅黑" panose="020B0503020204020204" charset="-122"/>
              </a:rPr>
              <a:t>军队。</a:t>
            </a:r>
            <a:endParaRPr lang="zh-CN" altLang="en-US" sz="2000" dirty="0">
              <a:solidFill>
                <a:srgbClr val="000000"/>
              </a:solidFill>
              <a:ea typeface="微软雅黑" panose="020B050302020402020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66" y="3365221"/>
            <a:ext cx="3114202" cy="1881693"/>
          </a:xfrm>
          <a:prstGeom prst="rect">
            <a:avLst/>
          </a:prstGeom>
        </p:spPr>
      </p:pic>
      <p:sp useBgFill="1">
        <p:nvSpPr>
          <p:cNvPr id="13" name="文本框 12"/>
          <p:cNvSpPr txBox="1"/>
          <p:nvPr/>
        </p:nvSpPr>
        <p:spPr>
          <a:xfrm>
            <a:off x="4166069" y="3276478"/>
            <a:ext cx="7030631" cy="523220"/>
          </a:xfrm>
          <a:prstGeom prst="rect">
            <a:avLst/>
          </a:prstGeom>
        </p:spPr>
        <p:txBody>
          <a:bodyPr wrap="square" rtlCol="0">
            <a:spAutoFit/>
          </a:bodyPr>
          <a:lstStyle/>
          <a:p>
            <a:pPr algn="ctr"/>
            <a:r>
              <a:rPr lang="zh-CN" altLang="en-US" sz="2800" b="1" dirty="0">
                <a:ea typeface="微软雅黑" panose="020B0503020204020204" charset="-122"/>
              </a:rPr>
              <a:t>坚持和发展中国特色社会主义的稳定力量</a:t>
            </a:r>
            <a:endParaRPr lang="zh-CN" altLang="en-US" sz="2800" b="1" dirty="0">
              <a:ea typeface="微软雅黑" panose="020B0503020204020204" charset="-122"/>
            </a:endParaRPr>
          </a:p>
        </p:txBody>
      </p:sp>
      <p:sp>
        <p:nvSpPr>
          <p:cNvPr id="14" name="矩形 13"/>
          <p:cNvSpPr/>
          <p:nvPr/>
        </p:nvSpPr>
        <p:spPr>
          <a:xfrm>
            <a:off x="4666134" y="5191660"/>
            <a:ext cx="6655156" cy="905825"/>
          </a:xfrm>
          <a:prstGeom prst="rect">
            <a:avLst/>
          </a:prstGeom>
        </p:spPr>
        <p:txBody>
          <a:bodyPr wrap="square">
            <a:spAutoFit/>
          </a:bodyPr>
          <a:lstStyle/>
          <a:p>
            <a:pPr algn="ctr">
              <a:lnSpc>
                <a:spcPct val="125000"/>
              </a:lnSpc>
            </a:pPr>
            <a:r>
              <a:rPr lang="zh-CN" altLang="en-US" sz="2200" b="1" dirty="0">
                <a:solidFill>
                  <a:srgbClr val="000000"/>
                </a:solidFill>
                <a:ea typeface="微软雅黑" panose="020B0503020204020204" charset="-122"/>
              </a:rPr>
              <a:t>建设一支听党指挥、能打胜仗、作风优良的人民军队，把人民军队建设成为世界一流军队。</a:t>
            </a:r>
            <a:endParaRPr lang="zh-CN" altLang="en-US" sz="2200" b="1" dirty="0">
              <a:solidFill>
                <a:srgbClr val="000000"/>
              </a:solidFill>
              <a:ea typeface="微软雅黑" panose="020B0503020204020204" charset="-122"/>
            </a:endParaRPr>
          </a:p>
        </p:txBody>
      </p:sp>
      <p:sp>
        <p:nvSpPr>
          <p:cNvPr id="15" name="下箭头 14"/>
          <p:cNvSpPr/>
          <p:nvPr/>
        </p:nvSpPr>
        <p:spPr>
          <a:xfrm>
            <a:off x="7369056" y="4055122"/>
            <a:ext cx="624656" cy="881114"/>
          </a:xfrm>
          <a:prstGeom prst="downArrow">
            <a:avLst/>
          </a:prstGeom>
          <a:solidFill>
            <a:srgbClr val="EA7E1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50800" dist="38100" dir="5400000" algn="t" rotWithShape="0">
                  <a:prstClr val="black">
                    <a:alpha val="40000"/>
                  </a:prstClr>
                </a:outerShdw>
              </a:effectLst>
            </a:endParaRPr>
          </a:p>
        </p:txBody>
      </p:sp>
    </p:spTree>
    <p:custDataLst>
      <p:tags r:id="rId3"/>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2" y="68114"/>
            <a:ext cx="8284031"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第七，坚持和发展中国特色社会主义的外部环境</a:t>
            </a:r>
            <a:endParaRPr lang="zh-CN" altLang="en-US" sz="2400" b="1" dirty="0">
              <a:solidFill>
                <a:schemeClr val="bg1"/>
              </a:solidFill>
              <a:latin typeface="黑体" panose="02010600030101010101" charset="-122"/>
            </a:endParaRPr>
          </a:p>
        </p:txBody>
      </p:sp>
      <p:sp>
        <p:nvSpPr>
          <p:cNvPr id="17" name="矩形 16"/>
          <p:cNvSpPr/>
          <p:nvPr/>
        </p:nvSpPr>
        <p:spPr>
          <a:xfrm>
            <a:off x="611008" y="1147711"/>
            <a:ext cx="11043004" cy="132334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8"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19" name="文本框 18"/>
          <p:cNvSpPr txBox="1"/>
          <p:nvPr/>
        </p:nvSpPr>
        <p:spPr>
          <a:xfrm>
            <a:off x="883341" y="1829029"/>
            <a:ext cx="10693476"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明确中国特色大国外交要推动构建新型国际关系，推动构建人类命运</a:t>
            </a:r>
            <a:r>
              <a:rPr lang="zh-CN" altLang="en-US" sz="2000" dirty="0" smtClean="0">
                <a:solidFill>
                  <a:srgbClr val="000000"/>
                </a:solidFill>
                <a:ea typeface="微软雅黑" panose="020B0503020204020204" charset="-122"/>
              </a:rPr>
              <a:t>共同体。</a:t>
            </a:r>
            <a:endParaRPr lang="zh-CN" altLang="en-US" sz="2000" dirty="0">
              <a:solidFill>
                <a:srgbClr val="000000"/>
              </a:solidFill>
              <a:ea typeface="微软雅黑" panose="020B0503020204020204" charset="-122"/>
            </a:endParaRPr>
          </a:p>
        </p:txBody>
      </p:sp>
      <p:grpSp>
        <p:nvGrpSpPr>
          <p:cNvPr id="12" name="组合 11"/>
          <p:cNvGrpSpPr/>
          <p:nvPr/>
        </p:nvGrpSpPr>
        <p:grpSpPr>
          <a:xfrm>
            <a:off x="4553904" y="3709803"/>
            <a:ext cx="1965278" cy="1965278"/>
            <a:chOff x="5113361" y="3480652"/>
            <a:chExt cx="1965278" cy="1965278"/>
          </a:xfrm>
        </p:grpSpPr>
        <p:sp>
          <p:nvSpPr>
            <p:cNvPr id="20" name="椭圆 19"/>
            <p:cNvSpPr/>
            <p:nvPr/>
          </p:nvSpPr>
          <p:spPr>
            <a:xfrm>
              <a:off x="5113361" y="3480652"/>
              <a:ext cx="1965278" cy="1965278"/>
            </a:xfrm>
            <a:prstGeom prst="ellipse">
              <a:avLst/>
            </a:prstGeom>
            <a:noFill/>
            <a:ln w="63500">
              <a:solidFill>
                <a:srgbClr val="EA7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层"/>
            <p:cNvSpPr txBox="1"/>
            <p:nvPr/>
          </p:nvSpPr>
          <p:spPr bwMode="auto">
            <a:xfrm>
              <a:off x="5431888" y="3740014"/>
              <a:ext cx="1328223" cy="1446550"/>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4400" b="1" kern="0" dirty="0">
                  <a:solidFill>
                    <a:srgbClr val="EB3028"/>
                  </a:solidFill>
                  <a:latin typeface="Arial" panose="020B0604020202020204" pitchFamily="34" charset="0"/>
                  <a:ea typeface="微软雅黑" panose="020B0503020204020204" charset="-122"/>
                  <a:cs typeface="Arial" panose="020B0604020202020204" pitchFamily="34" charset="0"/>
                </a:rPr>
                <a:t>外部环境</a:t>
              </a:r>
              <a:endParaRPr lang="zh-CN" altLang="en-US" sz="44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grpSp>
      <p:sp>
        <p:nvSpPr>
          <p:cNvPr id="25" name="圆角矩形 44"/>
          <p:cNvSpPr/>
          <p:nvPr/>
        </p:nvSpPr>
        <p:spPr bwMode="auto">
          <a:xfrm>
            <a:off x="829464" y="3433629"/>
            <a:ext cx="2442951" cy="2517623"/>
          </a:xfrm>
          <a:prstGeom prst="roundRect">
            <a:avLst>
              <a:gd name="adj" fmla="val 9536"/>
            </a:avLst>
          </a:prstGeom>
          <a:solidFill>
            <a:srgbClr val="C00000"/>
          </a:solid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sp>
        <p:nvSpPr>
          <p:cNvPr id="32" name="文本框 31"/>
          <p:cNvSpPr txBox="1"/>
          <p:nvPr/>
        </p:nvSpPr>
        <p:spPr>
          <a:xfrm>
            <a:off x="934081" y="3926076"/>
            <a:ext cx="2192183" cy="1532727"/>
          </a:xfrm>
          <a:prstGeom prst="rect">
            <a:avLst/>
          </a:prstGeom>
          <a:noFill/>
        </p:spPr>
        <p:txBody>
          <a:bodyPr wrap="square" rtlCol="0">
            <a:spAutoFit/>
          </a:bodyPr>
          <a:lstStyle/>
          <a:p>
            <a:pPr algn="just">
              <a:lnSpc>
                <a:spcPct val="130000"/>
              </a:lnSpc>
            </a:pPr>
            <a:r>
              <a:rPr lang="zh-CN" altLang="en-US" sz="2400" dirty="0">
                <a:solidFill>
                  <a:schemeClr val="bg1"/>
                </a:solidFill>
                <a:ea typeface="微软雅黑" panose="020B0503020204020204" charset="-122"/>
              </a:rPr>
              <a:t>外部环境是推动我国发展的一个重要因素。</a:t>
            </a:r>
            <a:endParaRPr lang="zh-CN" altLang="en-US" sz="2400" dirty="0">
              <a:solidFill>
                <a:schemeClr val="bg1"/>
              </a:solidFill>
              <a:ea typeface="微软雅黑" panose="020B0503020204020204" charset="-122"/>
            </a:endParaRPr>
          </a:p>
        </p:txBody>
      </p:sp>
      <p:sp>
        <p:nvSpPr>
          <p:cNvPr id="33" name="文本框 32"/>
          <p:cNvSpPr txBox="1"/>
          <p:nvPr/>
        </p:nvSpPr>
        <p:spPr>
          <a:xfrm>
            <a:off x="7345168" y="2626100"/>
            <a:ext cx="4126427" cy="652486"/>
          </a:xfrm>
          <a:prstGeom prst="rect">
            <a:avLst/>
          </a:prstGeom>
          <a:noFill/>
        </p:spPr>
        <p:txBody>
          <a:bodyPr wrap="square" rtlCol="0">
            <a:spAutoFit/>
          </a:bodyPr>
          <a:lstStyle/>
          <a:p>
            <a:pPr algn="just">
              <a:lnSpc>
                <a:spcPct val="130000"/>
              </a:lnSpc>
            </a:pPr>
            <a:r>
              <a:rPr lang="zh-CN" altLang="zh-CN" sz="2800" b="1" dirty="0"/>
              <a:t>中国为什么要加入WTO？</a:t>
            </a:r>
            <a:endParaRPr lang="zh-CN" altLang="en-US" sz="2800" b="1" dirty="0">
              <a:solidFill>
                <a:srgbClr val="000000"/>
              </a:solidFill>
              <a:ea typeface="微软雅黑" panose="020B0503020204020204" charset="-122"/>
            </a:endParaRPr>
          </a:p>
        </p:txBody>
      </p:sp>
      <p:sp>
        <p:nvSpPr>
          <p:cNvPr id="35" name="圆角矩形 44"/>
          <p:cNvSpPr/>
          <p:nvPr/>
        </p:nvSpPr>
        <p:spPr bwMode="auto">
          <a:xfrm>
            <a:off x="7599662" y="3433629"/>
            <a:ext cx="3588479" cy="2517623"/>
          </a:xfrm>
          <a:prstGeom prst="roundRect">
            <a:avLst>
              <a:gd name="adj" fmla="val 9536"/>
            </a:avLst>
          </a:prstGeom>
          <a:solidFill>
            <a:schemeClr val="bg1">
              <a:lumMod val="50000"/>
            </a:schemeClr>
          </a:solid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cxnSp>
        <p:nvCxnSpPr>
          <p:cNvPr id="39" name="直接箭头连接符 38"/>
          <p:cNvCxnSpPr/>
          <p:nvPr/>
        </p:nvCxnSpPr>
        <p:spPr>
          <a:xfrm flipH="1" flipV="1">
            <a:off x="3308380" y="4681699"/>
            <a:ext cx="1246964" cy="1"/>
          </a:xfrm>
          <a:prstGeom prst="straightConnector1">
            <a:avLst/>
          </a:prstGeom>
          <a:ln w="63500" cap="rnd">
            <a:solidFill>
              <a:srgbClr val="EA7E1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6528316" y="4681698"/>
            <a:ext cx="1062212" cy="1"/>
          </a:xfrm>
          <a:prstGeom prst="straightConnector1">
            <a:avLst/>
          </a:prstGeom>
          <a:ln w="63500" cap="rnd">
            <a:solidFill>
              <a:srgbClr val="EA7E11"/>
            </a:solidFill>
            <a:round/>
            <a:tailEnd type="triangle"/>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7701358" y="3445945"/>
            <a:ext cx="3369983" cy="2492990"/>
          </a:xfrm>
          <a:prstGeom prst="rect">
            <a:avLst/>
          </a:prstGeom>
          <a:solidFill>
            <a:srgbClr val="C00000"/>
          </a:solidFill>
        </p:spPr>
        <p:txBody>
          <a:bodyPr wrap="square" rtlCol="0">
            <a:spAutoFit/>
          </a:bodyPr>
          <a:lstStyle/>
          <a:p>
            <a:pPr algn="just">
              <a:lnSpc>
                <a:spcPct val="130000"/>
              </a:lnSpc>
            </a:pPr>
            <a:r>
              <a:rPr lang="zh-CN" altLang="en-US" sz="2000" b="1" dirty="0" smtClean="0">
                <a:solidFill>
                  <a:schemeClr val="bg1"/>
                </a:solidFill>
                <a:ea typeface="微软雅黑" panose="020B0503020204020204" charset="-122"/>
              </a:rPr>
              <a:t>要</a:t>
            </a:r>
            <a:r>
              <a:rPr lang="zh-CN" altLang="en-US" sz="2000" b="1" dirty="0">
                <a:solidFill>
                  <a:schemeClr val="bg1"/>
                </a:solidFill>
                <a:ea typeface="微软雅黑" panose="020B0503020204020204" charset="-122"/>
              </a:rPr>
              <a:t>融入世界经济一体化进程之中，打破贸易壁垒，消除贸易歧视和不平衡现象，让中国产品更多的走向世界，也吸纳国外更为先进的技术和经验。</a:t>
            </a:r>
            <a:endParaRPr lang="zh-CN" altLang="en-US" sz="2000" b="1" dirty="0">
              <a:solidFill>
                <a:schemeClr val="bg1"/>
              </a:solidFill>
              <a:ea typeface="微软雅黑" panose="020B0503020204020204"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2" y="68114"/>
            <a:ext cx="8284031"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第八，坚持和发展中国特色社会主义的根本保证</a:t>
            </a:r>
            <a:endParaRPr lang="zh-CN" altLang="en-US" sz="2400" b="1" dirty="0">
              <a:solidFill>
                <a:schemeClr val="bg1"/>
              </a:solidFill>
              <a:latin typeface="黑体" panose="02010600030101010101" charset="-122"/>
            </a:endParaRPr>
          </a:p>
        </p:txBody>
      </p:sp>
      <p:sp>
        <p:nvSpPr>
          <p:cNvPr id="17" name="矩形 16"/>
          <p:cNvSpPr/>
          <p:nvPr/>
        </p:nvSpPr>
        <p:spPr>
          <a:xfrm>
            <a:off x="611008" y="1147711"/>
            <a:ext cx="11043004" cy="194025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8"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19" name="文本框 18"/>
          <p:cNvSpPr txBox="1"/>
          <p:nvPr/>
        </p:nvSpPr>
        <p:spPr>
          <a:xfrm>
            <a:off x="828256" y="1762927"/>
            <a:ext cx="10693476" cy="1258934"/>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明确中国特色社会主义最本质的特征是中国共产党领导，中国特色社会主义制度的最大优势是中国共产党领导，党是最高政治领导力量，提出新时代党的建设总要求，突出政治建设在党的建设中的重要地位。</a:t>
            </a:r>
            <a:endParaRPr lang="zh-CN" altLang="en-US" sz="2000" dirty="0">
              <a:solidFill>
                <a:srgbClr val="000000"/>
              </a:solidFill>
              <a:ea typeface="微软雅黑" panose="020B0503020204020204" charset="-122"/>
            </a:endParaRPr>
          </a:p>
        </p:txBody>
      </p:sp>
      <p:sp>
        <p:nvSpPr>
          <p:cNvPr id="26" name="文本框 25"/>
          <p:cNvSpPr txBox="1"/>
          <p:nvPr/>
        </p:nvSpPr>
        <p:spPr>
          <a:xfrm>
            <a:off x="1779987" y="3889207"/>
            <a:ext cx="5370029" cy="769441"/>
          </a:xfrm>
          <a:prstGeom prst="rect">
            <a:avLst/>
          </a:prstGeom>
          <a:noFill/>
        </p:spPr>
        <p:txBody>
          <a:bodyPr wrap="square" rtlCol="0">
            <a:spAutoFit/>
          </a:bodyPr>
          <a:lstStyle/>
          <a:p>
            <a:pPr>
              <a:lnSpc>
                <a:spcPct val="200000"/>
              </a:lnSpc>
            </a:pPr>
            <a:r>
              <a:rPr lang="zh-CN" altLang="en-US" sz="2200" dirty="0">
                <a:solidFill>
                  <a:srgbClr val="000000"/>
                </a:solidFill>
                <a:ea typeface="微软雅黑" panose="020B0503020204020204" charset="-122"/>
              </a:rPr>
              <a:t>坚持和发展中国特色社会主义的根本</a:t>
            </a:r>
            <a:r>
              <a:rPr lang="zh-CN" altLang="en-US" sz="2200" dirty="0" smtClean="0">
                <a:solidFill>
                  <a:srgbClr val="000000"/>
                </a:solidFill>
                <a:ea typeface="微软雅黑" panose="020B0503020204020204" charset="-122"/>
              </a:rPr>
              <a:t>保证</a:t>
            </a:r>
            <a:endParaRPr lang="zh-CN" altLang="en-US" sz="2200" b="1" dirty="0">
              <a:solidFill>
                <a:srgbClr val="C00000"/>
              </a:solidFill>
              <a:ea typeface="微软雅黑" panose="020B0503020204020204" charset="-122"/>
            </a:endParaRPr>
          </a:p>
        </p:txBody>
      </p:sp>
      <p:sp>
        <p:nvSpPr>
          <p:cNvPr id="3" name="矩形 2"/>
          <p:cNvSpPr/>
          <p:nvPr/>
        </p:nvSpPr>
        <p:spPr>
          <a:xfrm>
            <a:off x="1963282" y="4921932"/>
            <a:ext cx="4698722" cy="769441"/>
          </a:xfrm>
          <a:prstGeom prst="rect">
            <a:avLst/>
          </a:prstGeom>
        </p:spPr>
        <p:txBody>
          <a:bodyPr wrap="none">
            <a:spAutoFit/>
          </a:bodyPr>
          <a:lstStyle/>
          <a:p>
            <a:r>
              <a:rPr lang="zh-CN" altLang="zh-CN" sz="4400" b="1" kern="100" dirty="0">
                <a:latin typeface="华文行楷" panose="02010800040101010101" pitchFamily="2" charset="-122"/>
                <a:ea typeface="华文行楷" panose="02010800040101010101" pitchFamily="2" charset="-122"/>
                <a:cs typeface="Times New Roman" panose="02020603050405020304" pitchFamily="18" charset="0"/>
              </a:rPr>
              <a:t>中国共产党的领导</a:t>
            </a:r>
            <a:endParaRPr lang="zh-CN" altLang="en-US" sz="4400" b="1" dirty="0">
              <a:latin typeface="华文行楷" panose="02010800040101010101" pitchFamily="2" charset="-122"/>
              <a:ea typeface="华文行楷" panose="02010800040101010101" pitchFamily="2" charset="-122"/>
            </a:endParaRPr>
          </a:p>
        </p:txBody>
      </p:sp>
      <p:pic>
        <p:nvPicPr>
          <p:cNvPr id="11" name="图片 10"/>
          <p:cNvPicPr>
            <a:picLocks noChangeAspect="1"/>
          </p:cNvPicPr>
          <p:nvPr/>
        </p:nvPicPr>
        <p:blipFill rotWithShape="1">
          <a:blip r:embed="rId2"/>
          <a:srcRect l="10274" r="9020"/>
          <a:stretch>
            <a:fillRect/>
          </a:stretch>
        </p:blipFill>
        <p:spPr>
          <a:xfrm>
            <a:off x="8114707" y="3768774"/>
            <a:ext cx="3309054" cy="2306317"/>
          </a:xfrm>
          <a:prstGeom prst="rect">
            <a:avLst/>
          </a:prstGeom>
          <a:ln>
            <a:noFill/>
          </a:ln>
          <a:effectLst>
            <a:outerShdw blurRad="292100" dist="139700" dir="2700000" algn="tl" rotWithShape="0">
              <a:srgbClr val="333333">
                <a:alpha val="65000"/>
              </a:srgbClr>
            </a:outerShdw>
          </a:effectLst>
        </p:spPr>
      </p:pic>
    </p:spTree>
    <p:custDataLst>
      <p:tags r:id="rId3"/>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858" y="-12757"/>
            <a:ext cx="712985" cy="734541"/>
          </a:xfrm>
          <a:prstGeom prst="rect">
            <a:avLst/>
          </a:prstGeom>
        </p:spPr>
      </p:pic>
      <p:grpSp>
        <p:nvGrpSpPr>
          <p:cNvPr id="10" name="组合 9"/>
          <p:cNvGrpSpPr/>
          <p:nvPr/>
        </p:nvGrpSpPr>
        <p:grpSpPr>
          <a:xfrm>
            <a:off x="2636144" y="1507401"/>
            <a:ext cx="7385958" cy="4690380"/>
            <a:chOff x="2636144" y="1507401"/>
            <a:chExt cx="7385958" cy="4690380"/>
          </a:xfrm>
        </p:grpSpPr>
        <p:sp>
          <p:nvSpPr>
            <p:cNvPr id="44" name="矩形 43"/>
            <p:cNvSpPr/>
            <p:nvPr/>
          </p:nvSpPr>
          <p:spPr>
            <a:xfrm>
              <a:off x="5098130" y="3383553"/>
              <a:ext cx="2461986" cy="938076"/>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3200" b="1" dirty="0" smtClean="0">
                  <a:ea typeface="微软雅黑" panose="020B0503020204020204" charset="-122"/>
                </a:rPr>
                <a:t>14</a:t>
              </a:r>
              <a:r>
                <a:rPr lang="zh-CN" altLang="en-US" sz="2500" b="1" dirty="0" smtClean="0">
                  <a:ea typeface="微软雅黑" panose="020B0503020204020204" charset="-122"/>
                </a:rPr>
                <a:t>条基本方略</a:t>
              </a:r>
              <a:endParaRPr lang="zh-CN" altLang="en-US" sz="2500" b="1" dirty="0">
                <a:ea typeface="微软雅黑" panose="020B0503020204020204" charset="-122"/>
              </a:endParaRPr>
            </a:p>
          </p:txBody>
        </p:sp>
        <p:sp>
          <p:nvSpPr>
            <p:cNvPr id="48" name="矩形 47"/>
            <p:cNvSpPr/>
            <p:nvPr/>
          </p:nvSpPr>
          <p:spPr>
            <a:xfrm>
              <a:off x="5098130" y="2445477"/>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49" name="矩形 48"/>
            <p:cNvSpPr/>
            <p:nvPr/>
          </p:nvSpPr>
          <p:spPr>
            <a:xfrm>
              <a:off x="7560116" y="2445477"/>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51" name="矩形 50"/>
            <p:cNvSpPr/>
            <p:nvPr/>
          </p:nvSpPr>
          <p:spPr>
            <a:xfrm>
              <a:off x="2636144" y="2445477"/>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53" name="矩形 52"/>
            <p:cNvSpPr/>
            <p:nvPr/>
          </p:nvSpPr>
          <p:spPr>
            <a:xfrm>
              <a:off x="5098130" y="4321629"/>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54" name="矩形 53"/>
            <p:cNvSpPr/>
            <p:nvPr/>
          </p:nvSpPr>
          <p:spPr>
            <a:xfrm>
              <a:off x="7560116" y="4321629"/>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58" name="矩形 57"/>
            <p:cNvSpPr/>
            <p:nvPr/>
          </p:nvSpPr>
          <p:spPr>
            <a:xfrm>
              <a:off x="7560116" y="3383553"/>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59" name="矩形 58"/>
            <p:cNvSpPr/>
            <p:nvPr/>
          </p:nvSpPr>
          <p:spPr>
            <a:xfrm>
              <a:off x="5098130" y="5259705"/>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0" name="矩形 59"/>
            <p:cNvSpPr/>
            <p:nvPr/>
          </p:nvSpPr>
          <p:spPr>
            <a:xfrm>
              <a:off x="7560116" y="5259705"/>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1" name="矩形 60"/>
            <p:cNvSpPr/>
            <p:nvPr/>
          </p:nvSpPr>
          <p:spPr>
            <a:xfrm>
              <a:off x="2636144" y="5259705"/>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2" name="矩形 61"/>
            <p:cNvSpPr/>
            <p:nvPr/>
          </p:nvSpPr>
          <p:spPr>
            <a:xfrm>
              <a:off x="5098130" y="1507401"/>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3" name="矩形 62"/>
            <p:cNvSpPr/>
            <p:nvPr/>
          </p:nvSpPr>
          <p:spPr>
            <a:xfrm>
              <a:off x="7560116" y="1507401"/>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4" name="矩形 63"/>
            <p:cNvSpPr/>
            <p:nvPr/>
          </p:nvSpPr>
          <p:spPr>
            <a:xfrm>
              <a:off x="2636144" y="1507401"/>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5" name="矩形 64"/>
            <p:cNvSpPr/>
            <p:nvPr/>
          </p:nvSpPr>
          <p:spPr>
            <a:xfrm>
              <a:off x="2636144" y="3383553"/>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sp>
          <p:nvSpPr>
            <p:cNvPr id="66" name="矩形 65"/>
            <p:cNvSpPr/>
            <p:nvPr/>
          </p:nvSpPr>
          <p:spPr>
            <a:xfrm>
              <a:off x="2636144" y="4321629"/>
              <a:ext cx="2461986" cy="9380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500" b="1" dirty="0">
                <a:ea typeface="微软雅黑" panose="020B0503020204020204" charset="-122"/>
              </a:endParaRPr>
            </a:p>
          </p:txBody>
        </p:sp>
      </p:grpSp>
      <p:sp>
        <p:nvSpPr>
          <p:cNvPr id="11" name="矩形 10"/>
          <p:cNvSpPr/>
          <p:nvPr/>
        </p:nvSpPr>
        <p:spPr>
          <a:xfrm>
            <a:off x="2636144" y="1633465"/>
            <a:ext cx="2461986" cy="799706"/>
          </a:xfrm>
          <a:prstGeom prst="rect">
            <a:avLst/>
          </a:prstGeom>
        </p:spPr>
        <p:txBody>
          <a:bodyPr wrap="square">
            <a:spAutoFit/>
          </a:bodyPr>
          <a:lstStyle/>
          <a:p>
            <a:pPr algn="ctr">
              <a:lnSpc>
                <a:spcPct val="120000"/>
              </a:lnSpc>
            </a:pPr>
            <a:r>
              <a:rPr lang="zh-CN" altLang="zh-CN" sz="2000" dirty="0">
                <a:solidFill>
                  <a:srgbClr val="1C1C1C"/>
                </a:solidFill>
                <a:latin typeface="微软雅黑" panose="020B0503020204020204" charset="-122"/>
                <a:ea typeface="微软雅黑" panose="020B0503020204020204" charset="-122"/>
                <a:cs typeface="Times New Roman" panose="02020603050405020304" pitchFamily="18" charset="0"/>
              </a:rPr>
              <a:t>坚持党对一切工作的领导</a:t>
            </a:r>
            <a:endParaRPr lang="zh-CN" altLang="en-US" sz="2000" dirty="0">
              <a:solidFill>
                <a:srgbClr val="1C1C1C"/>
              </a:solidFill>
              <a:latin typeface="微软雅黑" panose="020B0503020204020204" charset="-122"/>
              <a:ea typeface="微软雅黑" panose="020B0503020204020204" charset="-122"/>
            </a:endParaRPr>
          </a:p>
        </p:txBody>
      </p:sp>
      <p:sp>
        <p:nvSpPr>
          <p:cNvPr id="67" name="矩形 66"/>
          <p:cNvSpPr/>
          <p:nvPr/>
        </p:nvSpPr>
        <p:spPr>
          <a:xfrm>
            <a:off x="5098130" y="1760995"/>
            <a:ext cx="2461986" cy="430374"/>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坚持以人民为中心</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12" name="矩形 11"/>
          <p:cNvSpPr/>
          <p:nvPr/>
        </p:nvSpPr>
        <p:spPr>
          <a:xfrm>
            <a:off x="7683000" y="1760995"/>
            <a:ext cx="2236510" cy="430374"/>
          </a:xfrm>
          <a:prstGeom prst="rect">
            <a:avLst/>
          </a:prstGeom>
        </p:spPr>
        <p:txBody>
          <a:bodyPr wrap="non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坚持全面深化改革</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68" name="矩形 67"/>
          <p:cNvSpPr/>
          <p:nvPr/>
        </p:nvSpPr>
        <p:spPr>
          <a:xfrm>
            <a:off x="2615852" y="2699071"/>
            <a:ext cx="2461986" cy="430374"/>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坚持新发展理念</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69" name="矩形 68"/>
          <p:cNvSpPr/>
          <p:nvPr/>
        </p:nvSpPr>
        <p:spPr>
          <a:xfrm>
            <a:off x="2636144" y="3452738"/>
            <a:ext cx="2461986" cy="799706"/>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坚持社会主义核心价值体系</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0" name="矩形 69"/>
          <p:cNvSpPr/>
          <p:nvPr/>
        </p:nvSpPr>
        <p:spPr>
          <a:xfrm>
            <a:off x="2636144" y="4384803"/>
            <a:ext cx="2461986" cy="799706"/>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坚持人与自然和谐共生</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1" name="矩形 70"/>
          <p:cNvSpPr/>
          <p:nvPr/>
        </p:nvSpPr>
        <p:spPr>
          <a:xfrm>
            <a:off x="2636144" y="5322594"/>
            <a:ext cx="2461986" cy="799706"/>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坚持“一国两制”和推进祖国统一</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2" name="矩形 71"/>
          <p:cNvSpPr/>
          <p:nvPr/>
        </p:nvSpPr>
        <p:spPr>
          <a:xfrm>
            <a:off x="5077838" y="2705082"/>
            <a:ext cx="2461986" cy="430374"/>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坚持人民当家作主</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3" name="矩形 72"/>
          <p:cNvSpPr/>
          <p:nvPr/>
        </p:nvSpPr>
        <p:spPr>
          <a:xfrm>
            <a:off x="5077838" y="4396825"/>
            <a:ext cx="2461986" cy="830997"/>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坚持总体</a:t>
            </a:r>
            <a:r>
              <a:rPr lang="zh-CN" altLang="en-US" sz="2000" dirty="0" smtClean="0">
                <a:solidFill>
                  <a:srgbClr val="1C1C1C"/>
                </a:solidFill>
                <a:latin typeface="微软雅黑" panose="020B0503020204020204" charset="-122"/>
                <a:ea typeface="微软雅黑" panose="020B0503020204020204" charset="-122"/>
                <a:cs typeface="Times New Roman" panose="02020603050405020304" pitchFamily="18" charset="0"/>
              </a:rPr>
              <a:t>国家</a:t>
            </a:r>
            <a:endParaRPr lang="en-US" altLang="zh-CN" sz="2000" dirty="0" smtClean="0">
              <a:solidFill>
                <a:srgbClr val="1C1C1C"/>
              </a:solidFill>
              <a:latin typeface="微软雅黑" panose="020B0503020204020204" charset="-122"/>
              <a:ea typeface="微软雅黑" panose="020B0503020204020204" charset="-122"/>
              <a:cs typeface="Times New Roman" panose="02020603050405020304" pitchFamily="18" charset="0"/>
            </a:endParaRPr>
          </a:p>
          <a:p>
            <a:pPr algn="ctr">
              <a:lnSpc>
                <a:spcPct val="120000"/>
              </a:lnSpc>
            </a:pPr>
            <a:r>
              <a:rPr lang="zh-CN" altLang="en-US" sz="2000" dirty="0" smtClean="0">
                <a:solidFill>
                  <a:srgbClr val="1C1C1C"/>
                </a:solidFill>
                <a:latin typeface="微软雅黑" panose="020B0503020204020204" charset="-122"/>
                <a:ea typeface="微软雅黑" panose="020B0503020204020204" charset="-122"/>
                <a:cs typeface="Times New Roman" panose="02020603050405020304" pitchFamily="18" charset="0"/>
              </a:rPr>
              <a:t>安全</a:t>
            </a: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观</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4" name="矩形 73"/>
          <p:cNvSpPr/>
          <p:nvPr/>
        </p:nvSpPr>
        <p:spPr>
          <a:xfrm>
            <a:off x="5077838" y="5334901"/>
            <a:ext cx="2461986" cy="799706"/>
          </a:xfrm>
          <a:prstGeom prst="rect">
            <a:avLst/>
          </a:prstGeom>
        </p:spPr>
        <p:txBody>
          <a:bodyPr wrap="square">
            <a:spAutoFit/>
          </a:bodyPr>
          <a:lstStyle/>
          <a:p>
            <a:pPr algn="ctr">
              <a:lnSpc>
                <a:spcPct val="120000"/>
              </a:lnSpc>
            </a:pPr>
            <a:r>
              <a:rPr lang="zh-CN" altLang="en-US" sz="2000" dirty="0" smtClean="0">
                <a:solidFill>
                  <a:srgbClr val="1C1C1C"/>
                </a:solidFill>
                <a:latin typeface="微软雅黑" panose="020B0503020204020204" charset="-122"/>
                <a:ea typeface="微软雅黑" panose="020B0503020204020204" charset="-122"/>
                <a:cs typeface="Times New Roman" panose="02020603050405020304" pitchFamily="18" charset="0"/>
              </a:rPr>
              <a:t>坚持推动</a:t>
            </a: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构建人类命运共同体</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5" name="矩形 74"/>
          <p:cNvSpPr/>
          <p:nvPr/>
        </p:nvSpPr>
        <p:spPr>
          <a:xfrm>
            <a:off x="7580408" y="2706238"/>
            <a:ext cx="2461986" cy="430374"/>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坚持全面依法治国</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6" name="矩形 75"/>
          <p:cNvSpPr/>
          <p:nvPr/>
        </p:nvSpPr>
        <p:spPr>
          <a:xfrm>
            <a:off x="7580408" y="3509616"/>
            <a:ext cx="2461986" cy="799706"/>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坚持在发展中保障和改善民生</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7" name="矩形 76"/>
          <p:cNvSpPr/>
          <p:nvPr/>
        </p:nvSpPr>
        <p:spPr>
          <a:xfrm>
            <a:off x="7570262" y="4378507"/>
            <a:ext cx="2461986" cy="799706"/>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坚持党对人民军队的绝对领导</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
        <p:nvSpPr>
          <p:cNvPr id="78" name="矩形 77"/>
          <p:cNvSpPr/>
          <p:nvPr/>
        </p:nvSpPr>
        <p:spPr>
          <a:xfrm>
            <a:off x="7570262" y="5506646"/>
            <a:ext cx="2461986" cy="430374"/>
          </a:xfrm>
          <a:prstGeom prst="rect">
            <a:avLst/>
          </a:prstGeom>
        </p:spPr>
        <p:txBody>
          <a:bodyPr wrap="square">
            <a:spAutoFit/>
          </a:bodyPr>
          <a:lstStyle/>
          <a:p>
            <a:pPr algn="ctr">
              <a:lnSpc>
                <a:spcPct val="120000"/>
              </a:lnSpc>
            </a:pPr>
            <a:r>
              <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rPr>
              <a:t>坚持全面从严治党</a:t>
            </a:r>
            <a:endParaRPr lang="zh-CN" altLang="en-US" sz="2000" dirty="0">
              <a:solidFill>
                <a:srgbClr val="1C1C1C"/>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6008916"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第一，坚持党对一切工作的领导</a:t>
            </a:r>
            <a:endParaRPr lang="zh-CN" altLang="en-US" sz="2400" b="1" dirty="0">
              <a:solidFill>
                <a:schemeClr val="bg1"/>
              </a:solidFill>
              <a:latin typeface="黑体" panose="02010600030101010101" charset="-122"/>
            </a:endParaRPr>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34976" b="14287"/>
          <a:stretch>
            <a:fillRect/>
          </a:stretch>
        </p:blipFill>
        <p:spPr>
          <a:xfrm flipH="1">
            <a:off x="0" y="3146784"/>
            <a:ext cx="12192000" cy="3711216"/>
          </a:xfrm>
          <a:prstGeom prst="rect">
            <a:avLst/>
          </a:prstGeom>
        </p:spPr>
      </p:pic>
      <p:grpSp>
        <p:nvGrpSpPr>
          <p:cNvPr id="13" name="组合 12"/>
          <p:cNvGrpSpPr/>
          <p:nvPr/>
        </p:nvGrpSpPr>
        <p:grpSpPr>
          <a:xfrm>
            <a:off x="1812820" y="1657248"/>
            <a:ext cx="8834518" cy="796273"/>
            <a:chOff x="2363200" y="1914508"/>
            <a:chExt cx="8834518" cy="796273"/>
          </a:xfrm>
        </p:grpSpPr>
        <p:sp>
          <p:nvSpPr>
            <p:cNvPr id="15" name="圆角矩形 1"/>
            <p:cNvSpPr/>
            <p:nvPr/>
          </p:nvSpPr>
          <p:spPr>
            <a:xfrm>
              <a:off x="2363200" y="1914508"/>
              <a:ext cx="8834518" cy="7962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20" name="矩形 19"/>
            <p:cNvSpPr/>
            <p:nvPr/>
          </p:nvSpPr>
          <p:spPr>
            <a:xfrm>
              <a:off x="2671421" y="2020256"/>
              <a:ext cx="8392041" cy="584775"/>
            </a:xfrm>
            <a:prstGeom prst="rect">
              <a:avLst/>
            </a:prstGeom>
          </p:spPr>
          <p:txBody>
            <a:bodyPr wrap="none">
              <a:spAutoFit/>
            </a:bodyPr>
            <a:lstStyle/>
            <a:p>
              <a:pPr algn="ctr"/>
              <a:r>
                <a:rPr lang="zh-CN" altLang="en-US" sz="3200" dirty="0">
                  <a:solidFill>
                    <a:srgbClr val="1C1C1C"/>
                  </a:solidFill>
                  <a:latin typeface="迷你简双线体" panose="02010609000101010101" pitchFamily="49" charset="-122"/>
                  <a:ea typeface="迷你简双线体" panose="02010609000101010101" pitchFamily="49" charset="-122"/>
                </a:rPr>
                <a:t>党政军民学，东西南北中，党是领导一切</a:t>
              </a:r>
              <a:r>
                <a:rPr lang="zh-CN" altLang="en-US" sz="3200" dirty="0" smtClean="0">
                  <a:solidFill>
                    <a:srgbClr val="1C1C1C"/>
                  </a:solidFill>
                  <a:latin typeface="迷你简双线体" panose="02010609000101010101" pitchFamily="49" charset="-122"/>
                  <a:ea typeface="迷你简双线体" panose="02010609000101010101" pitchFamily="49" charset="-122"/>
                </a:rPr>
                <a:t>的。</a:t>
              </a:r>
              <a:endParaRPr lang="zh-CN" altLang="en-US" sz="3200" dirty="0">
                <a:solidFill>
                  <a:srgbClr val="1C1C1C"/>
                </a:solidFill>
                <a:latin typeface="迷你简双线体" panose="02010609000101010101" pitchFamily="49" charset="-122"/>
                <a:ea typeface="迷你简双线体" panose="02010609000101010101" pitchFamily="49" charset="-122"/>
              </a:endParaRPr>
            </a:p>
          </p:txBody>
        </p:sp>
      </p:grpSp>
      <p:sp>
        <p:nvSpPr>
          <p:cNvPr id="4" name="矩形 3"/>
          <p:cNvSpPr/>
          <p:nvPr/>
        </p:nvSpPr>
        <p:spPr>
          <a:xfrm>
            <a:off x="1812820" y="3078668"/>
            <a:ext cx="9159980" cy="2448747"/>
          </a:xfrm>
          <a:prstGeom prst="rect">
            <a:avLst/>
          </a:prstGeom>
        </p:spPr>
        <p:txBody>
          <a:bodyPr wrap="square">
            <a:spAutoFit/>
          </a:bodyPr>
          <a:lstStyle/>
          <a:p>
            <a:pPr marL="342900" indent="-342900" algn="just">
              <a:lnSpc>
                <a:spcPct val="125000"/>
              </a:lnSpc>
              <a:buClr>
                <a:srgbClr val="C00000"/>
              </a:buClr>
              <a:buFont typeface="Wingdings" panose="05000000000000000000" pitchFamily="2" charset="2"/>
              <a:buChar char="ü"/>
            </a:pPr>
            <a:r>
              <a:rPr lang="zh-CN" altLang="zh-CN" sz="2000" kern="100" dirty="0">
                <a:solidFill>
                  <a:srgbClr val="1C1C1C"/>
                </a:solidFill>
                <a:latin typeface="微软雅黑" panose="020B0503020204020204" charset="-122"/>
                <a:ea typeface="微软雅黑" panose="020B0503020204020204" charset="-122"/>
                <a:cs typeface="Times New Roman" panose="02020603050405020304" pitchFamily="18" charset="0"/>
              </a:rPr>
              <a:t>2015年，党中央出台《中国共产党党组工作条例（试行）》，要求人大政协、检察院、法院等设立党组，并定期向中央汇报工作</a:t>
            </a:r>
            <a:r>
              <a:rPr lang="zh-CN" altLang="zh-CN" sz="2000" kern="100" dirty="0" smtClean="0">
                <a:solidFill>
                  <a:srgbClr val="1C1C1C"/>
                </a:solidFill>
                <a:latin typeface="微软雅黑" panose="020B0503020204020204" charset="-122"/>
                <a:ea typeface="微软雅黑" panose="020B0503020204020204" charset="-122"/>
                <a:cs typeface="Times New Roman" panose="02020603050405020304" pitchFamily="18" charset="0"/>
              </a:rPr>
              <a:t>。</a:t>
            </a:r>
            <a:endParaRPr lang="en-US" altLang="zh-CN" sz="2000" kern="100" dirty="0" smtClean="0">
              <a:solidFill>
                <a:srgbClr val="1C1C1C"/>
              </a:solidFill>
              <a:latin typeface="微软雅黑" panose="020B0503020204020204" charset="-122"/>
              <a:ea typeface="微软雅黑" panose="020B0503020204020204" charset="-122"/>
              <a:cs typeface="Times New Roman" panose="02020603050405020304" pitchFamily="18" charset="0"/>
            </a:endParaRPr>
          </a:p>
          <a:p>
            <a:pPr marL="342900" indent="-342900" algn="just">
              <a:lnSpc>
                <a:spcPct val="125000"/>
              </a:lnSpc>
              <a:buClr>
                <a:srgbClr val="C00000"/>
              </a:buClr>
              <a:buFont typeface="Wingdings" panose="05000000000000000000" pitchFamily="2" charset="2"/>
              <a:buChar char="ü"/>
            </a:pPr>
            <a:endParaRPr lang="en-US" altLang="zh-CN" sz="1050" kern="100" dirty="0" smtClean="0">
              <a:solidFill>
                <a:srgbClr val="1C1C1C"/>
              </a:solidFill>
              <a:latin typeface="微软雅黑" panose="020B0503020204020204" charset="-122"/>
              <a:ea typeface="微软雅黑" panose="020B0503020204020204" charset="-122"/>
              <a:cs typeface="Times New Roman" panose="02020603050405020304" pitchFamily="18" charset="0"/>
            </a:endParaRPr>
          </a:p>
          <a:p>
            <a:pPr marL="342900" indent="-342900" algn="just">
              <a:lnSpc>
                <a:spcPct val="125000"/>
              </a:lnSpc>
              <a:buClr>
                <a:srgbClr val="C00000"/>
              </a:buClr>
              <a:buFont typeface="Wingdings" panose="05000000000000000000" pitchFamily="2" charset="2"/>
              <a:buChar char="ü"/>
            </a:pPr>
            <a:r>
              <a:rPr lang="zh-CN" altLang="en-US" sz="2000" kern="100" dirty="0">
                <a:solidFill>
                  <a:srgbClr val="1C1C1C"/>
                </a:solidFill>
                <a:latin typeface="微软雅黑" panose="020B0503020204020204" charset="-122"/>
                <a:ea typeface="微软雅黑" panose="020B0503020204020204" charset="-122"/>
                <a:cs typeface="Times New Roman" panose="02020603050405020304" pitchFamily="18" charset="0"/>
              </a:rPr>
              <a:t>中央统战工作会议等，对各方面的工作进行了部署，凸显党的领导核心作用</a:t>
            </a:r>
            <a:r>
              <a:rPr lang="zh-CN" altLang="en-US" sz="2000" kern="100" dirty="0" smtClean="0">
                <a:solidFill>
                  <a:srgbClr val="1C1C1C"/>
                </a:solidFill>
                <a:latin typeface="微软雅黑" panose="020B0503020204020204" charset="-122"/>
                <a:ea typeface="微软雅黑" panose="020B0503020204020204" charset="-122"/>
                <a:cs typeface="Times New Roman" panose="02020603050405020304" pitchFamily="18" charset="0"/>
              </a:rPr>
              <a:t>。</a:t>
            </a:r>
            <a:endParaRPr lang="en-US" altLang="zh-CN" sz="2000" kern="100" dirty="0" smtClean="0">
              <a:solidFill>
                <a:srgbClr val="1C1C1C"/>
              </a:solidFill>
              <a:latin typeface="微软雅黑" panose="020B0503020204020204" charset="-122"/>
              <a:ea typeface="微软雅黑" panose="020B0503020204020204" charset="-122"/>
              <a:cs typeface="Times New Roman" panose="02020603050405020304" pitchFamily="18" charset="0"/>
            </a:endParaRPr>
          </a:p>
          <a:p>
            <a:pPr marL="342900" indent="-342900" algn="just">
              <a:lnSpc>
                <a:spcPct val="125000"/>
              </a:lnSpc>
              <a:buClr>
                <a:srgbClr val="C00000"/>
              </a:buClr>
              <a:buFont typeface="Wingdings" panose="05000000000000000000" pitchFamily="2" charset="2"/>
              <a:buChar char="ü"/>
            </a:pPr>
            <a:endParaRPr lang="zh-CN" altLang="en-US" sz="1000" dirty="0">
              <a:solidFill>
                <a:srgbClr val="1C1C1C"/>
              </a:solidFill>
              <a:latin typeface="微软雅黑" panose="020B0503020204020204" charset="-122"/>
              <a:ea typeface="微软雅黑" panose="020B0503020204020204" charset="-122"/>
            </a:endParaRPr>
          </a:p>
          <a:p>
            <a:pPr marL="342900" indent="-342900" algn="just">
              <a:lnSpc>
                <a:spcPct val="125000"/>
              </a:lnSpc>
              <a:buClr>
                <a:srgbClr val="C00000"/>
              </a:buClr>
              <a:buFont typeface="Wingdings" panose="05000000000000000000" pitchFamily="2" charset="2"/>
              <a:buChar char="ü"/>
            </a:pPr>
            <a:r>
              <a:rPr lang="zh-CN" altLang="en-US" sz="2000" kern="100" dirty="0">
                <a:solidFill>
                  <a:srgbClr val="1C1C1C"/>
                </a:solidFill>
                <a:latin typeface="微软雅黑" panose="020B0503020204020204" charset="-122"/>
                <a:ea typeface="微软雅黑" panose="020B0503020204020204" charset="-122"/>
                <a:cs typeface="Times New Roman" panose="02020603050405020304" pitchFamily="18" charset="0"/>
              </a:rPr>
              <a:t>深化事业单位改革，强化公益属性，推进政事分开、事企分开、管办分离。</a:t>
            </a:r>
            <a:r>
              <a:rPr lang="zh-CN" altLang="en-US" sz="2000" kern="100" dirty="0" smtClean="0">
                <a:solidFill>
                  <a:srgbClr val="1C1C1C"/>
                </a:solidFill>
                <a:latin typeface="微软雅黑" panose="020B0503020204020204" charset="-122"/>
                <a:ea typeface="微软雅黑" panose="020B0503020204020204" charset="-122"/>
                <a:cs typeface="Times New Roman" panose="02020603050405020304" pitchFamily="18" charset="0"/>
              </a:rPr>
              <a:t>这些都是</a:t>
            </a:r>
            <a:r>
              <a:rPr lang="zh-CN" altLang="en-US" sz="2000" kern="100" dirty="0">
                <a:solidFill>
                  <a:srgbClr val="1C1C1C"/>
                </a:solidFill>
                <a:latin typeface="微软雅黑" panose="020B0503020204020204" charset="-122"/>
                <a:ea typeface="微软雅黑" panose="020B0503020204020204" charset="-122"/>
                <a:cs typeface="Times New Roman" panose="02020603050405020304" pitchFamily="18" charset="0"/>
              </a:rPr>
              <a:t>在党领导一切的基本原则下才能开展的工作</a:t>
            </a:r>
            <a:r>
              <a:rPr lang="zh-CN" altLang="en-US" sz="2000" kern="100" dirty="0" smtClean="0">
                <a:solidFill>
                  <a:srgbClr val="1C1C1C"/>
                </a:solidFill>
                <a:latin typeface="微软雅黑" panose="020B0503020204020204" charset="-122"/>
                <a:ea typeface="微软雅黑" panose="020B0503020204020204" charset="-122"/>
                <a:cs typeface="Times New Roman" panose="02020603050405020304" pitchFamily="18" charset="0"/>
              </a:rPr>
              <a:t>。</a:t>
            </a:r>
            <a:endParaRPr lang="zh-CN" altLang="en-US" sz="2000" dirty="0">
              <a:solidFill>
                <a:srgbClr val="1C1C1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557324" y="2311018"/>
            <a:ext cx="4488705" cy="1388537"/>
            <a:chOff x="6258903" y="2667992"/>
            <a:chExt cx="1833420" cy="1388537"/>
          </a:xfrm>
        </p:grpSpPr>
        <p:cxnSp>
          <p:nvCxnSpPr>
            <p:cNvPr id="23" name="直接连接符 22"/>
            <p:cNvCxnSpPr/>
            <p:nvPr/>
          </p:nvCxnSpPr>
          <p:spPr>
            <a:xfrm flipV="1">
              <a:off x="6258903" y="2667992"/>
              <a:ext cx="561599" cy="138853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814257" y="2667992"/>
              <a:ext cx="1278066" cy="0"/>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grpSp>
      <p:sp>
        <p:nvSpPr>
          <p:cNvPr id="16" name="矩形 3"/>
          <p:cNvSpPr/>
          <p:nvPr/>
        </p:nvSpPr>
        <p:spPr>
          <a:xfrm>
            <a:off x="-1" y="68114"/>
            <a:ext cx="4963887"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第二，坚持以人民为中心</a:t>
            </a:r>
            <a:endParaRPr lang="zh-CN" altLang="en-US" sz="2400" b="1" dirty="0">
              <a:solidFill>
                <a:schemeClr val="bg1"/>
              </a:solidFill>
              <a:latin typeface="黑体" panose="02010600030101010101" charset="-122"/>
            </a:endParaRPr>
          </a:p>
        </p:txBody>
      </p:sp>
      <p:grpSp>
        <p:nvGrpSpPr>
          <p:cNvPr id="10" name="组合 9"/>
          <p:cNvGrpSpPr/>
          <p:nvPr/>
        </p:nvGrpSpPr>
        <p:grpSpPr>
          <a:xfrm>
            <a:off x="1285528" y="1288868"/>
            <a:ext cx="3358318" cy="4737148"/>
            <a:chOff x="2345252" y="1046433"/>
            <a:chExt cx="3358318" cy="4737148"/>
          </a:xfrm>
        </p:grpSpPr>
        <p:sp>
          <p:nvSpPr>
            <p:cNvPr id="12" name="剪去单角的矩形 4"/>
            <p:cNvSpPr/>
            <p:nvPr/>
          </p:nvSpPr>
          <p:spPr>
            <a:xfrm>
              <a:off x="2345252" y="1046433"/>
              <a:ext cx="3358318" cy="4737148"/>
            </a:xfrm>
            <a:prstGeom prst="snip1Rect">
              <a:avLst/>
            </a:prstGeom>
            <a:solidFill>
              <a:srgbClr val="FFFFF5"/>
            </a:solidFill>
            <a:ln>
              <a:solidFill>
                <a:srgbClr val="FFFFFF"/>
              </a:solidFill>
            </a:ln>
            <a:effectLst>
              <a:outerShdw blurRad="50800" dist="63500" dir="3000000" sx="101000" sy="101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2632344" y="1887436"/>
              <a:ext cx="2745072" cy="747362"/>
            </a:xfrm>
            <a:prstGeom prst="rec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latin typeface="微软雅黑" panose="020B0503020204020204" charset="-122"/>
                  <a:ea typeface="微软雅黑" panose="020B0503020204020204" charset="-122"/>
                  <a:cs typeface="+mn-ea"/>
                  <a:sym typeface="+mn-lt"/>
                </a:rPr>
                <a:t>十九大报告</a:t>
              </a:r>
              <a:endParaRPr lang="zh-CN" altLang="en-US" sz="3200" b="1" dirty="0">
                <a:solidFill>
                  <a:schemeClr val="bg1"/>
                </a:solidFill>
                <a:latin typeface="微软雅黑" panose="020B0503020204020204" charset="-122"/>
                <a:ea typeface="微软雅黑" panose="020B0503020204020204" charset="-122"/>
                <a:cs typeface="+mn-ea"/>
                <a:sym typeface="+mn-lt"/>
              </a:endParaRPr>
            </a:p>
          </p:txBody>
        </p:sp>
        <p:sp>
          <p:nvSpPr>
            <p:cNvPr id="17" name="矩形 16"/>
            <p:cNvSpPr/>
            <p:nvPr/>
          </p:nvSpPr>
          <p:spPr>
            <a:xfrm>
              <a:off x="2759250" y="4492602"/>
              <a:ext cx="2520000" cy="104311"/>
            </a:xfrm>
            <a:prstGeom prst="rect">
              <a:avLst/>
            </a:prstGeom>
            <a:solidFill>
              <a:schemeClr val="accent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p:cNvSpPr/>
            <p:nvPr/>
          </p:nvSpPr>
          <p:spPr>
            <a:xfrm>
              <a:off x="2759250" y="4736003"/>
              <a:ext cx="2520000" cy="104311"/>
            </a:xfrm>
            <a:prstGeom prst="rect">
              <a:avLst/>
            </a:prstGeom>
            <a:solidFill>
              <a:schemeClr val="accent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2650765" y="2804718"/>
              <a:ext cx="2726651" cy="540341"/>
            </a:xfrm>
            <a:prstGeom prst="rect">
              <a:avLst/>
            </a:prstGeom>
            <a:ln>
              <a:solidFill>
                <a:srgbClr val="FFFFFF"/>
              </a:solidFill>
            </a:ln>
          </p:spPr>
          <p:txBody>
            <a:bodyPr wrap="square">
              <a:spAutoFit/>
            </a:bodyPr>
            <a:lstStyle/>
            <a:p>
              <a:pPr algn="ctr">
                <a:lnSpc>
                  <a:spcPct val="150000"/>
                </a:lnSpc>
              </a:pPr>
              <a:endParaRPr lang="zh-CN" altLang="zh-CN" sz="2200" b="1" dirty="0">
                <a:solidFill>
                  <a:schemeClr val="tx1">
                    <a:lumMod val="75000"/>
                    <a:lumOff val="25000"/>
                  </a:schemeClr>
                </a:solidFill>
                <a:latin typeface="微软雅黑" panose="020B0503020204020204" charset="-122"/>
                <a:ea typeface="微软雅黑" panose="020B0503020204020204" charset="-122"/>
              </a:endParaRPr>
            </a:p>
          </p:txBody>
        </p:sp>
        <p:sp>
          <p:nvSpPr>
            <p:cNvPr id="21" name="矩形 20"/>
            <p:cNvSpPr/>
            <p:nvPr/>
          </p:nvSpPr>
          <p:spPr>
            <a:xfrm>
              <a:off x="2759250" y="4249201"/>
              <a:ext cx="2520000" cy="104311"/>
            </a:xfrm>
            <a:prstGeom prst="rect">
              <a:avLst/>
            </a:prstGeom>
            <a:solidFill>
              <a:schemeClr val="accent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26"/>
            <p:cNvSpPr/>
            <p:nvPr/>
          </p:nvSpPr>
          <p:spPr>
            <a:xfrm>
              <a:off x="2759250" y="3790125"/>
              <a:ext cx="2520000" cy="104311"/>
            </a:xfrm>
            <a:prstGeom prst="rect">
              <a:avLst/>
            </a:prstGeom>
            <a:solidFill>
              <a:schemeClr val="accent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矩形 27"/>
            <p:cNvSpPr/>
            <p:nvPr/>
          </p:nvSpPr>
          <p:spPr>
            <a:xfrm>
              <a:off x="2759250" y="4033526"/>
              <a:ext cx="2520000" cy="104311"/>
            </a:xfrm>
            <a:prstGeom prst="rect">
              <a:avLst/>
            </a:prstGeom>
            <a:solidFill>
              <a:schemeClr val="accent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矩形 28"/>
            <p:cNvSpPr/>
            <p:nvPr/>
          </p:nvSpPr>
          <p:spPr>
            <a:xfrm>
              <a:off x="2759250" y="3546724"/>
              <a:ext cx="2520000" cy="104311"/>
            </a:xfrm>
            <a:prstGeom prst="rect">
              <a:avLst/>
            </a:prstGeom>
            <a:solidFill>
              <a:schemeClr val="accent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5" name="矩形 24"/>
          <p:cNvSpPr/>
          <p:nvPr/>
        </p:nvSpPr>
        <p:spPr>
          <a:xfrm>
            <a:off x="5774987" y="2367231"/>
            <a:ext cx="4070171" cy="2843855"/>
          </a:xfrm>
          <a:prstGeom prst="rect">
            <a:avLst/>
          </a:prstGeom>
        </p:spPr>
        <p:txBody>
          <a:bodyPr wrap="square">
            <a:spAutoFit/>
          </a:bodyPr>
          <a:lstStyle/>
          <a:p>
            <a:pPr algn="ctr">
              <a:lnSpc>
                <a:spcPct val="150000"/>
              </a:lnSpc>
            </a:pPr>
            <a:r>
              <a:rPr lang="zh-CN" altLang="en-US" sz="3600" b="1" dirty="0">
                <a:solidFill>
                  <a:srgbClr val="C00000"/>
                </a:solidFill>
                <a:latin typeface="微软雅黑" panose="020B0503020204020204" charset="-122"/>
                <a:ea typeface="微软雅黑" panose="020B0503020204020204" charset="-122"/>
              </a:rPr>
              <a:t>“以人民为中心</a:t>
            </a:r>
            <a:r>
              <a:rPr lang="zh-CN" altLang="en-US" sz="3600" b="1" dirty="0" smtClean="0">
                <a:solidFill>
                  <a:srgbClr val="C00000"/>
                </a:solidFill>
                <a:latin typeface="微软雅黑" panose="020B0503020204020204" charset="-122"/>
                <a:ea typeface="微软雅黑" panose="020B0503020204020204" charset="-122"/>
              </a:rPr>
              <a:t>”</a:t>
            </a:r>
            <a:endParaRPr lang="en-US" altLang="zh-CN" sz="3600" b="1" dirty="0" smtClean="0">
              <a:solidFill>
                <a:srgbClr val="C00000"/>
              </a:solidFill>
              <a:latin typeface="微软雅黑" panose="020B0503020204020204" charset="-122"/>
              <a:ea typeface="微软雅黑" panose="020B0503020204020204" charset="-122"/>
            </a:endParaRPr>
          </a:p>
          <a:p>
            <a:pPr algn="just">
              <a:lnSpc>
                <a:spcPct val="130000"/>
              </a:lnSpc>
            </a:pPr>
            <a:r>
              <a:rPr lang="zh-CN" altLang="en-US" sz="2400" b="1" dirty="0" smtClean="0">
                <a:solidFill>
                  <a:srgbClr val="1C1C1C"/>
                </a:solidFill>
                <a:latin typeface="微软雅黑" panose="020B0503020204020204" charset="-122"/>
                <a:ea typeface="微软雅黑" panose="020B0503020204020204" charset="-122"/>
              </a:rPr>
              <a:t>不能</a:t>
            </a:r>
            <a:r>
              <a:rPr lang="zh-CN" altLang="en-US" sz="2400" b="1" dirty="0">
                <a:solidFill>
                  <a:srgbClr val="1C1C1C"/>
                </a:solidFill>
                <a:latin typeface="微软雅黑" panose="020B0503020204020204" charset="-122"/>
                <a:ea typeface="微软雅黑" panose="020B0503020204020204" charset="-122"/>
              </a:rPr>
              <a:t>只停留在口头上、止步于思想环节，而是应该体现在经济社会发展的各个方面各个环节</a:t>
            </a:r>
            <a:r>
              <a:rPr lang="zh-CN" altLang="en-US" sz="2400" b="1" dirty="0" smtClean="0">
                <a:solidFill>
                  <a:srgbClr val="1C1C1C"/>
                </a:solidFill>
                <a:latin typeface="微软雅黑" panose="020B0503020204020204" charset="-122"/>
                <a:ea typeface="微软雅黑" panose="020B0503020204020204" charset="-122"/>
              </a:rPr>
              <a:t>。</a:t>
            </a:r>
            <a:endParaRPr lang="zh-CN" altLang="zh-CN" sz="2400" b="1" dirty="0">
              <a:solidFill>
                <a:srgbClr val="1C1C1C"/>
              </a:solidFill>
              <a:latin typeface="微软雅黑" panose="020B0503020204020204" charset="-122"/>
              <a:ea typeface="微软雅黑" panose="020B0503020204020204" charset="-122"/>
            </a:endParaRPr>
          </a:p>
        </p:txBody>
      </p:sp>
      <p:sp>
        <p:nvSpPr>
          <p:cNvPr id="26" name="矩形 25"/>
          <p:cNvSpPr/>
          <p:nvPr/>
        </p:nvSpPr>
        <p:spPr>
          <a:xfrm>
            <a:off x="5285985" y="1526923"/>
            <a:ext cx="5048177" cy="743986"/>
          </a:xfrm>
          <a:prstGeom prst="rect">
            <a:avLst/>
          </a:prstGeom>
        </p:spPr>
        <p:txBody>
          <a:bodyPr wrap="none">
            <a:spAutoFit/>
          </a:bodyPr>
          <a:lstStyle/>
          <a:p>
            <a:pPr algn="ctr">
              <a:lnSpc>
                <a:spcPct val="150000"/>
              </a:lnSpc>
            </a:pPr>
            <a:r>
              <a:rPr lang="zh-CN" altLang="en-US" sz="3200" b="1" dirty="0" smtClean="0">
                <a:solidFill>
                  <a:schemeClr val="tx1">
                    <a:lumMod val="75000"/>
                    <a:lumOff val="25000"/>
                  </a:schemeClr>
                </a:solidFill>
                <a:latin typeface="微软雅黑" panose="020B0503020204020204" charset="-122"/>
                <a:ea typeface="微软雅黑" panose="020B0503020204020204" charset="-122"/>
              </a:rPr>
              <a:t>“人民”两字出现了</a:t>
            </a:r>
            <a:r>
              <a:rPr lang="en-US" altLang="zh-CN" sz="3200" b="1" dirty="0" smtClean="0">
                <a:solidFill>
                  <a:schemeClr val="tx1">
                    <a:lumMod val="75000"/>
                    <a:lumOff val="25000"/>
                  </a:schemeClr>
                </a:solidFill>
                <a:latin typeface="微软雅黑" panose="020B0503020204020204" charset="-122"/>
                <a:ea typeface="微软雅黑" panose="020B0503020204020204" charset="-122"/>
              </a:rPr>
              <a:t>203</a:t>
            </a:r>
            <a:r>
              <a:rPr lang="zh-CN" altLang="en-US" sz="3200" b="1" dirty="0" smtClean="0">
                <a:solidFill>
                  <a:schemeClr val="tx1">
                    <a:lumMod val="75000"/>
                    <a:lumOff val="25000"/>
                  </a:schemeClr>
                </a:solidFill>
                <a:latin typeface="微软雅黑" panose="020B0503020204020204" charset="-122"/>
                <a:ea typeface="微软雅黑" panose="020B0503020204020204" charset="-122"/>
              </a:rPr>
              <a:t>次</a:t>
            </a:r>
            <a:endParaRPr lang="zh-CN" altLang="zh-CN" sz="3200" b="1" dirty="0">
              <a:solidFill>
                <a:schemeClr val="tx1">
                  <a:lumMod val="75000"/>
                  <a:lumOff val="25000"/>
                </a:schemeClr>
              </a:solidFill>
              <a:latin typeface="微软雅黑" panose="020B0503020204020204" charset="-122"/>
              <a:ea typeface="微软雅黑" panose="020B0503020204020204" charset="-122"/>
            </a:endParaRPr>
          </a:p>
        </p:txBody>
      </p:sp>
      <p:sp>
        <p:nvSpPr>
          <p:cNvPr id="3" name="矩形 2"/>
          <p:cNvSpPr/>
          <p:nvPr/>
        </p:nvSpPr>
        <p:spPr>
          <a:xfrm>
            <a:off x="4963886" y="5402849"/>
            <a:ext cx="5945719" cy="892552"/>
          </a:xfrm>
          <a:prstGeom prst="rect">
            <a:avLst/>
          </a:prstGeom>
        </p:spPr>
        <p:txBody>
          <a:bodyPr wrap="square">
            <a:spAutoFit/>
          </a:bodyPr>
          <a:lstStyle/>
          <a:p>
            <a:pPr algn="just">
              <a:lnSpc>
                <a:spcPct val="130000"/>
              </a:lnSpc>
            </a:pPr>
            <a:r>
              <a:rPr lang="zh-CN" altLang="zh-CN" sz="2000" dirty="0">
                <a:solidFill>
                  <a:srgbClr val="1C1C1C"/>
                </a:solidFill>
                <a:latin typeface="微软雅黑" panose="020B0503020204020204" charset="-122"/>
                <a:ea typeface="微软雅黑" panose="020B0503020204020204" charset="-122"/>
              </a:rPr>
              <a:t>人民群众的需要呈现多样化多层次多方面的特点，要不断满足人民对美好生活向往的需要。</a:t>
            </a:r>
            <a:endParaRPr lang="zh-CN" altLang="en-US" sz="2000" dirty="0">
              <a:solidFill>
                <a:srgbClr val="1C1C1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4963887"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第三，坚持全面深化改革</a:t>
            </a:r>
            <a:endParaRPr lang="zh-CN" altLang="en-US" sz="2400" b="1" dirty="0">
              <a:solidFill>
                <a:schemeClr val="bg1"/>
              </a:solidFill>
              <a:latin typeface="黑体" panose="02010600030101010101" charset="-122"/>
            </a:endParaRPr>
          </a:p>
        </p:txBody>
      </p:sp>
      <p:sp>
        <p:nvSpPr>
          <p:cNvPr id="32" name="矩形 31"/>
          <p:cNvSpPr/>
          <p:nvPr/>
        </p:nvSpPr>
        <p:spPr>
          <a:xfrm>
            <a:off x="611008" y="1147711"/>
            <a:ext cx="11043004" cy="132334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693476"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只有社会主义才能救中国，只有改革开放才能发展中国、发展社会主义、发展马克思主义。</a:t>
            </a:r>
            <a:endParaRPr lang="zh-CN" altLang="en-US" sz="2000" dirty="0">
              <a:solidFill>
                <a:srgbClr val="000000"/>
              </a:solidFill>
              <a:ea typeface="微软雅黑" panose="020B0503020204020204" charset="-122"/>
            </a:endParaRPr>
          </a:p>
        </p:txBody>
      </p:sp>
      <p:pic>
        <p:nvPicPr>
          <p:cNvPr id="4" name="图片 3"/>
          <p:cNvPicPr>
            <a:picLocks noChangeAspect="1"/>
          </p:cNvPicPr>
          <p:nvPr/>
        </p:nvPicPr>
        <p:blipFill rotWithShape="1">
          <a:blip r:embed="rId2"/>
          <a:srcRect l="10670" t="-458" b="27944"/>
          <a:stretch>
            <a:fillRect/>
          </a:stretch>
        </p:blipFill>
        <p:spPr>
          <a:xfrm>
            <a:off x="1177065" y="3152375"/>
            <a:ext cx="4673118" cy="2522602"/>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6357257" y="3551319"/>
            <a:ext cx="4463143" cy="2123658"/>
          </a:xfrm>
          <a:prstGeom prst="rect">
            <a:avLst/>
          </a:prstGeom>
        </p:spPr>
        <p:txBody>
          <a:bodyPr wrap="square">
            <a:spAutoFit/>
          </a:bodyPr>
          <a:lstStyle/>
          <a:p>
            <a:pPr algn="just">
              <a:lnSpc>
                <a:spcPct val="150000"/>
              </a:lnSpc>
              <a:spcAft>
                <a:spcPts val="0"/>
              </a:spcAft>
            </a:pPr>
            <a:r>
              <a:rPr lang="en-US" altLang="zh-CN" sz="2200" kern="100" dirty="0">
                <a:solidFill>
                  <a:srgbClr val="1C1C1C"/>
                </a:solidFill>
                <a:latin typeface="微软雅黑" panose="020B0503020204020204" charset="-122"/>
                <a:ea typeface="微软雅黑" panose="020B0503020204020204" charset="-122"/>
                <a:cs typeface="Times New Roman" panose="02020603050405020304" pitchFamily="18" charset="0"/>
              </a:rPr>
              <a:t>2018</a:t>
            </a:r>
            <a:r>
              <a:rPr lang="zh-CN" altLang="zh-CN" sz="2200" kern="100" dirty="0">
                <a:solidFill>
                  <a:srgbClr val="1C1C1C"/>
                </a:solidFill>
                <a:latin typeface="微软雅黑" panose="020B0503020204020204" charset="-122"/>
                <a:ea typeface="微软雅黑" panose="020B0503020204020204" charset="-122"/>
                <a:cs typeface="Times New Roman" panose="02020603050405020304" pitchFamily="18" charset="0"/>
              </a:rPr>
              <a:t>年是改革开放</a:t>
            </a:r>
            <a:r>
              <a:rPr lang="en-US" altLang="zh-CN" sz="2200" kern="100" dirty="0">
                <a:solidFill>
                  <a:srgbClr val="1C1C1C"/>
                </a:solidFill>
                <a:latin typeface="微软雅黑" panose="020B0503020204020204" charset="-122"/>
                <a:ea typeface="微软雅黑" panose="020B0503020204020204" charset="-122"/>
                <a:cs typeface="Times New Roman" panose="02020603050405020304" pitchFamily="18" charset="0"/>
              </a:rPr>
              <a:t>40</a:t>
            </a:r>
            <a:r>
              <a:rPr lang="zh-CN" altLang="zh-CN" sz="2200" kern="100" dirty="0">
                <a:solidFill>
                  <a:srgbClr val="1C1C1C"/>
                </a:solidFill>
                <a:latin typeface="微软雅黑" panose="020B0503020204020204" charset="-122"/>
                <a:ea typeface="微软雅黑" panose="020B0503020204020204" charset="-122"/>
                <a:cs typeface="Times New Roman" panose="02020603050405020304" pitchFamily="18" charset="0"/>
              </a:rPr>
              <a:t>周年。我们要深刻总结</a:t>
            </a:r>
            <a:r>
              <a:rPr lang="en-US" altLang="zh-CN" sz="2200" kern="100" dirty="0">
                <a:solidFill>
                  <a:srgbClr val="1C1C1C"/>
                </a:solidFill>
                <a:latin typeface="微软雅黑" panose="020B0503020204020204" charset="-122"/>
                <a:ea typeface="微软雅黑" panose="020B0503020204020204" charset="-122"/>
                <a:cs typeface="Times New Roman" panose="02020603050405020304" pitchFamily="18" charset="0"/>
              </a:rPr>
              <a:t>40</a:t>
            </a:r>
            <a:r>
              <a:rPr lang="zh-CN" altLang="zh-CN" sz="2200" kern="100" dirty="0">
                <a:solidFill>
                  <a:srgbClr val="1C1C1C"/>
                </a:solidFill>
                <a:latin typeface="微软雅黑" panose="020B0503020204020204" charset="-122"/>
                <a:ea typeface="微软雅黑" panose="020B0503020204020204" charset="-122"/>
                <a:cs typeface="Times New Roman" panose="02020603050405020304" pitchFamily="18" charset="0"/>
              </a:rPr>
              <a:t>年来改革开放的成功经验。全面深化改革，要持之以恒地进行下去。</a:t>
            </a:r>
            <a:endParaRPr lang="zh-CN" altLang="zh-CN" sz="2200" kern="100" dirty="0">
              <a:solidFill>
                <a:srgbClr val="1C1C1C"/>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0" y="68114"/>
            <a:ext cx="4767944"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第四，坚持新发展理念</a:t>
            </a:r>
            <a:endParaRPr lang="zh-CN" altLang="en-US" sz="2400" b="1" dirty="0">
              <a:solidFill>
                <a:schemeClr val="bg1"/>
              </a:solidFill>
              <a:latin typeface="黑体" panose="02010600030101010101" charset="-122"/>
            </a:endParaRPr>
          </a:p>
        </p:txBody>
      </p:sp>
      <p:sp>
        <p:nvSpPr>
          <p:cNvPr id="32" name="矩形 31"/>
          <p:cNvSpPr/>
          <p:nvPr/>
        </p:nvSpPr>
        <p:spPr>
          <a:xfrm>
            <a:off x="611008" y="1147710"/>
            <a:ext cx="11043004" cy="173700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693476" cy="85882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发展是解决我国一切问题的基础和关键，发展必须是科学发展，必须坚定不移贯彻创新、协调、绿色、开放、共享的发展理念。</a:t>
            </a:r>
            <a:endParaRPr lang="zh-CN" altLang="en-US" sz="2000" dirty="0">
              <a:solidFill>
                <a:srgbClr val="000000"/>
              </a:solidFill>
              <a:ea typeface="微软雅黑" panose="020B0503020204020204" charset="-122"/>
            </a:endParaRPr>
          </a:p>
        </p:txBody>
      </p:sp>
      <p:grpSp>
        <p:nvGrpSpPr>
          <p:cNvPr id="10" name="组合 9"/>
          <p:cNvGrpSpPr/>
          <p:nvPr/>
        </p:nvGrpSpPr>
        <p:grpSpPr>
          <a:xfrm>
            <a:off x="1111328" y="3349159"/>
            <a:ext cx="7472711" cy="1323439"/>
            <a:chOff x="1521164" y="2828119"/>
            <a:chExt cx="7472711" cy="1323439"/>
          </a:xfrm>
        </p:grpSpPr>
        <p:sp>
          <p:nvSpPr>
            <p:cNvPr id="11" name="标题层"/>
            <p:cNvSpPr txBox="1"/>
            <p:nvPr/>
          </p:nvSpPr>
          <p:spPr bwMode="auto">
            <a:xfrm>
              <a:off x="1521164" y="2828119"/>
              <a:ext cx="3118204" cy="1323439"/>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4000" b="1" kern="0" dirty="0" smtClean="0">
                  <a:solidFill>
                    <a:srgbClr val="C00000"/>
                  </a:solidFill>
                  <a:latin typeface="Arial" panose="020B0604020202020204" pitchFamily="34" charset="0"/>
                  <a:ea typeface="微软雅黑" panose="020B0503020204020204" charset="-122"/>
                  <a:cs typeface="Arial" panose="020B0604020202020204" pitchFamily="34" charset="0"/>
                </a:rPr>
                <a:t>以</a:t>
              </a:r>
              <a:r>
                <a:rPr lang="zh-CN" altLang="en-US" sz="4000" b="1" kern="0" dirty="0">
                  <a:solidFill>
                    <a:srgbClr val="C00000"/>
                  </a:solidFill>
                  <a:latin typeface="Arial" panose="020B0604020202020204" pitchFamily="34" charset="0"/>
                  <a:ea typeface="微软雅黑" panose="020B0503020204020204" charset="-122"/>
                  <a:cs typeface="Arial" panose="020B0604020202020204" pitchFamily="34" charset="0"/>
                </a:rPr>
                <a:t>发展理</a:t>
              </a:r>
              <a:r>
                <a:rPr lang="zh-CN" altLang="en-US" sz="4000" b="1" kern="0" dirty="0" smtClean="0">
                  <a:solidFill>
                    <a:srgbClr val="C00000"/>
                  </a:solidFill>
                  <a:latin typeface="Arial" panose="020B0604020202020204" pitchFamily="34" charset="0"/>
                  <a:ea typeface="微软雅黑" panose="020B0503020204020204" charset="-122"/>
                  <a:cs typeface="Arial" panose="020B0604020202020204" pitchFamily="34" charset="0"/>
                </a:rPr>
                <a:t>念</a:t>
              </a:r>
              <a:r>
                <a:rPr lang="zh-CN" altLang="en-US" sz="4000" b="1" kern="0" dirty="0">
                  <a:solidFill>
                    <a:srgbClr val="C00000"/>
                  </a:solidFill>
                  <a:latin typeface="Arial" panose="020B0604020202020204" pitchFamily="34" charset="0"/>
                  <a:ea typeface="微软雅黑" panose="020B0503020204020204" charset="-122"/>
                  <a:cs typeface="Arial" panose="020B0604020202020204" pitchFamily="34" charset="0"/>
                </a:rPr>
                <a:t>转变</a:t>
              </a:r>
              <a:endParaRPr lang="zh-CN" altLang="en-US" sz="4000" b="1" kern="0" dirty="0">
                <a:solidFill>
                  <a:srgbClr val="C00000"/>
                </a:solidFill>
                <a:latin typeface="Arial" panose="020B0604020202020204" pitchFamily="34" charset="0"/>
                <a:ea typeface="微软雅黑" panose="020B0503020204020204" charset="-122"/>
                <a:cs typeface="Arial" panose="020B0604020202020204" pitchFamily="34" charset="0"/>
              </a:endParaRPr>
            </a:p>
          </p:txBody>
        </p:sp>
        <p:sp>
          <p:nvSpPr>
            <p:cNvPr id="12" name="箭头: 右 23"/>
            <p:cNvSpPr/>
            <p:nvPr/>
          </p:nvSpPr>
          <p:spPr>
            <a:xfrm>
              <a:off x="4549862" y="3254107"/>
              <a:ext cx="1357155" cy="871793"/>
            </a:xfrm>
            <a:prstGeom prst="rightArrow">
              <a:avLst/>
            </a:prstGeom>
            <a:solidFill>
              <a:srgbClr val="EA7E1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endParaRPr>
            </a:p>
          </p:txBody>
        </p:sp>
        <p:grpSp>
          <p:nvGrpSpPr>
            <p:cNvPr id="13" name="组合 12"/>
            <p:cNvGrpSpPr/>
            <p:nvPr/>
          </p:nvGrpSpPr>
          <p:grpSpPr>
            <a:xfrm>
              <a:off x="6096000" y="3093917"/>
              <a:ext cx="2897875" cy="1031983"/>
              <a:chOff x="6096000" y="3135278"/>
              <a:chExt cx="2897875" cy="1031983"/>
            </a:xfrm>
          </p:grpSpPr>
          <p:sp>
            <p:nvSpPr>
              <p:cNvPr id="14" name="圆角矩形 44"/>
              <p:cNvSpPr/>
              <p:nvPr/>
            </p:nvSpPr>
            <p:spPr bwMode="auto">
              <a:xfrm>
                <a:off x="6096000" y="3135278"/>
                <a:ext cx="2897875" cy="1031983"/>
              </a:xfrm>
              <a:prstGeom prst="roundRect">
                <a:avLst/>
              </a:prstGeom>
              <a:solidFill>
                <a:srgbClr val="C00000"/>
              </a:solid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chemeClr val="bg1"/>
                  </a:solidFill>
                  <a:latin typeface="Calibri" panose="020F0502020204030204"/>
                  <a:ea typeface="宋体" panose="02010600030101010101" pitchFamily="2" charset="-122"/>
                </a:endParaRPr>
              </a:p>
            </p:txBody>
          </p:sp>
          <p:sp>
            <p:nvSpPr>
              <p:cNvPr id="15" name="标题层"/>
              <p:cNvSpPr txBox="1"/>
              <p:nvPr/>
            </p:nvSpPr>
            <p:spPr bwMode="auto">
              <a:xfrm>
                <a:off x="6150339" y="3355734"/>
                <a:ext cx="2789195" cy="584775"/>
              </a:xfrm>
              <a:prstGeom prst="rect">
                <a:avLst/>
              </a:prstGeom>
              <a:solidFill>
                <a:srgbClr val="C00000"/>
              </a:solidFill>
              <a:effectLst>
                <a:outerShdw blurRad="12700" dist="12700" dir="4380000" algn="tl" rotWithShape="0">
                  <a:prstClr val="black">
                    <a:alpha val="40000"/>
                  </a:prstClr>
                </a:outerShdw>
              </a:effectLst>
            </p:spPr>
            <p:txBody>
              <a:bodyPr wrap="square">
                <a:spAutoFit/>
              </a:bodyPr>
              <a:lstStyle/>
              <a:p>
                <a:pPr algn="ctr">
                  <a:defRPr/>
                </a:pPr>
                <a:r>
                  <a:rPr lang="zh-CN" altLang="en-US" sz="3200" b="1" kern="0" dirty="0">
                    <a:solidFill>
                      <a:schemeClr val="bg1"/>
                    </a:solidFill>
                    <a:latin typeface="Arial" panose="020B0604020202020204" pitchFamily="34" charset="0"/>
                    <a:ea typeface="微软雅黑" panose="020B0503020204020204" charset="-122"/>
                    <a:cs typeface="Arial" panose="020B0604020202020204" pitchFamily="34" charset="0"/>
                  </a:rPr>
                  <a:t>发展方式转变</a:t>
                </a:r>
                <a:endParaRPr lang="zh-CN" altLang="en-US" sz="3200" b="1" kern="0"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grpSp>
        <p:nvGrpSpPr>
          <p:cNvPr id="17" name="组合 16"/>
          <p:cNvGrpSpPr/>
          <p:nvPr/>
        </p:nvGrpSpPr>
        <p:grpSpPr>
          <a:xfrm>
            <a:off x="3729355" y="5285105"/>
            <a:ext cx="4512945" cy="1116330"/>
            <a:chOff x="2060661" y="4775177"/>
            <a:chExt cx="4513262" cy="1031983"/>
          </a:xfrm>
          <a:solidFill>
            <a:srgbClr val="C00000"/>
          </a:solidFill>
        </p:grpSpPr>
        <p:sp>
          <p:nvSpPr>
            <p:cNvPr id="19" name="箭头: 右 29"/>
            <p:cNvSpPr/>
            <p:nvPr/>
          </p:nvSpPr>
          <p:spPr>
            <a:xfrm flipH="1">
              <a:off x="5260192" y="4883570"/>
              <a:ext cx="1313731" cy="792319"/>
            </a:xfrm>
            <a:prstGeom prst="rightArrow">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1" name="圆角矩形 44"/>
            <p:cNvSpPr/>
            <p:nvPr/>
          </p:nvSpPr>
          <p:spPr bwMode="auto">
            <a:xfrm>
              <a:off x="2060661" y="4775177"/>
              <a:ext cx="2897875" cy="1031983"/>
            </a:xfrm>
            <a:prstGeom prst="roundRect">
              <a:avLst/>
            </a:prstGeom>
            <a:grp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rgbClr val="EB3028"/>
                </a:solidFill>
                <a:latin typeface="Calibri" panose="020F0502020204030204"/>
                <a:ea typeface="宋体" panose="02010600030101010101" pitchFamily="2" charset="-122"/>
              </a:endParaRPr>
            </a:p>
          </p:txBody>
        </p:sp>
      </p:grpSp>
      <p:sp>
        <p:nvSpPr>
          <p:cNvPr id="3" name="矩形 2"/>
          <p:cNvSpPr/>
          <p:nvPr/>
        </p:nvSpPr>
        <p:spPr>
          <a:xfrm>
            <a:off x="4324023" y="3980210"/>
            <a:ext cx="800219"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rPr>
              <a:t>引领</a:t>
            </a:r>
            <a:endParaRPr lang="zh-CN" altLang="en-US" sz="2400" b="1" dirty="0">
              <a:solidFill>
                <a:schemeClr val="bg1"/>
              </a:solidFill>
              <a:latin typeface="微软雅黑" panose="020B0503020204020204" charset="-122"/>
              <a:ea typeface="微软雅黑" panose="020B0503020204020204" charset="-122"/>
            </a:endParaRPr>
          </a:p>
        </p:txBody>
      </p:sp>
      <p:sp>
        <p:nvSpPr>
          <p:cNvPr id="29" name="标题层"/>
          <p:cNvSpPr txBox="1"/>
          <p:nvPr/>
        </p:nvSpPr>
        <p:spPr bwMode="auto">
          <a:xfrm>
            <a:off x="8242474" y="5077946"/>
            <a:ext cx="3118204" cy="1323439"/>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4000" b="1" kern="0" dirty="0">
                <a:solidFill>
                  <a:srgbClr val="C00000"/>
                </a:solidFill>
                <a:latin typeface="Arial" panose="020B0604020202020204" pitchFamily="34" charset="0"/>
                <a:ea typeface="微软雅黑" panose="020B0503020204020204" charset="-122"/>
                <a:cs typeface="Arial" panose="020B0604020202020204" pitchFamily="34" charset="0"/>
              </a:rPr>
              <a:t>以发展方式转变</a:t>
            </a:r>
            <a:endParaRPr lang="zh-CN" altLang="en-US" sz="4000" b="1" kern="0" dirty="0">
              <a:solidFill>
                <a:srgbClr val="C00000"/>
              </a:solidFill>
              <a:latin typeface="Arial" panose="020B0604020202020204" pitchFamily="34" charset="0"/>
              <a:ea typeface="微软雅黑" panose="020B0503020204020204" charset="-122"/>
              <a:cs typeface="Arial" panose="020B0604020202020204" pitchFamily="34" charset="0"/>
            </a:endParaRPr>
          </a:p>
        </p:txBody>
      </p:sp>
      <p:sp>
        <p:nvSpPr>
          <p:cNvPr id="30" name="矩形 29"/>
          <p:cNvSpPr/>
          <p:nvPr/>
        </p:nvSpPr>
        <p:spPr>
          <a:xfrm>
            <a:off x="7351726" y="5570388"/>
            <a:ext cx="800219" cy="461665"/>
          </a:xfrm>
          <a:prstGeom prst="rect">
            <a:avLst/>
          </a:prstGeom>
        </p:spPr>
        <p:txBody>
          <a:bodyPr wrap="none">
            <a:spAutoFit/>
          </a:bodyPr>
          <a:lstStyle/>
          <a:p>
            <a:r>
              <a:rPr lang="zh-CN" altLang="en-US" sz="2400" b="1" dirty="0" smtClean="0">
                <a:solidFill>
                  <a:schemeClr val="bg1"/>
                </a:solidFill>
                <a:latin typeface="微软雅黑" panose="020B0503020204020204" charset="-122"/>
                <a:ea typeface="微软雅黑" panose="020B0503020204020204" charset="-122"/>
              </a:rPr>
              <a:t>推动</a:t>
            </a:r>
            <a:endParaRPr lang="zh-CN" altLang="en-US" sz="2400" b="1" dirty="0">
              <a:solidFill>
                <a:schemeClr val="bg1"/>
              </a:solidFill>
              <a:latin typeface="微软雅黑" panose="020B0503020204020204" charset="-122"/>
              <a:ea typeface="微软雅黑" panose="020B0503020204020204" charset="-122"/>
            </a:endParaRPr>
          </a:p>
        </p:txBody>
      </p:sp>
      <p:sp>
        <p:nvSpPr>
          <p:cNvPr id="31" name="标题层"/>
          <p:cNvSpPr txBox="1"/>
          <p:nvPr/>
        </p:nvSpPr>
        <p:spPr bwMode="auto">
          <a:xfrm>
            <a:off x="3956050" y="5311140"/>
            <a:ext cx="2672080" cy="1076325"/>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3200" b="1" kern="0" dirty="0" smtClean="0">
                <a:solidFill>
                  <a:schemeClr val="bg1"/>
                </a:solidFill>
                <a:latin typeface="Arial" panose="020B0604020202020204" pitchFamily="34" charset="0"/>
                <a:ea typeface="微软雅黑" panose="020B0503020204020204" charset="-122"/>
                <a:cs typeface="Arial" panose="020B0604020202020204" pitchFamily="34" charset="0"/>
              </a:rPr>
              <a:t>发展质量</a:t>
            </a:r>
            <a:endParaRPr lang="zh-CN" altLang="en-US" sz="3200" b="1" kern="0" dirty="0" smtClean="0">
              <a:solidFill>
                <a:schemeClr val="bg1"/>
              </a:solidFill>
              <a:latin typeface="Arial" panose="020B0604020202020204" pitchFamily="34" charset="0"/>
              <a:ea typeface="微软雅黑" panose="020B0503020204020204" charset="-122"/>
              <a:cs typeface="Arial" panose="020B0604020202020204" pitchFamily="34" charset="0"/>
            </a:endParaRPr>
          </a:p>
          <a:p>
            <a:pPr algn="ctr">
              <a:defRPr/>
            </a:pPr>
            <a:r>
              <a:rPr lang="zh-CN" altLang="en-US" sz="3200" b="1" kern="0" dirty="0" smtClean="0">
                <a:solidFill>
                  <a:schemeClr val="bg1"/>
                </a:solidFill>
                <a:latin typeface="Arial" panose="020B0604020202020204" pitchFamily="34" charset="0"/>
                <a:ea typeface="微软雅黑" panose="020B0503020204020204" charset="-122"/>
                <a:cs typeface="Arial" panose="020B0604020202020204" pitchFamily="34" charset="0"/>
              </a:rPr>
              <a:t>和效益提升</a:t>
            </a:r>
            <a:endParaRPr lang="zh-CN" altLang="en-US" sz="3200" b="1" kern="0" dirty="0" smtClean="0">
              <a:solidFill>
                <a:schemeClr val="bg1"/>
              </a:solidFill>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1+#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4909457"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第五，坚持人民当家作主</a:t>
            </a:r>
            <a:endParaRPr lang="zh-CN" altLang="en-US" sz="2400" b="1" dirty="0">
              <a:solidFill>
                <a:schemeClr val="bg1"/>
              </a:solidFill>
              <a:latin typeface="黑体" panose="02010600030101010101" charset="-122"/>
            </a:endParaRPr>
          </a:p>
        </p:txBody>
      </p:sp>
      <p:sp>
        <p:nvSpPr>
          <p:cNvPr id="32" name="矩形 31"/>
          <p:cNvSpPr/>
          <p:nvPr/>
        </p:nvSpPr>
        <p:spPr>
          <a:xfrm>
            <a:off x="631328" y="1147710"/>
            <a:ext cx="11043004" cy="13059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3132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693476"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坚持党的领导、人民当家作主、依法治国有机统一是社会主义政治发展的必然要求。</a:t>
            </a:r>
            <a:endParaRPr lang="zh-CN" altLang="en-US" sz="2000" dirty="0">
              <a:solidFill>
                <a:srgbClr val="000000"/>
              </a:solidFill>
              <a:ea typeface="微软雅黑" panose="020B0503020204020204" charset="-122"/>
            </a:endParaRPr>
          </a:p>
        </p:txBody>
      </p:sp>
      <p:grpSp>
        <p:nvGrpSpPr>
          <p:cNvPr id="22" name="组合 21"/>
          <p:cNvGrpSpPr/>
          <p:nvPr/>
        </p:nvGrpSpPr>
        <p:grpSpPr>
          <a:xfrm>
            <a:off x="4238219" y="2694230"/>
            <a:ext cx="1965278" cy="1965278"/>
            <a:chOff x="5113361" y="3480652"/>
            <a:chExt cx="1965278" cy="1965278"/>
          </a:xfrm>
        </p:grpSpPr>
        <p:sp>
          <p:nvSpPr>
            <p:cNvPr id="23" name="椭圆 22"/>
            <p:cNvSpPr/>
            <p:nvPr/>
          </p:nvSpPr>
          <p:spPr>
            <a:xfrm>
              <a:off x="5113361" y="3480652"/>
              <a:ext cx="1965278" cy="1965278"/>
            </a:xfrm>
            <a:prstGeom prst="ellipse">
              <a:avLst/>
            </a:prstGeom>
            <a:noFill/>
            <a:ln w="63500">
              <a:solidFill>
                <a:srgbClr val="EA7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层"/>
            <p:cNvSpPr txBox="1"/>
            <p:nvPr/>
          </p:nvSpPr>
          <p:spPr bwMode="auto">
            <a:xfrm>
              <a:off x="5431888" y="3586125"/>
              <a:ext cx="1328223" cy="1754326"/>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3600" b="1" kern="0" dirty="0" smtClean="0">
                  <a:solidFill>
                    <a:srgbClr val="EB3028"/>
                  </a:solidFill>
                  <a:latin typeface="Arial" panose="020B0604020202020204" pitchFamily="34" charset="0"/>
                  <a:ea typeface="微软雅黑" panose="020B0503020204020204" charset="-122"/>
                  <a:cs typeface="Arial" panose="020B0604020202020204" pitchFamily="34" charset="0"/>
                </a:rPr>
                <a:t>人民当家作主</a:t>
              </a:r>
              <a:endParaRPr lang="zh-CN" altLang="en-US" sz="36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grpSp>
      <p:sp>
        <p:nvSpPr>
          <p:cNvPr id="25" name="圆角矩形 44"/>
          <p:cNvSpPr/>
          <p:nvPr/>
        </p:nvSpPr>
        <p:spPr bwMode="auto">
          <a:xfrm>
            <a:off x="438366" y="2940477"/>
            <a:ext cx="2442951" cy="1450027"/>
          </a:xfrm>
          <a:prstGeom prst="roundRect">
            <a:avLst>
              <a:gd name="adj" fmla="val 9536"/>
            </a:avLst>
          </a:prstGeom>
          <a:solidFill>
            <a:srgbClr val="FF0000"/>
          </a:solid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sp>
        <p:nvSpPr>
          <p:cNvPr id="26" name="文本框 25"/>
          <p:cNvSpPr txBox="1"/>
          <p:nvPr/>
        </p:nvSpPr>
        <p:spPr>
          <a:xfrm>
            <a:off x="563303" y="3157386"/>
            <a:ext cx="2192183" cy="1012072"/>
          </a:xfrm>
          <a:prstGeom prst="rect">
            <a:avLst/>
          </a:prstGeom>
          <a:noFill/>
        </p:spPr>
        <p:txBody>
          <a:bodyPr wrap="square" rtlCol="0">
            <a:spAutoFit/>
          </a:bodyPr>
          <a:lstStyle/>
          <a:p>
            <a:pPr algn="just">
              <a:lnSpc>
                <a:spcPct val="130000"/>
              </a:lnSpc>
            </a:pPr>
            <a:r>
              <a:rPr lang="zh-CN" altLang="en-US" sz="2400" dirty="0">
                <a:solidFill>
                  <a:srgbClr val="000000"/>
                </a:solidFill>
                <a:ea typeface="微软雅黑" panose="020B0503020204020204" charset="-122"/>
              </a:rPr>
              <a:t>国家的一切权力属于</a:t>
            </a:r>
            <a:r>
              <a:rPr lang="zh-CN" altLang="en-US" sz="2400" dirty="0" smtClean="0">
                <a:solidFill>
                  <a:srgbClr val="000000"/>
                </a:solidFill>
                <a:ea typeface="微软雅黑" panose="020B0503020204020204" charset="-122"/>
              </a:rPr>
              <a:t>人民。</a:t>
            </a:r>
            <a:endParaRPr lang="zh-CN" altLang="en-US" sz="2400" dirty="0">
              <a:solidFill>
                <a:srgbClr val="000000"/>
              </a:solidFill>
              <a:ea typeface="微软雅黑" panose="020B0503020204020204" charset="-122"/>
            </a:endParaRPr>
          </a:p>
        </p:txBody>
      </p:sp>
      <p:cxnSp>
        <p:nvCxnSpPr>
          <p:cNvPr id="27" name="直接箭头连接符 26"/>
          <p:cNvCxnSpPr/>
          <p:nvPr/>
        </p:nvCxnSpPr>
        <p:spPr>
          <a:xfrm flipH="1" flipV="1">
            <a:off x="2992695" y="3666126"/>
            <a:ext cx="1246964" cy="1"/>
          </a:xfrm>
          <a:prstGeom prst="straightConnector1">
            <a:avLst/>
          </a:prstGeom>
          <a:ln w="63500" cap="rnd">
            <a:solidFill>
              <a:srgbClr val="EA7E11"/>
            </a:solidFill>
            <a:round/>
            <a:tailEnd type="triangle"/>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5574801" y="4298241"/>
            <a:ext cx="1965278" cy="1965278"/>
            <a:chOff x="5113361" y="3480652"/>
            <a:chExt cx="1965278" cy="1965278"/>
          </a:xfrm>
        </p:grpSpPr>
        <p:sp>
          <p:nvSpPr>
            <p:cNvPr id="36" name="椭圆 35"/>
            <p:cNvSpPr/>
            <p:nvPr/>
          </p:nvSpPr>
          <p:spPr>
            <a:xfrm>
              <a:off x="5113361" y="3480652"/>
              <a:ext cx="1965278" cy="1965278"/>
            </a:xfrm>
            <a:prstGeom prst="ellipse">
              <a:avLst/>
            </a:prstGeom>
            <a:noFill/>
            <a:ln w="63500">
              <a:solidFill>
                <a:srgbClr val="EA7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标题层"/>
            <p:cNvSpPr txBox="1"/>
            <p:nvPr/>
          </p:nvSpPr>
          <p:spPr bwMode="auto">
            <a:xfrm>
              <a:off x="5172680" y="3924678"/>
              <a:ext cx="1846640" cy="1077218"/>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3200" b="1" kern="0" dirty="0">
                  <a:solidFill>
                    <a:srgbClr val="EB3028"/>
                  </a:solidFill>
                  <a:latin typeface="Arial" panose="020B0604020202020204" pitchFamily="34" charset="0"/>
                  <a:ea typeface="微软雅黑" panose="020B0503020204020204" charset="-122"/>
                  <a:cs typeface="Arial" panose="020B0604020202020204" pitchFamily="34" charset="0"/>
                </a:rPr>
                <a:t>人民代表大会制度</a:t>
              </a:r>
              <a:endParaRPr lang="zh-CN" altLang="en-US" sz="32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grpSp>
      <p:cxnSp>
        <p:nvCxnSpPr>
          <p:cNvPr id="38" name="直接箭头连接符 37"/>
          <p:cNvCxnSpPr/>
          <p:nvPr/>
        </p:nvCxnSpPr>
        <p:spPr>
          <a:xfrm flipV="1">
            <a:off x="7540078" y="5280876"/>
            <a:ext cx="1246964" cy="1"/>
          </a:xfrm>
          <a:prstGeom prst="straightConnector1">
            <a:avLst/>
          </a:prstGeom>
          <a:ln w="63500" cap="rnd">
            <a:solidFill>
              <a:srgbClr val="EA7E11"/>
            </a:solidFill>
            <a:round/>
            <a:tailEnd type="triangle"/>
          </a:ln>
        </p:spPr>
        <p:style>
          <a:lnRef idx="1">
            <a:schemeClr val="accent1"/>
          </a:lnRef>
          <a:fillRef idx="0">
            <a:schemeClr val="accent1"/>
          </a:fillRef>
          <a:effectRef idx="0">
            <a:schemeClr val="accent1"/>
          </a:effectRef>
          <a:fontRef idx="minor">
            <a:schemeClr val="tx1"/>
          </a:fontRef>
        </p:style>
      </p:cxnSp>
      <p:sp>
        <p:nvSpPr>
          <p:cNvPr id="39" name="圆角矩形 44"/>
          <p:cNvSpPr/>
          <p:nvPr/>
        </p:nvSpPr>
        <p:spPr bwMode="auto">
          <a:xfrm>
            <a:off x="8881868" y="4535542"/>
            <a:ext cx="2850572" cy="1572795"/>
          </a:xfrm>
          <a:prstGeom prst="roundRect">
            <a:avLst>
              <a:gd name="adj" fmla="val 9536"/>
            </a:avLst>
          </a:prstGeom>
          <a:solidFill>
            <a:srgbClr val="FF0000"/>
          </a:solid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sp>
        <p:nvSpPr>
          <p:cNvPr id="40" name="文本框 39"/>
          <p:cNvSpPr txBox="1"/>
          <p:nvPr/>
        </p:nvSpPr>
        <p:spPr>
          <a:xfrm>
            <a:off x="8939619" y="4575895"/>
            <a:ext cx="2735069" cy="1532727"/>
          </a:xfrm>
          <a:prstGeom prst="rect">
            <a:avLst/>
          </a:prstGeom>
          <a:noFill/>
        </p:spPr>
        <p:txBody>
          <a:bodyPr wrap="square" rtlCol="0">
            <a:spAutoFit/>
          </a:bodyPr>
          <a:lstStyle/>
          <a:p>
            <a:pPr algn="just">
              <a:lnSpc>
                <a:spcPct val="130000"/>
              </a:lnSpc>
            </a:pPr>
            <a:r>
              <a:rPr lang="zh-CN" altLang="en-US" sz="2400" dirty="0">
                <a:solidFill>
                  <a:srgbClr val="000000"/>
                </a:solidFill>
                <a:ea typeface="微软雅黑" panose="020B0503020204020204" charset="-122"/>
              </a:rPr>
              <a:t>是我国的根本政治制度，是人民当家作主最直接的体现。</a:t>
            </a:r>
            <a:endParaRPr lang="zh-CN" altLang="en-US" sz="2400" dirty="0">
              <a:solidFill>
                <a:srgbClr val="000000"/>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Effect transition="in" filter="fade">
                                      <p:cBhvr>
                                        <p:cTn id="13" dur="1000"/>
                                        <p:tgtEl>
                                          <p:spTgt spid="2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Effect transition="in" filter="fade">
                                      <p:cBhvr>
                                        <p:cTn id="1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已生成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b="-1"/>
          <a:stretch>
            <a:fillRect/>
          </a:stretch>
        </p:blipFill>
        <p:spPr>
          <a:xfrm>
            <a:off x="0" y="0"/>
            <a:ext cx="12192000" cy="6858000"/>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9" y="5091289"/>
            <a:ext cx="10923052" cy="2355798"/>
          </a:xfrm>
          <a:prstGeom prst="rect">
            <a:avLst/>
          </a:prstGeom>
        </p:spPr>
      </p:pic>
      <p:cxnSp>
        <p:nvCxnSpPr>
          <p:cNvPr id="7" name="直接连接符 6"/>
          <p:cNvCxnSpPr/>
          <p:nvPr/>
        </p:nvCxnSpPr>
        <p:spPr>
          <a:xfrm>
            <a:off x="1595179" y="4707301"/>
            <a:ext cx="9530687" cy="0"/>
          </a:xfrm>
          <a:prstGeom prst="line">
            <a:avLst/>
          </a:prstGeom>
          <a:ln>
            <a:solidFill>
              <a:srgbClr val="EA7E1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637" y="846337"/>
            <a:ext cx="1965277" cy="1965277"/>
          </a:xfrm>
          <a:prstGeom prst="rect">
            <a:avLst/>
          </a:prstGeom>
        </p:spPr>
      </p:pic>
      <p:sp>
        <p:nvSpPr>
          <p:cNvPr id="10" name="文本框 9"/>
          <p:cNvSpPr txBox="1"/>
          <p:nvPr/>
        </p:nvSpPr>
        <p:spPr>
          <a:xfrm>
            <a:off x="1515110" y="2517140"/>
            <a:ext cx="9785350" cy="1445260"/>
          </a:xfrm>
          <a:prstGeom prst="rect">
            <a:avLst/>
          </a:prstGeom>
          <a:noFill/>
        </p:spPr>
        <p:txBody>
          <a:bodyPr wrap="square" rtlCol="0">
            <a:spAutoFit/>
          </a:bodyPr>
          <a:lstStyle/>
          <a:p>
            <a:pPr algn="ctr"/>
            <a:r>
              <a:rPr lang="zh-CN" altLang="en-US" sz="4400" b="1" dirty="0">
                <a:solidFill>
                  <a:srgbClr val="FF0000"/>
                </a:solidFill>
                <a:latin typeface="微软雅黑" panose="020B0503020204020204" charset="-122"/>
                <a:ea typeface="微软雅黑" panose="020B0503020204020204" charset="-122"/>
                <a:sym typeface="+mn-ea"/>
              </a:rPr>
              <a:t>深入学习贯彻习近平新时代中国特色社会主义思想</a:t>
            </a:r>
            <a:endParaRPr lang="zh-CN" altLang="en-US" sz="4400" b="1" dirty="0">
              <a:solidFill>
                <a:srgbClr val="FF0000"/>
              </a:solidFill>
              <a:latin typeface="微软雅黑" panose="020B0503020204020204" charset="-122"/>
              <a:ea typeface="微软雅黑" panose="020B0503020204020204" charset="-122"/>
              <a:sym typeface="+mn-ea"/>
            </a:endParaRPr>
          </a:p>
        </p:txBody>
      </p:sp>
      <p:sp>
        <p:nvSpPr>
          <p:cNvPr id="11" name="矩形 10"/>
          <p:cNvSpPr/>
          <p:nvPr/>
        </p:nvSpPr>
        <p:spPr>
          <a:xfrm>
            <a:off x="5748233" y="1540940"/>
            <a:ext cx="951230" cy="1014730"/>
          </a:xfrm>
          <a:prstGeom prst="rect">
            <a:avLst/>
          </a:prstGeom>
        </p:spPr>
        <p:txBody>
          <a:bodyPr wrap="none">
            <a:spAutoFit/>
          </a:bodyPr>
          <a:lstStyle/>
          <a:p>
            <a:r>
              <a:rPr lang="en-US" altLang="zh-CN" sz="6000" b="1" dirty="0" smtClean="0">
                <a:latin typeface="方正大黑简体" panose="02010601030101010101" pitchFamily="2" charset="-122"/>
                <a:ea typeface="方正大黑简体" panose="02010601030101010101" pitchFamily="2" charset="-122"/>
              </a:rPr>
              <a:t>01</a:t>
            </a:r>
            <a:endParaRPr lang="zh-CN" altLang="en-US" sz="6000" b="1" dirty="0">
              <a:latin typeface="方正大黑简体" panose="02010601030101010101" pitchFamily="2" charset="-122"/>
              <a:ea typeface="方正大黑简体" panose="02010601030101010101" pitchFamily="2" charset="-122"/>
            </a:endParaRPr>
          </a:p>
        </p:txBody>
      </p:sp>
    </p:spTree>
    <p:custDataLst>
      <p:tags r:id="rId4"/>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4909457"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第六，坚持全面依法治国</a:t>
            </a:r>
            <a:endParaRPr lang="zh-CN" altLang="en-US" sz="2400" b="1" dirty="0">
              <a:solidFill>
                <a:schemeClr val="bg1"/>
              </a:solidFill>
              <a:latin typeface="黑体" panose="02010600030101010101" charset="-122"/>
            </a:endParaRPr>
          </a:p>
        </p:txBody>
      </p:sp>
      <p:sp>
        <p:nvSpPr>
          <p:cNvPr id="32" name="矩形 31"/>
          <p:cNvSpPr/>
          <p:nvPr/>
        </p:nvSpPr>
        <p:spPr>
          <a:xfrm>
            <a:off x="611008" y="1147710"/>
            <a:ext cx="10133192" cy="13059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693476"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全面依法治国是中国特色社会主义的本质要求和重要保障。</a:t>
            </a:r>
            <a:endParaRPr lang="zh-CN" altLang="en-US" sz="2000" dirty="0">
              <a:solidFill>
                <a:srgbClr val="000000"/>
              </a:solidFill>
              <a:ea typeface="微软雅黑" panose="020B0503020204020204" charset="-122"/>
            </a:endParaRPr>
          </a:p>
        </p:txBody>
      </p:sp>
      <p:sp>
        <p:nvSpPr>
          <p:cNvPr id="20" name="MH_Text_2"/>
          <p:cNvSpPr/>
          <p:nvPr>
            <p:custDataLst>
              <p:tags r:id="rId2"/>
            </p:custDataLst>
          </p:nvPr>
        </p:nvSpPr>
        <p:spPr>
          <a:xfrm>
            <a:off x="6289388" y="4000350"/>
            <a:ext cx="1696726" cy="2501900"/>
          </a:xfrm>
          <a:prstGeom prst="rect">
            <a:avLst/>
          </a:prstGeom>
          <a:solidFill>
            <a:schemeClr val="accent2">
              <a:lumMod val="20000"/>
              <a:lumOff val="80000"/>
            </a:schemeClr>
          </a:solidFill>
          <a:ln w="3175" cap="flat" cmpd="sng" algn="ctr">
            <a:noFill/>
            <a:prstDash val="solid"/>
          </a:ln>
          <a:effectLst/>
        </p:spPr>
        <p:txBody>
          <a:bodyPr anchor="ctr">
            <a:normAutofit/>
          </a:bodyPr>
          <a:lstStyle/>
          <a:p>
            <a:pPr algn="ctr">
              <a:lnSpc>
                <a:spcPct val="140000"/>
              </a:lnSpc>
              <a:defRPr/>
            </a:pPr>
            <a:endParaRPr lang="zh-CN" altLang="en-US" sz="1400" kern="0" dirty="0">
              <a:solidFill>
                <a:srgbClr val="5F5F5F"/>
              </a:solidFill>
            </a:endParaRPr>
          </a:p>
        </p:txBody>
      </p:sp>
      <p:sp>
        <p:nvSpPr>
          <p:cNvPr id="21" name="MH_SubTitle_2"/>
          <p:cNvSpPr>
            <a:spLocks noChangeArrowheads="1"/>
          </p:cNvSpPr>
          <p:nvPr>
            <p:custDataLst>
              <p:tags r:id="rId3"/>
            </p:custDataLst>
          </p:nvPr>
        </p:nvSpPr>
        <p:spPr bwMode="auto">
          <a:xfrm>
            <a:off x="6289388" y="2866876"/>
            <a:ext cx="2204786" cy="1133475"/>
          </a:xfrm>
          <a:prstGeom prst="chevron">
            <a:avLst>
              <a:gd name="adj" fmla="val 45547"/>
            </a:avLst>
          </a:prstGeom>
          <a:solidFill>
            <a:schemeClr val="accent2"/>
          </a:solidFill>
          <a:ln>
            <a:noFill/>
          </a:ln>
          <a:extLst>
            <a:ext uri="{91240B29-F687-4F45-9708-019B960494DF}">
              <a14:hiddenLine xmlns:a14="http://schemas.microsoft.com/office/drawing/2010/main" w="3175">
                <a:solidFill>
                  <a:srgbClr val="000000"/>
                </a:solidFill>
                <a:miter lim="800000"/>
                <a:headEnd/>
                <a:tailEnd/>
              </a14:hiddenLine>
            </a:ext>
          </a:extLst>
        </p:spPr>
        <p:txBody>
          <a:bodyPr lIns="216000" tIns="0" r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120000"/>
              </a:lnSpc>
              <a:defRPr/>
            </a:pPr>
            <a:endParaRPr lang="en-US" altLang="zh-CN" sz="1600" b="1" dirty="0">
              <a:solidFill>
                <a:srgbClr val="FFFFFF"/>
              </a:solidFill>
              <a:latin typeface="+mn-lt"/>
              <a:ea typeface="+mn-ea"/>
              <a:cs typeface="Arial Unicode MS" panose="020B0604020202020204" charset="-122"/>
            </a:endParaRPr>
          </a:p>
        </p:txBody>
      </p:sp>
      <p:sp>
        <p:nvSpPr>
          <p:cNvPr id="28" name="MH_Text_1"/>
          <p:cNvSpPr/>
          <p:nvPr>
            <p:custDataLst>
              <p:tags r:id="rId4"/>
            </p:custDataLst>
          </p:nvPr>
        </p:nvSpPr>
        <p:spPr>
          <a:xfrm>
            <a:off x="4309472" y="4009875"/>
            <a:ext cx="1768074" cy="2501900"/>
          </a:xfrm>
          <a:prstGeom prst="rect">
            <a:avLst/>
          </a:prstGeom>
          <a:solidFill>
            <a:schemeClr val="accent1">
              <a:lumMod val="20000"/>
              <a:lumOff val="80000"/>
            </a:schemeClr>
          </a:solidFill>
          <a:ln w="3175" cap="flat" cmpd="sng" algn="ctr">
            <a:noFill/>
            <a:prstDash val="solid"/>
          </a:ln>
          <a:effectLst/>
        </p:spPr>
        <p:txBody>
          <a:bodyPr anchor="ctr">
            <a:normAutofit/>
          </a:bodyPr>
          <a:lstStyle/>
          <a:p>
            <a:pPr algn="ctr">
              <a:lnSpc>
                <a:spcPct val="140000"/>
              </a:lnSpc>
              <a:defRPr/>
            </a:pPr>
            <a:endParaRPr lang="zh-CN" altLang="en-US" sz="1400" kern="0" dirty="0">
              <a:solidFill>
                <a:srgbClr val="5F5F5F"/>
              </a:solidFill>
            </a:endParaRPr>
          </a:p>
        </p:txBody>
      </p:sp>
      <p:sp>
        <p:nvSpPr>
          <p:cNvPr id="29" name="MH_SubTitle_1"/>
          <p:cNvSpPr>
            <a:spLocks noChangeArrowheads="1"/>
          </p:cNvSpPr>
          <p:nvPr>
            <p:custDataLst>
              <p:tags r:id="rId5"/>
            </p:custDataLst>
          </p:nvPr>
        </p:nvSpPr>
        <p:spPr bwMode="auto">
          <a:xfrm>
            <a:off x="4309472" y="2866876"/>
            <a:ext cx="2279702" cy="1139825"/>
          </a:xfrm>
          <a:prstGeom prst="homePlate">
            <a:avLst>
              <a:gd name="adj" fmla="val 45360"/>
            </a:avLst>
          </a:prstGeom>
          <a:solidFill>
            <a:schemeClr val="accent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120000"/>
              </a:lnSpc>
              <a:defRPr/>
            </a:pPr>
            <a:endParaRPr lang="en-US" altLang="zh-CN" sz="1600" b="1" dirty="0">
              <a:solidFill>
                <a:srgbClr val="FFFFFF"/>
              </a:solidFill>
              <a:latin typeface="+mn-lt"/>
              <a:ea typeface="+mn-ea"/>
              <a:cs typeface="Arial Unicode MS" panose="020B0604020202020204" charset="-122"/>
            </a:endParaRPr>
          </a:p>
        </p:txBody>
      </p:sp>
      <p:sp>
        <p:nvSpPr>
          <p:cNvPr id="30" name="MH_Text_3"/>
          <p:cNvSpPr/>
          <p:nvPr>
            <p:custDataLst>
              <p:tags r:id="rId6"/>
            </p:custDataLst>
          </p:nvPr>
        </p:nvSpPr>
        <p:spPr>
          <a:xfrm>
            <a:off x="8161042" y="4022575"/>
            <a:ext cx="2172818" cy="2503488"/>
          </a:xfrm>
          <a:prstGeom prst="rect">
            <a:avLst/>
          </a:prstGeom>
          <a:solidFill>
            <a:schemeClr val="accent3">
              <a:lumMod val="20000"/>
              <a:lumOff val="80000"/>
            </a:schemeClr>
          </a:solidFill>
          <a:ln w="3175" cap="flat" cmpd="sng" algn="ctr">
            <a:noFill/>
            <a:prstDash val="solid"/>
          </a:ln>
          <a:effectLst/>
        </p:spPr>
        <p:txBody>
          <a:bodyPr anchor="ctr">
            <a:normAutofit/>
          </a:bodyPr>
          <a:lstStyle/>
          <a:p>
            <a:pPr algn="ctr">
              <a:lnSpc>
                <a:spcPct val="140000"/>
              </a:lnSpc>
              <a:defRPr/>
            </a:pPr>
            <a:endParaRPr lang="zh-CN" altLang="en-US" sz="1400" kern="0" dirty="0">
              <a:solidFill>
                <a:srgbClr val="5F5F5F"/>
              </a:solidFill>
            </a:endParaRPr>
          </a:p>
        </p:txBody>
      </p:sp>
      <p:sp>
        <p:nvSpPr>
          <p:cNvPr id="31" name="MH_SubTitle_3"/>
          <p:cNvSpPr/>
          <p:nvPr>
            <p:custDataLst>
              <p:tags r:id="rId7"/>
            </p:custDataLst>
          </p:nvPr>
        </p:nvSpPr>
        <p:spPr bwMode="auto">
          <a:xfrm>
            <a:off x="8161041" y="2873226"/>
            <a:ext cx="2684448" cy="1133475"/>
          </a:xfrm>
          <a:prstGeom prst="chevron">
            <a:avLst>
              <a:gd name="adj" fmla="val 45544"/>
            </a:avLst>
          </a:prstGeom>
          <a:solidFill>
            <a:schemeClr val="accent3"/>
          </a:solidFill>
          <a:ln w="3175" cap="flat" cmpd="sng" algn="ctr">
            <a:noFill/>
            <a:prstDash val="solid"/>
          </a:ln>
          <a:effectLst/>
        </p:spPr>
        <p:txBody>
          <a:bodyPr lIns="216000" tIns="0" rIns="0" bIns="0" anchor="ctr">
            <a:norm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120000"/>
              </a:lnSpc>
              <a:defRPr/>
            </a:pPr>
            <a:endParaRPr lang="en-US" altLang="zh-CN" sz="1600" b="1" dirty="0">
              <a:solidFill>
                <a:srgbClr val="FFFFFF"/>
              </a:solidFill>
              <a:latin typeface="+mn-lt"/>
              <a:ea typeface="+mn-ea"/>
              <a:cs typeface="Arial Unicode MS" panose="020B0604020202020204" charset="-122"/>
            </a:endParaRPr>
          </a:p>
        </p:txBody>
      </p:sp>
      <p:sp>
        <p:nvSpPr>
          <p:cNvPr id="3" name="矩形 2"/>
          <p:cNvSpPr/>
          <p:nvPr/>
        </p:nvSpPr>
        <p:spPr>
          <a:xfrm>
            <a:off x="885004" y="2866876"/>
            <a:ext cx="2656291" cy="1012072"/>
          </a:xfrm>
          <a:prstGeom prst="rect">
            <a:avLst/>
          </a:prstGeom>
        </p:spPr>
        <p:txBody>
          <a:bodyPr wrap="square">
            <a:spAutoFit/>
          </a:bodyPr>
          <a:lstStyle/>
          <a:p>
            <a:pPr algn="ctr">
              <a:lnSpc>
                <a:spcPct val="130000"/>
              </a:lnSpc>
            </a:pPr>
            <a:r>
              <a:rPr lang="zh-CN" altLang="zh-CN" sz="2400" dirty="0">
                <a:solidFill>
                  <a:srgbClr val="000000"/>
                </a:solidFill>
                <a:ea typeface="微软雅黑" panose="020B0503020204020204" charset="-122"/>
              </a:rPr>
              <a:t>全面依法</a:t>
            </a:r>
            <a:r>
              <a:rPr lang="zh-CN" altLang="zh-CN" sz="2400" dirty="0" smtClean="0">
                <a:solidFill>
                  <a:srgbClr val="000000"/>
                </a:solidFill>
                <a:ea typeface="微软雅黑" panose="020B0503020204020204" charset="-122"/>
              </a:rPr>
              <a:t>治国</a:t>
            </a:r>
            <a:endParaRPr lang="en-US" altLang="zh-CN" sz="2400" dirty="0" smtClean="0">
              <a:solidFill>
                <a:srgbClr val="000000"/>
              </a:solidFill>
              <a:ea typeface="微软雅黑" panose="020B0503020204020204" charset="-122"/>
            </a:endParaRPr>
          </a:p>
          <a:p>
            <a:pPr algn="ctr">
              <a:lnSpc>
                <a:spcPct val="130000"/>
              </a:lnSpc>
            </a:pPr>
            <a:r>
              <a:rPr lang="zh-CN" altLang="zh-CN" sz="2400" dirty="0" smtClean="0">
                <a:solidFill>
                  <a:srgbClr val="000000"/>
                </a:solidFill>
                <a:ea typeface="微软雅黑" panose="020B0503020204020204" charset="-122"/>
              </a:rPr>
              <a:t>重点</a:t>
            </a:r>
            <a:r>
              <a:rPr lang="zh-CN" altLang="zh-CN" sz="2400" dirty="0">
                <a:solidFill>
                  <a:srgbClr val="000000"/>
                </a:solidFill>
                <a:ea typeface="微软雅黑" panose="020B0503020204020204" charset="-122"/>
              </a:rPr>
              <a:t>把握三个</a:t>
            </a:r>
            <a:r>
              <a:rPr lang="zh-CN" altLang="zh-CN" sz="2400" dirty="0" smtClean="0">
                <a:solidFill>
                  <a:srgbClr val="000000"/>
                </a:solidFill>
                <a:ea typeface="微软雅黑" panose="020B0503020204020204" charset="-122"/>
              </a:rPr>
              <a:t>环节</a:t>
            </a:r>
            <a:r>
              <a:rPr lang="zh-CN" altLang="en-US" sz="2400" dirty="0" smtClean="0">
                <a:solidFill>
                  <a:srgbClr val="000000"/>
                </a:solidFill>
                <a:ea typeface="微软雅黑" panose="020B0503020204020204" charset="-122"/>
              </a:rPr>
              <a:t>：</a:t>
            </a:r>
            <a:endParaRPr lang="zh-CN" altLang="en-US" sz="2400" dirty="0">
              <a:solidFill>
                <a:srgbClr val="000000"/>
              </a:solidFill>
              <a:ea typeface="微软雅黑" panose="020B0503020204020204" charset="-122"/>
            </a:endParaRPr>
          </a:p>
        </p:txBody>
      </p:sp>
      <p:sp>
        <p:nvSpPr>
          <p:cNvPr id="4" name="矩形 3"/>
          <p:cNvSpPr/>
          <p:nvPr/>
        </p:nvSpPr>
        <p:spPr>
          <a:xfrm>
            <a:off x="4690806" y="3116706"/>
            <a:ext cx="1005403" cy="584775"/>
          </a:xfrm>
          <a:prstGeom prst="rect">
            <a:avLst/>
          </a:prstGeom>
        </p:spPr>
        <p:txBody>
          <a:bodyPr wrap="none">
            <a:spAutoFit/>
          </a:bodyPr>
          <a:lstStyle/>
          <a:p>
            <a:r>
              <a:rPr lang="zh-CN" altLang="zh-CN" sz="3200" b="1" dirty="0">
                <a:solidFill>
                  <a:schemeClr val="bg1"/>
                </a:solidFill>
                <a:latin typeface="微软雅黑" panose="020B0503020204020204" charset="-122"/>
                <a:ea typeface="微软雅黑" panose="020B0503020204020204" charset="-122"/>
              </a:rPr>
              <a:t>入口</a:t>
            </a:r>
            <a:endParaRPr lang="zh-CN" altLang="en-US" sz="32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380819" y="4107070"/>
            <a:ext cx="1625379" cy="2092881"/>
          </a:xfrm>
          <a:prstGeom prst="rect">
            <a:avLst/>
          </a:prstGeom>
        </p:spPr>
        <p:txBody>
          <a:bodyPr wrap="square">
            <a:spAutoFit/>
          </a:bodyPr>
          <a:lstStyle/>
          <a:p>
            <a:pPr algn="just">
              <a:lnSpc>
                <a:spcPct val="130000"/>
              </a:lnSpc>
            </a:pPr>
            <a:r>
              <a:rPr lang="zh-CN" altLang="zh-CN" sz="2000" dirty="0">
                <a:solidFill>
                  <a:srgbClr val="000000"/>
                </a:solidFill>
                <a:ea typeface="微软雅黑" panose="020B0503020204020204" charset="-122"/>
              </a:rPr>
              <a:t>老百姓打官司难，变立案审查制度为立案登记制度。</a:t>
            </a:r>
            <a:endParaRPr lang="zh-CN" altLang="en-US" sz="2000" dirty="0">
              <a:solidFill>
                <a:srgbClr val="000000"/>
              </a:solidFill>
              <a:ea typeface="微软雅黑" panose="020B0503020204020204" charset="-122"/>
            </a:endParaRPr>
          </a:p>
        </p:txBody>
      </p:sp>
      <p:sp>
        <p:nvSpPr>
          <p:cNvPr id="41" name="矩形 40"/>
          <p:cNvSpPr/>
          <p:nvPr/>
        </p:nvSpPr>
        <p:spPr>
          <a:xfrm>
            <a:off x="6980711" y="3103618"/>
            <a:ext cx="1005403" cy="584775"/>
          </a:xfrm>
          <a:prstGeom prst="rect">
            <a:avLst/>
          </a:prstGeom>
        </p:spPr>
        <p:txBody>
          <a:bodyPr wrap="none">
            <a:spAutoFit/>
          </a:bodyPr>
          <a:lstStyle/>
          <a:p>
            <a:r>
              <a:rPr lang="zh-CN" altLang="en-US" sz="3200" b="1" dirty="0">
                <a:solidFill>
                  <a:schemeClr val="bg1"/>
                </a:solidFill>
                <a:latin typeface="微软雅黑" panose="020B0503020204020204" charset="-122"/>
                <a:ea typeface="微软雅黑" panose="020B0503020204020204" charset="-122"/>
              </a:rPr>
              <a:t>过程</a:t>
            </a:r>
            <a:endParaRPr lang="zh-CN" altLang="en-US" sz="3200" b="1" dirty="0">
              <a:solidFill>
                <a:schemeClr val="bg1"/>
              </a:solidFill>
              <a:latin typeface="微软雅黑" panose="020B0503020204020204" charset="-122"/>
              <a:ea typeface="微软雅黑" panose="020B0503020204020204" charset="-122"/>
            </a:endParaRPr>
          </a:p>
        </p:txBody>
      </p:sp>
      <p:sp>
        <p:nvSpPr>
          <p:cNvPr id="42" name="矩形 41"/>
          <p:cNvSpPr/>
          <p:nvPr/>
        </p:nvSpPr>
        <p:spPr>
          <a:xfrm>
            <a:off x="6338963" y="4107070"/>
            <a:ext cx="1523839" cy="2092881"/>
          </a:xfrm>
          <a:prstGeom prst="rect">
            <a:avLst/>
          </a:prstGeom>
        </p:spPr>
        <p:txBody>
          <a:bodyPr wrap="square">
            <a:spAutoFit/>
          </a:bodyPr>
          <a:lstStyle/>
          <a:p>
            <a:pPr algn="just">
              <a:lnSpc>
                <a:spcPct val="130000"/>
              </a:lnSpc>
            </a:pPr>
            <a:r>
              <a:rPr lang="zh-CN" altLang="en-US" sz="2000" dirty="0">
                <a:solidFill>
                  <a:srgbClr val="000000"/>
                </a:solidFill>
                <a:ea typeface="微软雅黑" panose="020B0503020204020204" charset="-122"/>
              </a:rPr>
              <a:t>在司法进行过程中，庭审是一个重要的环节，庭审要公开。</a:t>
            </a:r>
            <a:endParaRPr lang="zh-CN" altLang="en-US" sz="2000" dirty="0">
              <a:solidFill>
                <a:srgbClr val="000000"/>
              </a:solidFill>
              <a:ea typeface="微软雅黑" panose="020B0503020204020204" charset="-122"/>
            </a:endParaRPr>
          </a:p>
        </p:txBody>
      </p:sp>
      <p:sp>
        <p:nvSpPr>
          <p:cNvPr id="43" name="矩形 42"/>
          <p:cNvSpPr/>
          <p:nvPr/>
        </p:nvSpPr>
        <p:spPr>
          <a:xfrm>
            <a:off x="9000563" y="3103618"/>
            <a:ext cx="1005403" cy="584775"/>
          </a:xfrm>
          <a:prstGeom prst="rect">
            <a:avLst/>
          </a:prstGeom>
        </p:spPr>
        <p:txBody>
          <a:bodyPr wrap="none">
            <a:spAutoFit/>
          </a:bodyPr>
          <a:lstStyle/>
          <a:p>
            <a:r>
              <a:rPr lang="zh-CN" altLang="en-US" sz="3200" b="1" dirty="0">
                <a:solidFill>
                  <a:schemeClr val="bg1"/>
                </a:solidFill>
                <a:latin typeface="微软雅黑" panose="020B0503020204020204" charset="-122"/>
                <a:ea typeface="微软雅黑" panose="020B0503020204020204" charset="-122"/>
              </a:rPr>
              <a:t>出口</a:t>
            </a:r>
            <a:endParaRPr lang="zh-CN" altLang="en-US" sz="3200" b="1" dirty="0">
              <a:solidFill>
                <a:schemeClr val="bg1"/>
              </a:solidFill>
              <a:latin typeface="微软雅黑" panose="020B0503020204020204" charset="-122"/>
              <a:ea typeface="微软雅黑" panose="020B0503020204020204" charset="-122"/>
            </a:endParaRPr>
          </a:p>
        </p:txBody>
      </p:sp>
      <p:sp>
        <p:nvSpPr>
          <p:cNvPr id="44" name="矩形 43"/>
          <p:cNvSpPr/>
          <p:nvPr/>
        </p:nvSpPr>
        <p:spPr>
          <a:xfrm>
            <a:off x="8161040" y="4107070"/>
            <a:ext cx="2122741" cy="2092881"/>
          </a:xfrm>
          <a:prstGeom prst="rect">
            <a:avLst/>
          </a:prstGeom>
        </p:spPr>
        <p:txBody>
          <a:bodyPr wrap="square">
            <a:spAutoFit/>
          </a:bodyPr>
          <a:lstStyle/>
          <a:p>
            <a:pPr algn="just">
              <a:lnSpc>
                <a:spcPct val="130000"/>
              </a:lnSpc>
            </a:pPr>
            <a:r>
              <a:rPr lang="zh-CN" altLang="en-US" sz="2000" dirty="0">
                <a:solidFill>
                  <a:srgbClr val="000000"/>
                </a:solidFill>
                <a:ea typeface="微软雅黑" panose="020B0503020204020204" charset="-122"/>
              </a:rPr>
              <a:t>审判结束之后，判决书要在网上公布，接受法律界专业人士和人民群众的检验。</a:t>
            </a:r>
            <a:endParaRPr lang="zh-CN" altLang="en-US" sz="2000" dirty="0">
              <a:solidFill>
                <a:srgbClr val="000000"/>
              </a:solidFill>
              <a:ea typeface="微软雅黑" panose="020B0503020204020204" charset="-122"/>
            </a:endParaRPr>
          </a:p>
        </p:txBody>
      </p:sp>
      <p:pic>
        <p:nvPicPr>
          <p:cNvPr id="6" name="图片 5"/>
          <p:cNvPicPr>
            <a:picLocks noChangeAspect="1"/>
          </p:cNvPicPr>
          <p:nvPr/>
        </p:nvPicPr>
        <p:blipFill rotWithShape="1">
          <a:blip r:embed="rId8"/>
          <a:srcRect t="7279" b="13265"/>
          <a:stretch>
            <a:fillRect/>
          </a:stretch>
        </p:blipFill>
        <p:spPr>
          <a:xfrm>
            <a:off x="611008" y="4223717"/>
            <a:ext cx="3038050" cy="1689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箭头连接符 10"/>
          <p:cNvCxnSpPr/>
          <p:nvPr/>
        </p:nvCxnSpPr>
        <p:spPr>
          <a:xfrm flipH="1" flipV="1">
            <a:off x="2286000" y="6398540"/>
            <a:ext cx="4354286" cy="1"/>
          </a:xfrm>
          <a:prstGeom prst="straightConnector1">
            <a:avLst/>
          </a:prstGeom>
          <a:ln w="63500" cap="rnd">
            <a:solidFill>
              <a:srgbClr val="EA7E1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矩形 3"/>
          <p:cNvSpPr/>
          <p:nvPr/>
        </p:nvSpPr>
        <p:spPr>
          <a:xfrm>
            <a:off x="-1" y="68114"/>
            <a:ext cx="6237675"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第七，坚持社会主义核心价值体系</a:t>
            </a:r>
            <a:endParaRPr lang="zh-CN" altLang="en-US" sz="2400" b="1" dirty="0">
              <a:solidFill>
                <a:schemeClr val="bg1"/>
              </a:solidFill>
              <a:latin typeface="黑体" panose="02010600030101010101" charset="-122"/>
            </a:endParaRPr>
          </a:p>
        </p:txBody>
      </p:sp>
      <p:sp>
        <p:nvSpPr>
          <p:cNvPr id="32" name="矩形 31"/>
          <p:cNvSpPr/>
          <p:nvPr/>
        </p:nvSpPr>
        <p:spPr>
          <a:xfrm>
            <a:off x="611007" y="1147711"/>
            <a:ext cx="11074780" cy="2433690"/>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693476" cy="1659044"/>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必须坚持马克思主义，牢固树立共产主义远大理想和中国特色社会主义共同理想，培育和践行社会主义核心价值观，不断增强意识形态领域主导权和话语权，推动中华优秀传统文化创造性转化、创新性发展，继承革命文化，发展社会主义先进文化，不忘本来、吸收外来、面向未来，更好构筑中国精神、中国价值、中国力量，为人民提供精神指引。</a:t>
            </a:r>
            <a:endParaRPr lang="zh-CN" altLang="en-US" sz="2000" dirty="0">
              <a:solidFill>
                <a:srgbClr val="000000"/>
              </a:solidFill>
              <a:ea typeface="微软雅黑" panose="020B0503020204020204" charset="-122"/>
            </a:endParaRPr>
          </a:p>
        </p:txBody>
      </p:sp>
      <p:pic>
        <p:nvPicPr>
          <p:cNvPr id="3" name="图片 2"/>
          <p:cNvPicPr>
            <a:picLocks noChangeAspect="1"/>
          </p:cNvPicPr>
          <p:nvPr/>
        </p:nvPicPr>
        <p:blipFill rotWithShape="1">
          <a:blip r:embed="rId2"/>
          <a:srcRect l="14173" t="18053" r="4818" b="11324"/>
          <a:stretch>
            <a:fillRect/>
          </a:stretch>
        </p:blipFill>
        <p:spPr>
          <a:xfrm>
            <a:off x="6640286" y="3904457"/>
            <a:ext cx="3864428" cy="2526741"/>
          </a:xfrm>
          <a:prstGeom prst="rect">
            <a:avLst/>
          </a:prstGeom>
        </p:spPr>
      </p:pic>
      <p:sp>
        <p:nvSpPr>
          <p:cNvPr id="10" name="文本框 9"/>
          <p:cNvSpPr txBox="1"/>
          <p:nvPr/>
        </p:nvSpPr>
        <p:spPr>
          <a:xfrm>
            <a:off x="2510773" y="4169391"/>
            <a:ext cx="3726901" cy="2092881"/>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核心价值体系特别是社会主义核心价值观这些年外化于形、内化于心，广大人民群众也在践行社会主义核心价值观，社会的文明程度有了</a:t>
            </a:r>
            <a:r>
              <a:rPr lang="zh-CN" altLang="en-US" sz="2000" dirty="0" smtClean="0">
                <a:solidFill>
                  <a:srgbClr val="000000"/>
                </a:solidFill>
                <a:ea typeface="微软雅黑" panose="020B0503020204020204" charset="-122"/>
              </a:rPr>
              <a:t>很大提升</a:t>
            </a:r>
            <a:r>
              <a:rPr lang="zh-CN" altLang="en-US" sz="2000" dirty="0">
                <a:solidFill>
                  <a:srgbClr val="000000"/>
                </a:solidFill>
                <a:ea typeface="微软雅黑" panose="020B0503020204020204" charset="-122"/>
              </a:rPr>
              <a:t>。</a:t>
            </a:r>
            <a:endParaRPr lang="zh-CN" altLang="en-US" sz="2000" dirty="0">
              <a:solidFill>
                <a:srgbClr val="000000"/>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6531430"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第八，坚持在发展中保障和改善民生</a:t>
            </a:r>
            <a:endParaRPr lang="zh-CN" altLang="en-US" sz="2400" b="1" dirty="0">
              <a:solidFill>
                <a:schemeClr val="bg1"/>
              </a:solidFill>
              <a:latin typeface="黑体" panose="02010600030101010101" charset="-122"/>
            </a:endParaRPr>
          </a:p>
        </p:txBody>
      </p:sp>
      <p:sp>
        <p:nvSpPr>
          <p:cNvPr id="32" name="矩形 31"/>
          <p:cNvSpPr/>
          <p:nvPr/>
        </p:nvSpPr>
        <p:spPr>
          <a:xfrm>
            <a:off x="611007" y="1136825"/>
            <a:ext cx="10818993" cy="131379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21894"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546659" cy="632481"/>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增进民生福祉是发展的根本目的</a:t>
            </a:r>
            <a:r>
              <a:rPr lang="zh-CN" altLang="en-US" sz="2000" dirty="0" smtClean="0">
                <a:solidFill>
                  <a:srgbClr val="000000"/>
                </a:solidFill>
                <a:ea typeface="微软雅黑" panose="020B0503020204020204" charset="-122"/>
              </a:rPr>
              <a:t>。</a:t>
            </a:r>
            <a:endParaRPr lang="en-US" altLang="zh-CN" sz="2000" dirty="0" smtClean="0">
              <a:solidFill>
                <a:srgbClr val="000000"/>
              </a:solidFill>
              <a:ea typeface="微软雅黑" panose="020B0503020204020204" charset="-122"/>
            </a:endParaRPr>
          </a:p>
          <a:p>
            <a:pPr marL="342900" indent="-342900" algn="just">
              <a:lnSpc>
                <a:spcPct val="130000"/>
              </a:lnSpc>
              <a:buFont typeface="Wingdings" panose="05000000000000000000" pitchFamily="2" charset="2"/>
              <a:buChar char="Ø"/>
            </a:pPr>
            <a:endParaRPr lang="en-US" altLang="zh-CN" sz="700" dirty="0" smtClean="0">
              <a:solidFill>
                <a:srgbClr val="000000"/>
              </a:solidFill>
              <a:ea typeface="微软雅黑" panose="020B0503020204020204" charset="-122"/>
            </a:endParaRPr>
          </a:p>
        </p:txBody>
      </p:sp>
      <p:pic>
        <p:nvPicPr>
          <p:cNvPr id="4" name="图片 3"/>
          <p:cNvPicPr>
            <a:picLocks noChangeAspect="1"/>
          </p:cNvPicPr>
          <p:nvPr/>
        </p:nvPicPr>
        <p:blipFill rotWithShape="1">
          <a:blip r:embed="rId2"/>
          <a:srcRect l="7610" r="7818"/>
          <a:stretch>
            <a:fillRect/>
          </a:stretch>
        </p:blipFill>
        <p:spPr>
          <a:xfrm>
            <a:off x="1170919" y="2715079"/>
            <a:ext cx="4648199" cy="3627479"/>
          </a:xfrm>
          <a:prstGeom prst="rect">
            <a:avLst/>
          </a:prstGeom>
        </p:spPr>
      </p:pic>
      <p:pic>
        <p:nvPicPr>
          <p:cNvPr id="12" name="图片 11"/>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082405" y="2715079"/>
            <a:ext cx="4925759" cy="3787080"/>
          </a:xfrm>
          <a:prstGeom prst="rect">
            <a:avLst/>
          </a:prstGeom>
        </p:spPr>
      </p:pic>
      <p:sp useBgFill="1">
        <p:nvSpPr>
          <p:cNvPr id="13" name="矩形 12"/>
          <p:cNvSpPr/>
          <p:nvPr/>
        </p:nvSpPr>
        <p:spPr>
          <a:xfrm>
            <a:off x="208236" y="5285670"/>
            <a:ext cx="11221764" cy="816955"/>
          </a:xfrm>
          <a:prstGeom prst="rect">
            <a:avLst/>
          </a:prstGeom>
        </p:spPr>
        <p:txBody>
          <a:bodyPr wrap="square">
            <a:spAutoFit/>
          </a:bodyPr>
          <a:lstStyle/>
          <a:p>
            <a:pPr algn="ctr">
              <a:lnSpc>
                <a:spcPct val="110000"/>
              </a:lnSpc>
            </a:pPr>
            <a:r>
              <a:rPr lang="zh-CN" altLang="en-US" sz="2200" b="1" dirty="0" smtClean="0">
                <a:solidFill>
                  <a:srgbClr val="1C1C1C"/>
                </a:solidFill>
                <a:ea typeface="微软雅黑" panose="020B0503020204020204" charset="-122"/>
              </a:rPr>
              <a:t>保障和改善民生要</a:t>
            </a:r>
            <a:r>
              <a:rPr lang="zh-CN" altLang="en-US" sz="2200" b="1" dirty="0">
                <a:solidFill>
                  <a:srgbClr val="1C1C1C"/>
                </a:solidFill>
                <a:ea typeface="微软雅黑" panose="020B0503020204020204" charset="-122"/>
              </a:rPr>
              <a:t>抓住人民最关心最直接最现实的利益问题</a:t>
            </a:r>
            <a:r>
              <a:rPr lang="zh-CN" altLang="en-US" sz="2200" b="1" dirty="0" smtClean="0">
                <a:solidFill>
                  <a:srgbClr val="1C1C1C"/>
                </a:solidFill>
                <a:ea typeface="微软雅黑" panose="020B0503020204020204" charset="-122"/>
              </a:rPr>
              <a:t>，</a:t>
            </a:r>
            <a:endParaRPr lang="en-US" altLang="zh-CN" sz="2200" b="1" dirty="0" smtClean="0">
              <a:solidFill>
                <a:srgbClr val="1C1C1C"/>
              </a:solidFill>
              <a:ea typeface="微软雅黑" panose="020B0503020204020204" charset="-122"/>
            </a:endParaRPr>
          </a:p>
          <a:p>
            <a:pPr algn="ctr">
              <a:lnSpc>
                <a:spcPct val="110000"/>
              </a:lnSpc>
            </a:pPr>
            <a:r>
              <a:rPr lang="zh-CN" altLang="en-US" sz="2200" b="1" dirty="0" smtClean="0">
                <a:solidFill>
                  <a:srgbClr val="1C1C1C"/>
                </a:solidFill>
                <a:ea typeface="微软雅黑" panose="020B0503020204020204" charset="-122"/>
              </a:rPr>
              <a:t>既尽力而为</a:t>
            </a:r>
            <a:r>
              <a:rPr lang="zh-CN" altLang="en-US" sz="2200" b="1" dirty="0">
                <a:solidFill>
                  <a:srgbClr val="1C1C1C"/>
                </a:solidFill>
                <a:ea typeface="微软雅黑" panose="020B0503020204020204" charset="-122"/>
              </a:rPr>
              <a:t>，又量力而行，一件事情接着一件事情办，一年接着一年干。</a:t>
            </a:r>
            <a:endParaRPr lang="zh-CN" altLang="en-US" sz="2200" b="1" dirty="0">
              <a:solidFill>
                <a:srgbClr val="1C1C1C"/>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6531430"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第九，坚持人与自然和谐共生</a:t>
            </a:r>
            <a:endParaRPr lang="zh-CN" altLang="en-US" sz="2400" b="1" dirty="0">
              <a:solidFill>
                <a:schemeClr val="bg1"/>
              </a:solidFill>
              <a:latin typeface="黑体" panose="02010600030101010101" charset="-122"/>
            </a:endParaRPr>
          </a:p>
        </p:txBody>
      </p:sp>
      <p:sp>
        <p:nvSpPr>
          <p:cNvPr id="32" name="矩形 31"/>
          <p:cNvSpPr/>
          <p:nvPr/>
        </p:nvSpPr>
        <p:spPr>
          <a:xfrm>
            <a:off x="611007" y="1147711"/>
            <a:ext cx="10818993" cy="131379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83341" y="1829029"/>
            <a:ext cx="10546659"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建设生态文明是中华民族永续发展的千年大计。</a:t>
            </a:r>
            <a:endParaRPr lang="en-US" altLang="zh-CN" sz="700" dirty="0" smtClean="0">
              <a:solidFill>
                <a:srgbClr val="000000"/>
              </a:solidFill>
              <a:ea typeface="微软雅黑" panose="020B0503020204020204" charset="-122"/>
            </a:endParaRPr>
          </a:p>
        </p:txBody>
      </p:sp>
      <p:pic>
        <p:nvPicPr>
          <p:cNvPr id="5" name="图片 4"/>
          <p:cNvPicPr>
            <a:picLocks noChangeAspect="1"/>
          </p:cNvPicPr>
          <p:nvPr/>
        </p:nvPicPr>
        <p:blipFill rotWithShape="1">
          <a:blip r:embed="rId2"/>
          <a:srcRect r="7540" b="15099"/>
          <a:stretch>
            <a:fillRect/>
          </a:stretch>
        </p:blipFill>
        <p:spPr>
          <a:xfrm>
            <a:off x="6380503" y="3729276"/>
            <a:ext cx="5049497" cy="260542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矩形 5"/>
          <p:cNvSpPr/>
          <p:nvPr/>
        </p:nvSpPr>
        <p:spPr>
          <a:xfrm>
            <a:off x="883341" y="3030475"/>
            <a:ext cx="5029629" cy="3293209"/>
          </a:xfrm>
          <a:prstGeom prst="rect">
            <a:avLst/>
          </a:prstGeom>
        </p:spPr>
        <p:txBody>
          <a:bodyPr wrap="square">
            <a:spAutoFit/>
          </a:bodyPr>
          <a:lstStyle/>
          <a:p>
            <a:pPr algn="just">
              <a:lnSpc>
                <a:spcPct val="130000"/>
              </a:lnSpc>
            </a:pPr>
            <a:r>
              <a:rPr lang="zh-CN" altLang="zh-CN" sz="2000" dirty="0">
                <a:solidFill>
                  <a:srgbClr val="000000"/>
                </a:solidFill>
                <a:ea typeface="微软雅黑" panose="020B0503020204020204" charset="-122"/>
              </a:rPr>
              <a:t>必须树立和践行绿水青山就是金山银山的理念，坚持节约资源和保护环境的基本国策，像对待生命一样对待生态环境，统筹山水林田湖草系统治理，实行最严格的生态环境保护制度，形成绿色发展方式和生活方式，坚定走生产发展、生活富裕、生态良好的文明发展道路，建设美丽中国，为人民创造良好生产生活环境，为全球生态安全作出贡献。</a:t>
            </a:r>
            <a:endParaRPr lang="zh-CN" altLang="en-US" sz="2000" dirty="0">
              <a:solidFill>
                <a:srgbClr val="000000"/>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5442858"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第十，坚持总体国家安全观</a:t>
            </a:r>
            <a:endParaRPr lang="zh-CN" altLang="en-US" sz="2400" b="1" dirty="0">
              <a:solidFill>
                <a:schemeClr val="bg1"/>
              </a:solidFill>
              <a:latin typeface="黑体" panose="02010600030101010101" charset="-122"/>
            </a:endParaRPr>
          </a:p>
        </p:txBody>
      </p:sp>
      <p:sp>
        <p:nvSpPr>
          <p:cNvPr id="32" name="矩形 31"/>
          <p:cNvSpPr/>
          <p:nvPr/>
        </p:nvSpPr>
        <p:spPr>
          <a:xfrm>
            <a:off x="611007" y="1147712"/>
            <a:ext cx="10753677" cy="126891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818025" y="1829029"/>
            <a:ext cx="10546659"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统筹发展和安全，增强忧患意识，做到居安思危，是我们党治国理政的一个重大原则。</a:t>
            </a:r>
            <a:endParaRPr lang="en-US" altLang="zh-CN" sz="700" dirty="0" smtClean="0">
              <a:solidFill>
                <a:srgbClr val="000000"/>
              </a:solidFill>
              <a:ea typeface="微软雅黑" panose="020B0503020204020204" charset="-122"/>
            </a:endParaRPr>
          </a:p>
        </p:txBody>
      </p:sp>
      <p:grpSp>
        <p:nvGrpSpPr>
          <p:cNvPr id="10" name="组合 9"/>
          <p:cNvGrpSpPr/>
          <p:nvPr/>
        </p:nvGrpSpPr>
        <p:grpSpPr>
          <a:xfrm>
            <a:off x="1672910" y="2631894"/>
            <a:ext cx="8798151" cy="3429000"/>
            <a:chOff x="1659030" y="1934571"/>
            <a:chExt cx="8798151" cy="3429000"/>
          </a:xfrm>
          <a:solidFill>
            <a:srgbClr val="FF0000"/>
          </a:solidFill>
        </p:grpSpPr>
        <p:cxnSp>
          <p:nvCxnSpPr>
            <p:cNvPr id="11" name="直接连接符 10"/>
            <p:cNvCxnSpPr/>
            <p:nvPr/>
          </p:nvCxnSpPr>
          <p:spPr>
            <a:xfrm>
              <a:off x="6058104" y="1934571"/>
              <a:ext cx="37896" cy="342900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659030" y="3636942"/>
              <a:ext cx="8798151"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4935046" y="2618645"/>
              <a:ext cx="2246117" cy="2036594"/>
              <a:chOff x="5914102" y="2387930"/>
              <a:chExt cx="2246117" cy="2036594"/>
            </a:xfrm>
            <a:grpFill/>
          </p:grpSpPr>
          <p:sp>
            <p:nvSpPr>
              <p:cNvPr id="14" name="矩形: 圆角 25"/>
              <p:cNvSpPr/>
              <p:nvPr/>
            </p:nvSpPr>
            <p:spPr>
              <a:xfrm>
                <a:off x="6038343" y="2387930"/>
                <a:ext cx="2036594" cy="2036594"/>
              </a:xfrm>
              <a:prstGeom prst="roundRect">
                <a:avLst/>
              </a:prstGeom>
              <a:grpFill/>
              <a:ln w="12700" cap="flat" cmpd="sng" algn="ctr">
                <a:solidFill>
                  <a:schemeClr val="bg1"/>
                </a:solidFill>
                <a:prstDash val="solid"/>
              </a:ln>
              <a:effectLst>
                <a:outerShdw blurRad="50800" dist="38100" dir="2700000" algn="tl" rotWithShape="0">
                  <a:prstClr val="black">
                    <a:alpha val="40000"/>
                  </a:prstClr>
                </a:outerShdw>
              </a:effectLst>
            </p:spPr>
            <p:txBody>
              <a:bodyPr anchor="ctr"/>
              <a:lstStyle/>
              <a:p>
                <a:pPr algn="ctr"/>
                <a:endParaRPr lang="zh-CN" altLang="en-US" kern="0">
                  <a:solidFill>
                    <a:sysClr val="window" lastClr="FFFFFF"/>
                  </a:solidFill>
                  <a:latin typeface="Calibri" panose="020F0502020204030204"/>
                  <a:ea typeface="宋体" panose="02010600030101010101" pitchFamily="2" charset="-122"/>
                </a:endParaRPr>
              </a:p>
            </p:txBody>
          </p:sp>
          <p:sp>
            <p:nvSpPr>
              <p:cNvPr id="15" name="标题层"/>
              <p:cNvSpPr txBox="1"/>
              <p:nvPr/>
            </p:nvSpPr>
            <p:spPr bwMode="auto">
              <a:xfrm>
                <a:off x="5914102" y="3021506"/>
                <a:ext cx="2246117" cy="769441"/>
              </a:xfrm>
              <a:prstGeom prst="rect">
                <a:avLst/>
              </a:prstGeom>
              <a:grpFill/>
              <a:effectLst>
                <a:outerShdw blurRad="12700" dist="12700" dir="4380000" algn="tl" rotWithShape="0">
                  <a:prstClr val="black">
                    <a:alpha val="40000"/>
                  </a:prstClr>
                </a:outerShdw>
              </a:effectLst>
            </p:spPr>
            <p:txBody>
              <a:bodyPr wrap="square">
                <a:spAutoFit/>
              </a:bodyPr>
              <a:lstStyle/>
              <a:p>
                <a:pPr algn="ctr">
                  <a:defRPr/>
                </a:pPr>
                <a:r>
                  <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rPr>
                  <a:t>统筹</a:t>
                </a:r>
                <a:endParaRPr lang="zh-CN" altLang="en-US" sz="4400" b="1" kern="0"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sp>
        <p:nvSpPr>
          <p:cNvPr id="17" name="标题层"/>
          <p:cNvSpPr txBox="1"/>
          <p:nvPr/>
        </p:nvSpPr>
        <p:spPr bwMode="auto">
          <a:xfrm>
            <a:off x="1829908" y="2694619"/>
            <a:ext cx="3094253"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外部</a:t>
            </a:r>
            <a:r>
              <a:rPr lang="zh-CN" altLang="en-US" sz="3200" b="1" kern="0" dirty="0" smtClean="0">
                <a:solidFill>
                  <a:srgbClr val="C00000"/>
                </a:solidFill>
                <a:latin typeface="宋体" panose="02010600030101010101" pitchFamily="2" charset="-122"/>
                <a:ea typeface="宋体" panose="02010600030101010101" pitchFamily="2" charset="-122"/>
                <a:cs typeface="Arial" panose="020B0604020202020204" pitchFamily="34" charset="0"/>
              </a:rPr>
              <a:t>安全</a:t>
            </a:r>
            <a:endParaRPr lang="en-US" altLang="zh-CN" sz="3200" b="1" kern="0" dirty="0" smtClean="0">
              <a:solidFill>
                <a:srgbClr val="C00000"/>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rPr>
              <a:t>和</a:t>
            </a:r>
            <a:endParaRPr lang="en-US" altLang="zh-CN"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C00000"/>
                </a:solidFill>
                <a:latin typeface="宋体" panose="02010600030101010101" pitchFamily="2" charset="-122"/>
                <a:ea typeface="宋体" panose="02010600030101010101" pitchFamily="2" charset="-122"/>
                <a:cs typeface="Arial" panose="020B0604020202020204" pitchFamily="34" charset="0"/>
              </a:rPr>
              <a:t>内部</a:t>
            </a: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安全</a:t>
            </a:r>
            <a:endPar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p:txBody>
      </p:sp>
      <p:sp>
        <p:nvSpPr>
          <p:cNvPr id="21" name="标题层"/>
          <p:cNvSpPr txBox="1"/>
          <p:nvPr/>
        </p:nvSpPr>
        <p:spPr bwMode="auto">
          <a:xfrm>
            <a:off x="7505801" y="2702080"/>
            <a:ext cx="3094253"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国土安全</a:t>
            </a:r>
            <a:endParaRPr lang="en-US" altLang="zh-CN"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rPr>
              <a:t>和</a:t>
            </a:r>
            <a:endParaRPr lang="en-US" altLang="zh-CN"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C00000"/>
                </a:solidFill>
                <a:latin typeface="宋体" panose="02010600030101010101" pitchFamily="2" charset="-122"/>
                <a:ea typeface="宋体" panose="02010600030101010101" pitchFamily="2" charset="-122"/>
                <a:cs typeface="Arial" panose="020B0604020202020204" pitchFamily="34" charset="0"/>
              </a:rPr>
              <a:t>国民</a:t>
            </a: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安全</a:t>
            </a:r>
            <a:endPar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p:txBody>
      </p:sp>
      <p:sp>
        <p:nvSpPr>
          <p:cNvPr id="22" name="标题层"/>
          <p:cNvSpPr txBox="1"/>
          <p:nvPr/>
        </p:nvSpPr>
        <p:spPr bwMode="auto">
          <a:xfrm>
            <a:off x="1838160" y="4374924"/>
            <a:ext cx="3094253"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传统安全</a:t>
            </a:r>
            <a:endParaRPr lang="en-US" altLang="zh-CN"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rPr>
              <a:t>和</a:t>
            </a:r>
            <a:endParaRPr lang="en-US" altLang="zh-CN"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C00000"/>
                </a:solidFill>
                <a:latin typeface="宋体" panose="02010600030101010101" pitchFamily="2" charset="-122"/>
                <a:ea typeface="宋体" panose="02010600030101010101" pitchFamily="2" charset="-122"/>
                <a:cs typeface="Arial" panose="020B0604020202020204" pitchFamily="34" charset="0"/>
              </a:rPr>
              <a:t>非</a:t>
            </a: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传统安全</a:t>
            </a:r>
            <a:endPar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p:txBody>
      </p:sp>
      <p:sp>
        <p:nvSpPr>
          <p:cNvPr id="23" name="标题层"/>
          <p:cNvSpPr txBox="1"/>
          <p:nvPr/>
        </p:nvSpPr>
        <p:spPr bwMode="auto">
          <a:xfrm>
            <a:off x="7517015" y="4355061"/>
            <a:ext cx="3094253"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rPr>
              <a:t>自身安全</a:t>
            </a:r>
            <a:endParaRPr lang="en-US" altLang="zh-CN"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rPr>
              <a:t>和</a:t>
            </a:r>
            <a:endParaRPr lang="en-US" altLang="zh-CN" sz="3200" b="1" kern="0" dirty="0" smtClean="0">
              <a:solidFill>
                <a:srgbClr val="1C1C1C"/>
              </a:solidFill>
              <a:latin typeface="宋体" panose="02010600030101010101" pitchFamily="2" charset="-122"/>
              <a:ea typeface="宋体" panose="02010600030101010101" pitchFamily="2" charset="-122"/>
              <a:cs typeface="Arial" panose="020B0604020202020204" pitchFamily="34" charset="0"/>
            </a:endParaRPr>
          </a:p>
          <a:p>
            <a:pPr algn="ctr">
              <a:defRPr/>
            </a:pPr>
            <a:r>
              <a:rPr lang="zh-CN" altLang="en-US" sz="3200" b="1" kern="0" dirty="0" smtClean="0">
                <a:solidFill>
                  <a:srgbClr val="C00000"/>
                </a:solidFill>
                <a:latin typeface="宋体" panose="02010600030101010101" pitchFamily="2" charset="-122"/>
                <a:ea typeface="宋体" panose="02010600030101010101" pitchFamily="2" charset="-122"/>
                <a:cs typeface="Arial" panose="020B0604020202020204" pitchFamily="34" charset="0"/>
              </a:rPr>
              <a:t>共同安全</a:t>
            </a:r>
            <a:endParaRPr lang="zh-CN" altLang="en-US" sz="3200" b="1" kern="0" dirty="0">
              <a:solidFill>
                <a:srgbClr val="C00000"/>
              </a:solidFill>
              <a:latin typeface="宋体" panose="02010600030101010101" pitchFamily="2" charset="-122"/>
              <a:ea typeface="宋体" panose="02010600030101010101" pitchFamily="2" charset="-122"/>
              <a:cs typeface="Arial" panose="020B0604020202020204" pitchFamily="34" charset="0"/>
            </a:endParaRPr>
          </a:p>
        </p:txBody>
      </p:sp>
      <p:sp>
        <p:nvSpPr>
          <p:cNvPr id="26" name="文本框 25"/>
          <p:cNvSpPr txBox="1"/>
          <p:nvPr/>
        </p:nvSpPr>
        <p:spPr>
          <a:xfrm>
            <a:off x="956749" y="6073470"/>
            <a:ext cx="10546659" cy="458715"/>
          </a:xfrm>
          <a:prstGeom prst="rect">
            <a:avLst/>
          </a:prstGeom>
          <a:noFill/>
        </p:spPr>
        <p:txBody>
          <a:bodyPr wrap="square" rtlCol="0">
            <a:spAutoFit/>
          </a:bodyPr>
          <a:lstStyle/>
          <a:p>
            <a:pPr algn="just">
              <a:lnSpc>
                <a:spcPct val="130000"/>
              </a:lnSpc>
            </a:pPr>
            <a:r>
              <a:rPr lang="zh-CN" altLang="en-US" sz="2000" b="1" dirty="0">
                <a:solidFill>
                  <a:srgbClr val="000000"/>
                </a:solidFill>
                <a:ea typeface="微软雅黑" panose="020B0503020204020204" charset="-122"/>
              </a:rPr>
              <a:t>完善国家安全制度体系，加强国家安全能力建设，坚决维护国家主权、安全、发展</a:t>
            </a:r>
            <a:r>
              <a:rPr lang="zh-CN" altLang="en-US" sz="2000" b="1" dirty="0" smtClean="0">
                <a:solidFill>
                  <a:srgbClr val="000000"/>
                </a:solidFill>
                <a:ea typeface="微软雅黑" panose="020B0503020204020204" charset="-122"/>
              </a:rPr>
              <a:t>利益</a:t>
            </a:r>
            <a:endParaRPr lang="en-US" altLang="zh-CN" sz="700" b="1" dirty="0" smtClean="0">
              <a:solidFill>
                <a:srgbClr val="000000"/>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500" fill="hold"/>
                                        <p:tgtEl>
                                          <p:spTgt spid="10"/>
                                        </p:tgtEl>
                                        <p:attrNameLst>
                                          <p:attrName>ppt_w</p:attrName>
                                        </p:attrNameLst>
                                      </p:cBhvr>
                                      <p:tavLst>
                                        <p:tav tm="0">
                                          <p:val>
                                            <p:fltVal val="0"/>
                                          </p:val>
                                        </p:tav>
                                        <p:tav tm="100000">
                                          <p:val>
                                            <p:strVal val="#ppt_w"/>
                                          </p:val>
                                        </p:tav>
                                      </p:tavLst>
                                    </p:anim>
                                    <p:anim calcmode="lin" valueType="num">
                                      <p:cBhvr>
                                        <p:cTn id="12" dur="1500" fill="hold"/>
                                        <p:tgtEl>
                                          <p:spTgt spid="10"/>
                                        </p:tgtEl>
                                        <p:attrNameLst>
                                          <p:attrName>ppt_h</p:attrName>
                                        </p:attrNameLst>
                                      </p:cBhvr>
                                      <p:tavLst>
                                        <p:tav tm="0">
                                          <p:val>
                                            <p:fltVal val="0"/>
                                          </p:val>
                                        </p:tav>
                                        <p:tav tm="100000">
                                          <p:val>
                                            <p:strVal val="#ppt_h"/>
                                          </p:val>
                                        </p:tav>
                                      </p:tavLst>
                                    </p:anim>
                                    <p:animEffect transition="in" filter="fade">
                                      <p:cBhvr>
                                        <p:cTn id="13" dur="15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bldLvl="0" animBg="1"/>
      <p:bldP spid="22" grpId="0" bldLvl="0" animBg="1"/>
      <p:bldP spid="2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329465" y="3755570"/>
            <a:ext cx="2149074" cy="732706"/>
            <a:chOff x="6258903" y="2667992"/>
            <a:chExt cx="1833420" cy="1388537"/>
          </a:xfrm>
        </p:grpSpPr>
        <p:cxnSp>
          <p:nvCxnSpPr>
            <p:cNvPr id="25" name="直接连接符 24"/>
            <p:cNvCxnSpPr/>
            <p:nvPr/>
          </p:nvCxnSpPr>
          <p:spPr>
            <a:xfrm flipV="1">
              <a:off x="6258903" y="2667992"/>
              <a:ext cx="561599" cy="138853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814257" y="2667992"/>
              <a:ext cx="1278066" cy="0"/>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grpSp>
      <p:sp>
        <p:nvSpPr>
          <p:cNvPr id="16" name="矩形 3"/>
          <p:cNvSpPr/>
          <p:nvPr/>
        </p:nvSpPr>
        <p:spPr>
          <a:xfrm>
            <a:off x="-1" y="68114"/>
            <a:ext cx="6890658"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第十一，坚持党对人民军队的绝对领导</a:t>
            </a:r>
            <a:endParaRPr lang="zh-CN" altLang="en-US" sz="2400" b="1" dirty="0">
              <a:solidFill>
                <a:schemeClr val="bg1"/>
              </a:solidFill>
              <a:latin typeface="黑体" panose="02010600030101010101" charset="-122"/>
            </a:endParaRPr>
          </a:p>
        </p:txBody>
      </p:sp>
      <p:sp>
        <p:nvSpPr>
          <p:cNvPr id="32" name="矩形 31"/>
          <p:cNvSpPr/>
          <p:nvPr/>
        </p:nvSpPr>
        <p:spPr>
          <a:xfrm>
            <a:off x="611008" y="1147712"/>
            <a:ext cx="10688364" cy="147482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981311" y="1745325"/>
            <a:ext cx="10318061" cy="892552"/>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建设一支听党指挥、能打胜仗、作风优良的人民军队，是实现“两个一百年”奋斗目标、实现中华民族伟大复兴的战略支撑。</a:t>
            </a:r>
            <a:endParaRPr lang="en-US" altLang="zh-CN" sz="700" dirty="0" smtClean="0">
              <a:solidFill>
                <a:srgbClr val="000000"/>
              </a:solidFill>
              <a:ea typeface="微软雅黑" panose="020B0503020204020204" charset="-122"/>
            </a:endParaRPr>
          </a:p>
        </p:txBody>
      </p:sp>
      <p:pic>
        <p:nvPicPr>
          <p:cNvPr id="3" name="图片 2"/>
          <p:cNvPicPr>
            <a:picLocks noChangeAspect="1"/>
          </p:cNvPicPr>
          <p:nvPr/>
        </p:nvPicPr>
        <p:blipFill rotWithShape="1">
          <a:blip r:embed="rId2"/>
          <a:srcRect b="7315"/>
          <a:stretch>
            <a:fillRect/>
          </a:stretch>
        </p:blipFill>
        <p:spPr>
          <a:xfrm>
            <a:off x="387184" y="2918767"/>
            <a:ext cx="5136373" cy="3386862"/>
          </a:xfrm>
          <a:prstGeom prst="rect">
            <a:avLst/>
          </a:prstGeom>
        </p:spPr>
      </p:pic>
      <p:sp>
        <p:nvSpPr>
          <p:cNvPr id="28" name="文本框 27"/>
          <p:cNvSpPr txBox="1"/>
          <p:nvPr/>
        </p:nvSpPr>
        <p:spPr>
          <a:xfrm>
            <a:off x="6747894" y="3003051"/>
            <a:ext cx="3534406" cy="1938992"/>
          </a:xfrm>
          <a:prstGeom prst="rect">
            <a:avLst/>
          </a:prstGeom>
          <a:noFill/>
        </p:spPr>
        <p:txBody>
          <a:bodyPr wrap="square" rtlCol="0">
            <a:spAutoFit/>
          </a:bodyPr>
          <a:lstStyle/>
          <a:p>
            <a:pPr algn="just">
              <a:lnSpc>
                <a:spcPct val="150000"/>
              </a:lnSpc>
            </a:pPr>
            <a:r>
              <a:rPr lang="zh-CN" altLang="en-US" sz="2000" dirty="0">
                <a:solidFill>
                  <a:srgbClr val="000000"/>
                </a:solidFill>
                <a:ea typeface="微软雅黑" panose="020B0503020204020204" charset="-122"/>
              </a:rPr>
              <a:t>党的十九大确定把</a:t>
            </a:r>
            <a:r>
              <a:rPr lang="zh-CN" altLang="en-US" sz="2000" b="1" dirty="0">
                <a:solidFill>
                  <a:srgbClr val="C00000"/>
                </a:solidFill>
                <a:ea typeface="微软雅黑" panose="020B0503020204020204" charset="-122"/>
              </a:rPr>
              <a:t>中央军事委员会实行主席负责制</a:t>
            </a:r>
            <a:r>
              <a:rPr lang="zh-CN" altLang="en-US" sz="2000" dirty="0">
                <a:solidFill>
                  <a:srgbClr val="000000"/>
                </a:solidFill>
                <a:ea typeface="微软雅黑" panose="020B0503020204020204" charset="-122"/>
              </a:rPr>
              <a:t>写进党章。这也</a:t>
            </a:r>
            <a:r>
              <a:rPr lang="zh-CN" altLang="en-US" sz="2000" dirty="0" smtClean="0">
                <a:solidFill>
                  <a:srgbClr val="000000"/>
                </a:solidFill>
                <a:ea typeface="微软雅黑" panose="020B0503020204020204" charset="-122"/>
              </a:rPr>
              <a:t>是加强</a:t>
            </a:r>
            <a:r>
              <a:rPr lang="zh-CN" altLang="en-US" sz="2000" dirty="0">
                <a:solidFill>
                  <a:srgbClr val="000000"/>
                </a:solidFill>
                <a:ea typeface="微软雅黑" panose="020B0503020204020204" charset="-122"/>
              </a:rPr>
              <a:t>党对人民军队绝对领导的一个政治体现。</a:t>
            </a:r>
            <a:endParaRPr lang="en-US" altLang="zh-CN" sz="700" dirty="0" smtClean="0">
              <a:solidFill>
                <a:srgbClr val="000000"/>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7522030"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第十二，坚持“一国两制”和推进祖国统一</a:t>
            </a:r>
            <a:endParaRPr lang="zh-CN" altLang="en-US" sz="2400" b="1" dirty="0">
              <a:solidFill>
                <a:schemeClr val="bg1"/>
              </a:solidFill>
              <a:latin typeface="黑体" panose="02010600030101010101" charset="-122"/>
            </a:endParaRPr>
          </a:p>
        </p:txBody>
      </p:sp>
      <p:sp>
        <p:nvSpPr>
          <p:cNvPr id="32" name="矩形 31"/>
          <p:cNvSpPr/>
          <p:nvPr/>
        </p:nvSpPr>
        <p:spPr>
          <a:xfrm>
            <a:off x="611008" y="1147712"/>
            <a:ext cx="10688364" cy="1122634"/>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796159" y="1780208"/>
            <a:ext cx="10318061"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保持香港、澳门长期繁荣稳定，实现祖国完全统一，是实现中华民族伟大复兴的必然要求。</a:t>
            </a:r>
            <a:endParaRPr lang="en-US" altLang="zh-CN" sz="700" dirty="0" smtClean="0">
              <a:solidFill>
                <a:srgbClr val="000000"/>
              </a:solidFill>
              <a:ea typeface="微软雅黑" panose="020B0503020204020204" charset="-122"/>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2"/>
          <a:stretch>
            <a:fillRect/>
          </a:stretch>
        </p:blipFill>
        <p:spPr>
          <a:xfrm>
            <a:off x="743677" y="2729386"/>
            <a:ext cx="2939071" cy="2194001"/>
          </a:xfrm>
          <a:prstGeom prst="rect">
            <a:avLst/>
          </a:prstGeom>
        </p:spPr>
      </p:pic>
      <p:sp>
        <p:nvSpPr>
          <p:cNvPr id="5" name="矩形 4"/>
          <p:cNvSpPr/>
          <p:nvPr/>
        </p:nvSpPr>
        <p:spPr>
          <a:xfrm>
            <a:off x="4098949" y="3576015"/>
            <a:ext cx="4049485" cy="1692771"/>
          </a:xfrm>
          <a:prstGeom prst="rect">
            <a:avLst/>
          </a:prstGeom>
        </p:spPr>
        <p:txBody>
          <a:bodyPr wrap="square">
            <a:spAutoFit/>
          </a:bodyPr>
          <a:lstStyle/>
          <a:p>
            <a:pPr algn="just">
              <a:lnSpc>
                <a:spcPct val="130000"/>
              </a:lnSpc>
              <a:spcAft>
                <a:spcPts val="0"/>
              </a:spcAft>
            </a:pPr>
            <a:r>
              <a:rPr lang="zh-CN" altLang="zh-CN" sz="2000" dirty="0">
                <a:solidFill>
                  <a:srgbClr val="000000"/>
                </a:solidFill>
                <a:ea typeface="微软雅黑" panose="020B0503020204020204" charset="-122"/>
              </a:rPr>
              <a:t>党的十九大再次重申中央对香港</a:t>
            </a:r>
            <a:r>
              <a:rPr lang="zh-CN" altLang="zh-CN" sz="2000" dirty="0" smtClean="0">
                <a:solidFill>
                  <a:srgbClr val="000000"/>
                </a:solidFill>
                <a:ea typeface="微软雅黑" panose="020B0503020204020204" charset="-122"/>
              </a:rPr>
              <a:t>、澳门特别行政区全面管治权，</a:t>
            </a:r>
            <a:r>
              <a:rPr lang="zh-CN" altLang="zh-CN" sz="2000" dirty="0">
                <a:solidFill>
                  <a:srgbClr val="000000"/>
                </a:solidFill>
                <a:ea typeface="微软雅黑" panose="020B0503020204020204" charset="-122"/>
              </a:rPr>
              <a:t>强调“坚持一个中国原则</a:t>
            </a:r>
            <a:r>
              <a:rPr lang="zh-CN" altLang="zh-CN" sz="2000" dirty="0" smtClean="0">
                <a:solidFill>
                  <a:srgbClr val="000000"/>
                </a:solidFill>
                <a:ea typeface="微软雅黑" panose="020B0503020204020204" charset="-122"/>
              </a:rPr>
              <a:t>，坚持</a:t>
            </a:r>
            <a:r>
              <a:rPr lang="zh-CN" altLang="zh-CN" sz="2000" dirty="0">
                <a:solidFill>
                  <a:srgbClr val="000000"/>
                </a:solidFill>
                <a:ea typeface="微软雅黑" panose="020B0503020204020204" charset="-122"/>
              </a:rPr>
              <a:t>‘九二共识’，推动两岸关系和平发展”。</a:t>
            </a:r>
            <a:endParaRPr lang="zh-CN" altLang="zh-CN" sz="2000" dirty="0">
              <a:solidFill>
                <a:srgbClr val="000000"/>
              </a:solidFill>
              <a:ea typeface="微软雅黑" panose="020B050302020402020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2114" y="4227894"/>
            <a:ext cx="2933673" cy="2081784"/>
          </a:xfrm>
          <a:prstGeom prst="rect">
            <a:avLst/>
          </a:prstGeom>
        </p:spPr>
      </p:pic>
      <p:sp>
        <p:nvSpPr>
          <p:cNvPr id="7" name="半闭框 6"/>
          <p:cNvSpPr/>
          <p:nvPr/>
        </p:nvSpPr>
        <p:spPr>
          <a:xfrm>
            <a:off x="3799592" y="3363743"/>
            <a:ext cx="641779" cy="751115"/>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半闭框 16"/>
          <p:cNvSpPr/>
          <p:nvPr/>
        </p:nvSpPr>
        <p:spPr>
          <a:xfrm rot="5400000" flipH="1">
            <a:off x="7797908" y="4784611"/>
            <a:ext cx="641779" cy="751115"/>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611008" y="1147711"/>
            <a:ext cx="10688364" cy="158460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pic>
        <p:nvPicPr>
          <p:cNvPr id="3" name="图片 2"/>
          <p:cNvPicPr>
            <a:picLocks noChangeAspect="1"/>
          </p:cNvPicPr>
          <p:nvPr/>
        </p:nvPicPr>
        <p:blipFill rotWithShape="1">
          <a:blip r:embed="rId1"/>
          <a:srcRect b="9055"/>
          <a:stretch>
            <a:fillRect/>
          </a:stretch>
        </p:blipFill>
        <p:spPr>
          <a:xfrm>
            <a:off x="2242125" y="2893812"/>
            <a:ext cx="7473823" cy="3936005"/>
          </a:xfrm>
          <a:prstGeom prst="rect">
            <a:avLst/>
          </a:prstGeom>
        </p:spPr>
      </p:pic>
      <p:sp>
        <p:nvSpPr>
          <p:cNvPr id="16" name="矩形 3"/>
          <p:cNvSpPr/>
          <p:nvPr/>
        </p:nvSpPr>
        <p:spPr>
          <a:xfrm>
            <a:off x="-1" y="68114"/>
            <a:ext cx="6955972"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第十三，坚持推动构建人类命运共同体</a:t>
            </a:r>
            <a:endParaRPr lang="zh-CN" altLang="en-US" sz="2400" b="1" dirty="0">
              <a:solidFill>
                <a:schemeClr val="bg1"/>
              </a:solidFill>
              <a:latin typeface="黑体" panose="02010600030101010101" charset="-122"/>
            </a:endParaRPr>
          </a:p>
        </p:txBody>
      </p:sp>
      <p:sp>
        <p:nvSpPr>
          <p:cNvPr id="33"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34" name="文本框 33"/>
          <p:cNvSpPr txBox="1"/>
          <p:nvPr/>
        </p:nvSpPr>
        <p:spPr>
          <a:xfrm>
            <a:off x="796159" y="1780208"/>
            <a:ext cx="10318061" cy="85882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中国人民的梦想同各国人民的梦想息息相通，实现中国梦离不开和平的国际环境和稳定的国际秩序。</a:t>
            </a:r>
            <a:endParaRPr lang="en-US" altLang="zh-CN" sz="700" dirty="0" smtClean="0">
              <a:solidFill>
                <a:srgbClr val="000000"/>
              </a:solidFill>
              <a:ea typeface="微软雅黑" panose="020B0503020204020204" charset="-122"/>
            </a:endParaRPr>
          </a:p>
        </p:txBody>
      </p:sp>
      <p:sp>
        <p:nvSpPr>
          <p:cNvPr id="14" name="矩形 13"/>
          <p:cNvSpPr/>
          <p:nvPr/>
        </p:nvSpPr>
        <p:spPr>
          <a:xfrm>
            <a:off x="2568289" y="3024001"/>
            <a:ext cx="6821496" cy="367562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738826" y="3364811"/>
            <a:ext cx="619144" cy="2595069"/>
          </a:xfrm>
          <a:prstGeom prst="rect">
            <a:avLst/>
          </a:prstGeom>
          <a:noFill/>
        </p:spPr>
        <p:txBody>
          <a:bodyPr vert="wordArtVertRtl" wrap="none" rtlCol="0" anchor="ctr">
            <a:spAutoFit/>
          </a:bodyPr>
          <a:lstStyle/>
          <a:p>
            <a:r>
              <a:rPr lang="zh-CN" altLang="en-US" sz="2200" b="1" spc="-600" dirty="0" smtClean="0">
                <a:solidFill>
                  <a:srgbClr val="D61519"/>
                </a:solidFill>
                <a:latin typeface="汉仪铁线黑-45简" panose="00020600040101010101" pitchFamily="18" charset="-122"/>
                <a:ea typeface="汉仪铁线黑-45简" panose="00020600040101010101" pitchFamily="18" charset="-122"/>
              </a:rPr>
              <a:t>人类命运共同体</a:t>
            </a:r>
            <a:endParaRPr lang="zh-CN" altLang="en-US" sz="2200" b="1" spc="-600" dirty="0">
              <a:solidFill>
                <a:srgbClr val="D61519"/>
              </a:solidFill>
              <a:latin typeface="汉仪铁线黑-45简" panose="00020600040101010101" pitchFamily="18" charset="-122"/>
              <a:ea typeface="汉仪铁线黑-45简" panose="00020600040101010101" pitchFamily="18" charset="-122"/>
            </a:endParaRPr>
          </a:p>
        </p:txBody>
      </p:sp>
      <p:grpSp>
        <p:nvGrpSpPr>
          <p:cNvPr id="18" name="组合 17"/>
          <p:cNvGrpSpPr/>
          <p:nvPr/>
        </p:nvGrpSpPr>
        <p:grpSpPr>
          <a:xfrm rot="5400000">
            <a:off x="2190752" y="4686521"/>
            <a:ext cx="2416628" cy="116006"/>
            <a:chOff x="3252050" y="3526342"/>
            <a:chExt cx="2416628" cy="116006"/>
          </a:xfrm>
        </p:grpSpPr>
        <p:sp>
          <p:nvSpPr>
            <p:cNvPr id="19" name="椭圆 18"/>
            <p:cNvSpPr/>
            <p:nvPr/>
          </p:nvSpPr>
          <p:spPr>
            <a:xfrm>
              <a:off x="4497256" y="3526342"/>
              <a:ext cx="116006" cy="116006"/>
            </a:xfrm>
            <a:prstGeom prst="ellipse">
              <a:avLst/>
            </a:prstGeom>
            <a:solidFill>
              <a:srgbClr val="EF73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rot="16200000" flipV="1">
              <a:off x="3794473" y="3041922"/>
              <a:ext cx="0" cy="1084846"/>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1" name="直接连接符 20"/>
            <p:cNvCxnSpPr/>
            <p:nvPr/>
          </p:nvCxnSpPr>
          <p:spPr>
            <a:xfrm rot="16200000" flipV="1">
              <a:off x="5214487" y="3130153"/>
              <a:ext cx="0" cy="908382"/>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cxnSp>
        <p:nvCxnSpPr>
          <p:cNvPr id="22" name="直接箭头连接符 21"/>
          <p:cNvCxnSpPr/>
          <p:nvPr/>
        </p:nvCxnSpPr>
        <p:spPr>
          <a:xfrm flipV="1">
            <a:off x="3582805" y="4839419"/>
            <a:ext cx="1045029" cy="1"/>
          </a:xfrm>
          <a:prstGeom prst="straightConnector1">
            <a:avLst/>
          </a:prstGeom>
          <a:ln w="63500" cap="rnd">
            <a:solidFill>
              <a:srgbClr val="EA7E11"/>
            </a:solidFill>
            <a:round/>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627834" y="4191075"/>
            <a:ext cx="4488734" cy="1561774"/>
          </a:xfrm>
          <a:prstGeom prst="rect">
            <a:avLst/>
          </a:prstGeom>
          <a:noFill/>
        </p:spPr>
        <p:txBody>
          <a:bodyPr wrap="square" rtlCol="0">
            <a:spAutoFit/>
          </a:bodyPr>
          <a:lstStyle/>
          <a:p>
            <a:pPr algn="just">
              <a:lnSpc>
                <a:spcPct val="150000"/>
              </a:lnSpc>
            </a:pPr>
            <a:r>
              <a:rPr lang="zh-CN" altLang="en-US" sz="2200" b="1" dirty="0">
                <a:solidFill>
                  <a:srgbClr val="000000"/>
                </a:solidFill>
                <a:ea typeface="微软雅黑" panose="020B0503020204020204" charset="-122"/>
              </a:rPr>
              <a:t>是植根于中华千百年的文化之中的、是中国领导人基于对世界大势的准确把握而贡献的中国方案。</a:t>
            </a:r>
            <a:endParaRPr lang="zh-CN" altLang="en-US" sz="2200" b="1" dirty="0">
              <a:solidFill>
                <a:srgbClr val="000000"/>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par>
                                <p:cTn id="12" presetID="10" presetClass="entr" presetSubtype="0" fill="hold" nodeType="withEffect">
                                  <p:stCondLst>
                                    <p:cond delay="7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5705857"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第十四，坚持全面从严治党</a:t>
            </a:r>
            <a:endParaRPr lang="zh-CN" altLang="en-US" sz="2400" b="1" dirty="0">
              <a:solidFill>
                <a:schemeClr val="bg1"/>
              </a:solidFill>
              <a:latin typeface="黑体" panose="02010600030101010101" charset="-122"/>
            </a:endParaRPr>
          </a:p>
        </p:txBody>
      </p:sp>
      <p:sp>
        <p:nvSpPr>
          <p:cNvPr id="24" name="矩形 23"/>
          <p:cNvSpPr/>
          <p:nvPr/>
        </p:nvSpPr>
        <p:spPr>
          <a:xfrm>
            <a:off x="611008" y="1147712"/>
            <a:ext cx="10688364" cy="118183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5" name="圆角矩形 6"/>
          <p:cNvSpPr/>
          <p:nvPr/>
        </p:nvSpPr>
        <p:spPr>
          <a:xfrm>
            <a:off x="611008" y="1147710"/>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26" name="文本框 25"/>
          <p:cNvSpPr txBox="1"/>
          <p:nvPr/>
        </p:nvSpPr>
        <p:spPr>
          <a:xfrm>
            <a:off x="796159" y="1780208"/>
            <a:ext cx="10318061" cy="458715"/>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勇于自我革命，从严管党治党，是我们党最鲜明的品格。</a:t>
            </a:r>
            <a:endParaRPr lang="zh-CN" altLang="en-US" sz="2000" dirty="0">
              <a:solidFill>
                <a:srgbClr val="000000"/>
              </a:solidFill>
              <a:ea typeface="微软雅黑" panose="020B0503020204020204" charset="-122"/>
            </a:endParaRPr>
          </a:p>
        </p:txBody>
      </p:sp>
      <p:grpSp>
        <p:nvGrpSpPr>
          <p:cNvPr id="27" name="组合 26"/>
          <p:cNvGrpSpPr/>
          <p:nvPr/>
        </p:nvGrpSpPr>
        <p:grpSpPr>
          <a:xfrm>
            <a:off x="611008" y="2628636"/>
            <a:ext cx="6955750" cy="949377"/>
            <a:chOff x="3746034" y="3869441"/>
            <a:chExt cx="6955750" cy="949377"/>
          </a:xfrm>
        </p:grpSpPr>
        <p:sp>
          <p:nvSpPr>
            <p:cNvPr id="28" name="文本框 27"/>
            <p:cNvSpPr txBox="1"/>
            <p:nvPr/>
          </p:nvSpPr>
          <p:spPr>
            <a:xfrm>
              <a:off x="3746034" y="3869441"/>
              <a:ext cx="6955750" cy="430887"/>
            </a:xfrm>
            <a:prstGeom prst="rect">
              <a:avLst/>
            </a:prstGeom>
            <a:noFill/>
          </p:spPr>
          <p:txBody>
            <a:bodyPr wrap="none" rtlCol="0" anchor="ctr">
              <a:spAutoFit/>
            </a:bodyPr>
            <a:lstStyle/>
            <a:p>
              <a:r>
                <a:rPr lang="zh-CN" altLang="en-US" sz="2200" b="1" dirty="0">
                  <a:solidFill>
                    <a:srgbClr val="D61519"/>
                  </a:solidFill>
                  <a:latin typeface="汉仪铁线黑-45简" panose="00020600040101010101" pitchFamily="18" charset="-122"/>
                  <a:ea typeface="汉仪铁线黑-45简" panose="00020600040101010101" pitchFamily="18" charset="-122"/>
                </a:rPr>
                <a:t>习近平同志在参加党的十九大贵州省代表团讨论时强调</a:t>
              </a:r>
              <a:endParaRPr lang="zh-CN" altLang="en-US" sz="2200" b="1" dirty="0">
                <a:solidFill>
                  <a:srgbClr val="D61519"/>
                </a:solidFill>
                <a:latin typeface="汉仪铁线黑-45简" panose="00020600040101010101" pitchFamily="18" charset="-122"/>
                <a:ea typeface="汉仪铁线黑-45简" panose="00020600040101010101" pitchFamily="18" charset="-122"/>
              </a:endParaRPr>
            </a:p>
          </p:txBody>
        </p:sp>
        <p:cxnSp>
          <p:nvCxnSpPr>
            <p:cNvPr id="29" name="直接连接符 28"/>
            <p:cNvCxnSpPr/>
            <p:nvPr/>
          </p:nvCxnSpPr>
          <p:spPr>
            <a:xfrm flipH="1">
              <a:off x="3868865" y="4378754"/>
              <a:ext cx="2832186" cy="0"/>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0" name="文本框 29"/>
            <p:cNvSpPr txBox="1"/>
            <p:nvPr/>
          </p:nvSpPr>
          <p:spPr>
            <a:xfrm>
              <a:off x="3746034" y="4449486"/>
              <a:ext cx="1954381" cy="369332"/>
            </a:xfrm>
            <a:prstGeom prst="rect">
              <a:avLst/>
            </a:prstGeom>
            <a:noFill/>
          </p:spPr>
          <p:txBody>
            <a:bodyPr wrap="none" rtlCol="0" anchor="ctr">
              <a:spAutoFit/>
            </a:bodyPr>
            <a:lstStyle>
              <a:defPPr>
                <a:defRPr lang="zh-CN"/>
              </a:defPPr>
              <a:lvl1pPr>
                <a:defRPr sz="2800" b="1">
                  <a:solidFill>
                    <a:srgbClr val="D61519"/>
                  </a:solidFill>
                  <a:latin typeface="汉仪铁线黑-45简" panose="00020600040101010101" pitchFamily="18" charset="-122"/>
                  <a:ea typeface="汉仪铁线黑-45简" panose="00020600040101010101" pitchFamily="18" charset="-122"/>
                </a:defRPr>
              </a:lvl1pPr>
            </a:lstStyle>
            <a:p>
              <a:r>
                <a:rPr lang="en-US" altLang="zh-CN" sz="1800" b="0" dirty="0" smtClean="0">
                  <a:latin typeface="微软雅黑" panose="020B0503020204020204" charset="-122"/>
                  <a:ea typeface="微软雅黑" panose="020B0503020204020204" charset="-122"/>
                </a:rPr>
                <a:t>2017</a:t>
              </a:r>
              <a:r>
                <a:rPr lang="zh-CN" altLang="en-US" sz="1800" b="0" dirty="0" smtClean="0">
                  <a:latin typeface="微软雅黑" panose="020B0503020204020204" charset="-122"/>
                  <a:ea typeface="微软雅黑" panose="020B0503020204020204" charset="-122"/>
                </a:rPr>
                <a:t>年</a:t>
              </a:r>
              <a:r>
                <a:rPr lang="en-US" altLang="zh-CN" sz="1800" b="0" dirty="0" smtClean="0">
                  <a:latin typeface="微软雅黑" panose="020B0503020204020204" charset="-122"/>
                  <a:ea typeface="微软雅黑" panose="020B0503020204020204" charset="-122"/>
                </a:rPr>
                <a:t>10</a:t>
              </a:r>
              <a:r>
                <a:rPr lang="zh-CN" altLang="en-US" sz="1800" b="0" dirty="0" smtClean="0">
                  <a:latin typeface="微软雅黑" panose="020B0503020204020204" charset="-122"/>
                  <a:ea typeface="微软雅黑" panose="020B0503020204020204" charset="-122"/>
                </a:rPr>
                <a:t>月</a:t>
              </a:r>
              <a:r>
                <a:rPr lang="en-US" altLang="zh-CN" sz="1800" b="0" dirty="0" smtClean="0">
                  <a:latin typeface="微软雅黑" panose="020B0503020204020204" charset="-122"/>
                  <a:ea typeface="微软雅黑" panose="020B0503020204020204" charset="-122"/>
                </a:rPr>
                <a:t>19</a:t>
              </a:r>
              <a:r>
                <a:rPr lang="zh-CN" altLang="en-US" sz="1800" b="0" dirty="0" smtClean="0">
                  <a:latin typeface="微软雅黑" panose="020B0503020204020204" charset="-122"/>
                  <a:ea typeface="微软雅黑" panose="020B0503020204020204" charset="-122"/>
                </a:rPr>
                <a:t>日</a:t>
              </a:r>
              <a:endParaRPr lang="zh-CN" altLang="en-US" sz="1800" b="0" dirty="0">
                <a:latin typeface="微软雅黑" panose="020B0503020204020204" charset="-122"/>
                <a:ea typeface="微软雅黑" panose="020B0503020204020204" charset="-122"/>
              </a:endParaRPr>
            </a:p>
          </p:txBody>
        </p:sp>
      </p:grpSp>
      <p:grpSp>
        <p:nvGrpSpPr>
          <p:cNvPr id="31" name="组合 30"/>
          <p:cNvGrpSpPr/>
          <p:nvPr/>
        </p:nvGrpSpPr>
        <p:grpSpPr>
          <a:xfrm>
            <a:off x="611008" y="3490897"/>
            <a:ext cx="10786622" cy="892552"/>
            <a:chOff x="1981169" y="2869680"/>
            <a:chExt cx="10786622" cy="892552"/>
          </a:xfrm>
        </p:grpSpPr>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169" y="2988873"/>
              <a:ext cx="459108" cy="468000"/>
            </a:xfrm>
            <a:prstGeom prst="rect">
              <a:avLst/>
            </a:prstGeom>
          </p:spPr>
        </p:pic>
        <p:sp>
          <p:nvSpPr>
            <p:cNvPr id="36" name="文本框 35"/>
            <p:cNvSpPr txBox="1"/>
            <p:nvPr/>
          </p:nvSpPr>
          <p:spPr>
            <a:xfrm>
              <a:off x="2583435" y="2869680"/>
              <a:ext cx="10184356" cy="892552"/>
            </a:xfrm>
            <a:prstGeom prst="rect">
              <a:avLst/>
            </a:prstGeom>
            <a:noFill/>
          </p:spPr>
          <p:txBody>
            <a:bodyPr wrap="squar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just">
                <a:lnSpc>
                  <a:spcPct val="130000"/>
                </a:lnSpc>
              </a:pPr>
              <a:r>
                <a:rPr lang="zh-CN" altLang="en-US" sz="2000" dirty="0">
                  <a:solidFill>
                    <a:srgbClr val="000000"/>
                  </a:solidFill>
                  <a:latin typeface="+mn-lt"/>
                  <a:ea typeface="微软雅黑" panose="020B0503020204020204" charset="-122"/>
                </a:rPr>
                <a:t>全面从严治党永远在路上。在全面从严治党这个问题上，我们不能有差不多了，该松口气、歇歇脚的想法，不能有打好一仗就一劳永逸的想法，不能有初见成效就见好就收的想法。</a:t>
              </a:r>
              <a:endParaRPr lang="zh-CN" altLang="zh-CN" sz="2000" dirty="0">
                <a:solidFill>
                  <a:srgbClr val="000000"/>
                </a:solidFill>
                <a:latin typeface="+mn-lt"/>
                <a:ea typeface="微软雅黑" panose="020B0503020204020204" charset="-122"/>
              </a:endParaRPr>
            </a:p>
          </p:txBody>
        </p:sp>
      </p:grpSp>
      <p:grpSp>
        <p:nvGrpSpPr>
          <p:cNvPr id="37" name="组合 36"/>
          <p:cNvGrpSpPr/>
          <p:nvPr/>
        </p:nvGrpSpPr>
        <p:grpSpPr>
          <a:xfrm>
            <a:off x="611008" y="4665665"/>
            <a:ext cx="7520007" cy="949377"/>
            <a:chOff x="3746034" y="3869441"/>
            <a:chExt cx="7520007" cy="949377"/>
          </a:xfrm>
        </p:grpSpPr>
        <p:sp>
          <p:nvSpPr>
            <p:cNvPr id="38" name="文本框 37"/>
            <p:cNvSpPr txBox="1"/>
            <p:nvPr/>
          </p:nvSpPr>
          <p:spPr>
            <a:xfrm>
              <a:off x="3746034" y="3869441"/>
              <a:ext cx="7520007" cy="430887"/>
            </a:xfrm>
            <a:prstGeom prst="rect">
              <a:avLst/>
            </a:prstGeom>
            <a:noFill/>
          </p:spPr>
          <p:txBody>
            <a:bodyPr wrap="none" rtlCol="0" anchor="ctr">
              <a:spAutoFit/>
            </a:bodyPr>
            <a:lstStyle/>
            <a:p>
              <a:r>
                <a:rPr lang="zh-CN" altLang="en-US" sz="2200" b="1" dirty="0">
                  <a:solidFill>
                    <a:srgbClr val="D61519"/>
                  </a:solidFill>
                  <a:latin typeface="汉仪铁线黑-45简" panose="00020600040101010101" pitchFamily="18" charset="-122"/>
                  <a:ea typeface="汉仪铁线黑-45简" panose="00020600040101010101" pitchFamily="18" charset="-122"/>
                </a:rPr>
                <a:t>习近平在十九届中共中央政治局常委同中外记者见面时强调</a:t>
              </a:r>
              <a:endParaRPr lang="zh-CN" altLang="en-US" sz="2200" b="1" dirty="0">
                <a:solidFill>
                  <a:srgbClr val="D61519"/>
                </a:solidFill>
                <a:latin typeface="汉仪铁线黑-45简" panose="00020600040101010101" pitchFamily="18" charset="-122"/>
                <a:ea typeface="汉仪铁线黑-45简" panose="00020600040101010101" pitchFamily="18" charset="-122"/>
              </a:endParaRPr>
            </a:p>
          </p:txBody>
        </p:sp>
        <p:cxnSp>
          <p:nvCxnSpPr>
            <p:cNvPr id="39" name="直接连接符 38"/>
            <p:cNvCxnSpPr/>
            <p:nvPr/>
          </p:nvCxnSpPr>
          <p:spPr>
            <a:xfrm flipH="1">
              <a:off x="3868865" y="4378754"/>
              <a:ext cx="2832186" cy="0"/>
            </a:xfrm>
            <a:prstGeom prst="line">
              <a:avLst/>
            </a:prstGeom>
            <a:solidFill>
              <a:srgbClr val="F4E966"/>
            </a:solidFill>
            <a:ln w="38100">
              <a:solidFill>
                <a:srgbClr val="EF7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0" name="文本框 39"/>
            <p:cNvSpPr txBox="1"/>
            <p:nvPr/>
          </p:nvSpPr>
          <p:spPr>
            <a:xfrm>
              <a:off x="3746034" y="4449486"/>
              <a:ext cx="1954381" cy="369332"/>
            </a:xfrm>
            <a:prstGeom prst="rect">
              <a:avLst/>
            </a:prstGeom>
            <a:noFill/>
          </p:spPr>
          <p:txBody>
            <a:bodyPr wrap="none" rtlCol="0" anchor="ctr">
              <a:spAutoFit/>
            </a:bodyPr>
            <a:lstStyle>
              <a:defPPr>
                <a:defRPr lang="zh-CN"/>
              </a:defPPr>
              <a:lvl1pPr>
                <a:defRPr sz="2800" b="1">
                  <a:solidFill>
                    <a:srgbClr val="D61519"/>
                  </a:solidFill>
                  <a:latin typeface="汉仪铁线黑-45简" panose="00020600040101010101" pitchFamily="18" charset="-122"/>
                  <a:ea typeface="汉仪铁线黑-45简" panose="00020600040101010101" pitchFamily="18" charset="-122"/>
                </a:defRPr>
              </a:lvl1pPr>
            </a:lstStyle>
            <a:p>
              <a:r>
                <a:rPr lang="en-US" altLang="zh-CN" sz="1800" b="0" dirty="0" smtClean="0">
                  <a:latin typeface="微软雅黑" panose="020B0503020204020204" charset="-122"/>
                  <a:ea typeface="微软雅黑" panose="020B0503020204020204" charset="-122"/>
                </a:rPr>
                <a:t>2017</a:t>
              </a:r>
              <a:r>
                <a:rPr lang="zh-CN" altLang="en-US" sz="1800" b="0" dirty="0" smtClean="0">
                  <a:latin typeface="微软雅黑" panose="020B0503020204020204" charset="-122"/>
                  <a:ea typeface="微软雅黑" panose="020B0503020204020204" charset="-122"/>
                </a:rPr>
                <a:t>年</a:t>
              </a:r>
              <a:r>
                <a:rPr lang="en-US" altLang="zh-CN" sz="1800" b="0" dirty="0" smtClean="0">
                  <a:latin typeface="微软雅黑" panose="020B0503020204020204" charset="-122"/>
                  <a:ea typeface="微软雅黑" panose="020B0503020204020204" charset="-122"/>
                </a:rPr>
                <a:t>10</a:t>
              </a:r>
              <a:r>
                <a:rPr lang="zh-CN" altLang="en-US" sz="1800" b="0" dirty="0" smtClean="0">
                  <a:latin typeface="微软雅黑" panose="020B0503020204020204" charset="-122"/>
                  <a:ea typeface="微软雅黑" panose="020B0503020204020204" charset="-122"/>
                </a:rPr>
                <a:t>月</a:t>
              </a:r>
              <a:r>
                <a:rPr lang="en-US" altLang="zh-CN" sz="1800" b="0" dirty="0" smtClean="0">
                  <a:latin typeface="微软雅黑" panose="020B0503020204020204" charset="-122"/>
                  <a:ea typeface="微软雅黑" panose="020B0503020204020204" charset="-122"/>
                </a:rPr>
                <a:t>25</a:t>
              </a:r>
              <a:r>
                <a:rPr lang="zh-CN" altLang="en-US" sz="1800" b="0" dirty="0" smtClean="0">
                  <a:latin typeface="微软雅黑" panose="020B0503020204020204" charset="-122"/>
                  <a:ea typeface="微软雅黑" panose="020B0503020204020204" charset="-122"/>
                </a:rPr>
                <a:t>日</a:t>
              </a:r>
              <a:endParaRPr lang="zh-CN" altLang="en-US" sz="1800" b="0" dirty="0">
                <a:latin typeface="微软雅黑" panose="020B0503020204020204" charset="-122"/>
                <a:ea typeface="微软雅黑" panose="020B0503020204020204" charset="-122"/>
              </a:endParaRPr>
            </a:p>
          </p:txBody>
        </p:sp>
      </p:grpSp>
      <p:grpSp>
        <p:nvGrpSpPr>
          <p:cNvPr id="41" name="组合 40"/>
          <p:cNvGrpSpPr/>
          <p:nvPr/>
        </p:nvGrpSpPr>
        <p:grpSpPr>
          <a:xfrm>
            <a:off x="733839" y="5652564"/>
            <a:ext cx="10663791" cy="468000"/>
            <a:chOff x="1981169" y="2988873"/>
            <a:chExt cx="10663791" cy="468000"/>
          </a:xfrm>
        </p:grpSpPr>
        <p:pic>
          <p:nvPicPr>
            <p:cNvPr id="42" name="图片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169" y="2988873"/>
              <a:ext cx="459108" cy="468000"/>
            </a:xfrm>
            <a:prstGeom prst="rect">
              <a:avLst/>
            </a:prstGeom>
          </p:spPr>
        </p:pic>
        <p:sp>
          <p:nvSpPr>
            <p:cNvPr id="43" name="文本框 42"/>
            <p:cNvSpPr txBox="1"/>
            <p:nvPr/>
          </p:nvSpPr>
          <p:spPr>
            <a:xfrm>
              <a:off x="2460604" y="2998158"/>
              <a:ext cx="10184356" cy="458715"/>
            </a:xfrm>
            <a:prstGeom prst="rect">
              <a:avLst/>
            </a:prstGeom>
            <a:noFill/>
          </p:spPr>
          <p:txBody>
            <a:bodyPr wrap="square" rtlCol="0" anchor="ctr">
              <a:spAutoFit/>
            </a:bodyPr>
            <a:lstStyle>
              <a:defPPr>
                <a:defRPr lang="zh-CN"/>
              </a:defPPr>
              <a:lvl1pPr algn="ctr">
                <a:lnSpc>
                  <a:spcPts val="4000"/>
                </a:lnSpc>
                <a:defRPr sz="2800">
                  <a:solidFill>
                    <a:schemeClr val="tx1">
                      <a:lumMod val="75000"/>
                      <a:lumOff val="25000"/>
                    </a:schemeClr>
                  </a:solidFill>
                  <a:latin typeface="汉仪铁线黑-45简" panose="00020600040101010101" pitchFamily="18" charset="-122"/>
                  <a:ea typeface="汉仪铁线黑-45简" panose="00020600040101010101" pitchFamily="18" charset="-122"/>
                </a:defRPr>
              </a:lvl1pPr>
            </a:lstStyle>
            <a:p>
              <a:pPr algn="just">
                <a:lnSpc>
                  <a:spcPct val="130000"/>
                </a:lnSpc>
              </a:pPr>
              <a:r>
                <a:rPr lang="zh-CN" altLang="en-US" sz="2000" dirty="0">
                  <a:solidFill>
                    <a:srgbClr val="000000"/>
                  </a:solidFill>
                  <a:latin typeface="+mn-lt"/>
                  <a:ea typeface="微软雅黑" panose="020B0503020204020204" charset="-122"/>
                </a:rPr>
                <a:t>全面从严治党永远在路上，不能有任何喘口气、歇歇脚的念头。</a:t>
              </a:r>
              <a:endParaRPr lang="zh-CN" altLang="zh-CN" sz="2000" dirty="0">
                <a:solidFill>
                  <a:srgbClr val="000000"/>
                </a:solidFill>
                <a:latin typeface="+mn-lt"/>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1+#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1000"/>
                                        <p:tgtEl>
                                          <p:spTgt spid="37"/>
                                        </p:tgtEl>
                                      </p:cBhvr>
                                    </p:animEffect>
                                  </p:childTnLst>
                                </p:cTn>
                              </p:par>
                            </p:childTnLst>
                          </p:cTn>
                        </p:par>
                        <p:par>
                          <p:cTn id="21" fill="hold">
                            <p:stCondLst>
                              <p:cond delay="3500"/>
                            </p:stCondLst>
                            <p:childTnLst>
                              <p:par>
                                <p:cTn id="22" presetID="2" presetClass="entr" presetSubtype="2"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000" fill="hold"/>
                                        <p:tgtEl>
                                          <p:spTgt spid="41"/>
                                        </p:tgtEl>
                                        <p:attrNameLst>
                                          <p:attrName>ppt_x</p:attrName>
                                        </p:attrNameLst>
                                      </p:cBhvr>
                                      <p:tavLst>
                                        <p:tav tm="0">
                                          <p:val>
                                            <p:strVal val="1+#ppt_w/2"/>
                                          </p:val>
                                        </p:tav>
                                        <p:tav tm="100000">
                                          <p:val>
                                            <p:strVal val="#ppt_x"/>
                                          </p:val>
                                        </p:tav>
                                      </p:tavLst>
                                    </p:anim>
                                    <p:anim calcmode="lin" valueType="num">
                                      <p:cBhvr additive="base">
                                        <p:cTn id="25"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5705857"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74371" y="146059"/>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第十四，坚持全面从严治党</a:t>
            </a:r>
            <a:endParaRPr lang="zh-CN" altLang="en-US" sz="2400" b="1" dirty="0">
              <a:solidFill>
                <a:schemeClr val="bg1"/>
              </a:solidFill>
              <a:latin typeface="黑体" panose="02010600030101010101" charset="-122"/>
            </a:endParaRPr>
          </a:p>
        </p:txBody>
      </p:sp>
      <p:sp>
        <p:nvSpPr>
          <p:cNvPr id="23" name="文本框 22"/>
          <p:cNvSpPr txBox="1"/>
          <p:nvPr/>
        </p:nvSpPr>
        <p:spPr>
          <a:xfrm>
            <a:off x="4256315" y="1744770"/>
            <a:ext cx="6422571" cy="3698064"/>
          </a:xfrm>
          <a:prstGeom prst="rect">
            <a:avLst/>
          </a:prstGeom>
          <a:noFill/>
          <a:ln>
            <a:solidFill>
              <a:schemeClr val="tx1"/>
            </a:solidFill>
          </a:ln>
        </p:spPr>
        <p:txBody>
          <a:bodyPr wrap="square" rtlCol="0">
            <a:spAutoFit/>
          </a:bodyPr>
          <a:lstStyle/>
          <a:p>
            <a:pPr algn="just">
              <a:lnSpc>
                <a:spcPct val="200000"/>
              </a:lnSpc>
            </a:pPr>
            <a:r>
              <a:rPr lang="zh-CN" altLang="en-US" sz="2000" dirty="0">
                <a:solidFill>
                  <a:srgbClr val="000000"/>
                </a:solidFill>
                <a:ea typeface="微软雅黑" panose="020B0503020204020204" charset="-122"/>
              </a:rPr>
              <a:t>全面从严治党永远在路上，首先要保证我们的执政骨干政治清明、德才兼备、理想信念坚定、敢于担当，能够完成党中央赋予的各项历史使命。我们要相信，只要全党全国各族人民紧密团结在以习近平同志为核心的党中央周围，实现中华民族伟大复兴中国梦，建设社会主义现代化强国的目标一定能够顺利如期实现。</a:t>
            </a:r>
            <a:endParaRPr lang="zh-CN" altLang="en-US" sz="2000" b="1" dirty="0">
              <a:ea typeface="微软雅黑" panose="020B0503020204020204" charset="-122"/>
            </a:endParaRPr>
          </a:p>
        </p:txBody>
      </p:sp>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620485" y="1752600"/>
            <a:ext cx="3374572" cy="308065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42596" y="4520374"/>
            <a:ext cx="9022293" cy="18585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3"/>
          <p:cNvSpPr/>
          <p:nvPr/>
        </p:nvSpPr>
        <p:spPr>
          <a:xfrm>
            <a:off x="1" y="68114"/>
            <a:ext cx="8715022"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第一，马克思主义是我们立党立国的根本</a:t>
            </a:r>
            <a:r>
              <a:rPr lang="zh-CN" altLang="en-US" sz="2400" b="1" dirty="0" smtClean="0">
                <a:solidFill>
                  <a:schemeClr val="bg1"/>
                </a:solidFill>
              </a:rPr>
              <a:t>指导思想</a:t>
            </a:r>
            <a:endParaRPr lang="zh-CN" altLang="en-US" sz="2400" b="1" dirty="0">
              <a:solidFill>
                <a:schemeClr val="bg1"/>
              </a:solidFill>
              <a:latin typeface="黑体" panose="02010600030101010101" charset="-122"/>
            </a:endParaRPr>
          </a:p>
        </p:txBody>
      </p:sp>
      <p:sp>
        <p:nvSpPr>
          <p:cNvPr id="4" name="矩形 3"/>
          <p:cNvSpPr/>
          <p:nvPr/>
        </p:nvSpPr>
        <p:spPr>
          <a:xfrm>
            <a:off x="3168750" y="1358908"/>
            <a:ext cx="7847594" cy="1200329"/>
          </a:xfrm>
          <a:prstGeom prst="rect">
            <a:avLst/>
          </a:prstGeom>
        </p:spPr>
        <p:txBody>
          <a:bodyPr wrap="square">
            <a:spAutoFit/>
          </a:bodyPr>
          <a:lstStyle/>
          <a:p>
            <a:pPr algn="just">
              <a:lnSpc>
                <a:spcPct val="150000"/>
              </a:lnSpc>
            </a:pPr>
            <a:r>
              <a:rPr lang="zh-CN" altLang="zh-CN" sz="2400" dirty="0">
                <a:solidFill>
                  <a:srgbClr val="000000"/>
                </a:solidFill>
                <a:ea typeface="微软雅黑" panose="020B0503020204020204" charset="-122"/>
              </a:rPr>
              <a:t>十月革命的一声炮响给中国送来了马克思主义，我们党从诞生之日起就鲜明地把马克思主义写在了自己的旗帜上。</a:t>
            </a:r>
            <a:endParaRPr lang="zh-CN" altLang="en-US" sz="2400" dirty="0">
              <a:solidFill>
                <a:srgbClr val="000000"/>
              </a:solidFill>
              <a:ea typeface="微软雅黑" panose="020B0503020204020204" charset="-122"/>
            </a:endParaRPr>
          </a:p>
        </p:txBody>
      </p:sp>
      <p:pic>
        <p:nvPicPr>
          <p:cNvPr id="3" name="图片 2"/>
          <p:cNvPicPr>
            <a:picLocks noChangeAspect="1"/>
          </p:cNvPicPr>
          <p:nvPr/>
        </p:nvPicPr>
        <p:blipFill>
          <a:blip r:embed="rId2"/>
          <a:stretch>
            <a:fillRect/>
          </a:stretch>
        </p:blipFill>
        <p:spPr>
          <a:xfrm>
            <a:off x="382095" y="1241543"/>
            <a:ext cx="2786653" cy="1685925"/>
          </a:xfrm>
          <a:prstGeom prst="rect">
            <a:avLst/>
          </a:prstGeom>
        </p:spPr>
      </p:pic>
      <p:pic>
        <p:nvPicPr>
          <p:cNvPr id="6" name="图片 5"/>
          <p:cNvPicPr>
            <a:picLocks noChangeAspect="1"/>
          </p:cNvPicPr>
          <p:nvPr/>
        </p:nvPicPr>
        <p:blipFill>
          <a:blip r:embed="rId3"/>
          <a:stretch>
            <a:fillRect/>
          </a:stretch>
        </p:blipFill>
        <p:spPr>
          <a:xfrm>
            <a:off x="9411932" y="2950290"/>
            <a:ext cx="2242080" cy="3140168"/>
          </a:xfrm>
          <a:prstGeom prst="rect">
            <a:avLst/>
          </a:prstGeom>
        </p:spPr>
      </p:pic>
      <p:sp>
        <p:nvSpPr>
          <p:cNvPr id="20" name="矩形 19"/>
          <p:cNvSpPr/>
          <p:nvPr/>
        </p:nvSpPr>
        <p:spPr>
          <a:xfrm>
            <a:off x="720722" y="4681019"/>
            <a:ext cx="8486981" cy="1717393"/>
          </a:xfrm>
          <a:prstGeom prst="rect">
            <a:avLst/>
          </a:prstGeom>
        </p:spPr>
        <p:txBody>
          <a:bodyPr wrap="square">
            <a:spAutoFit/>
          </a:bodyPr>
          <a:lstStyle/>
          <a:p>
            <a:pPr algn="just">
              <a:lnSpc>
                <a:spcPct val="120000"/>
              </a:lnSpc>
            </a:pPr>
            <a:r>
              <a:rPr lang="zh-CN" altLang="en-US" sz="2200" dirty="0" smtClean="0">
                <a:solidFill>
                  <a:srgbClr val="000000"/>
                </a:solidFill>
                <a:ea typeface="微软雅黑" panose="020B0503020204020204" charset="-122"/>
              </a:rPr>
              <a:t>马克思主义</a:t>
            </a:r>
            <a:r>
              <a:rPr lang="zh-CN" altLang="en-US" sz="2200" dirty="0">
                <a:solidFill>
                  <a:srgbClr val="000000"/>
                </a:solidFill>
                <a:ea typeface="微软雅黑" panose="020B0503020204020204" charset="-122"/>
              </a:rPr>
              <a:t>坚持历史唯物主义和辩证唯物主义的世界观和方法论，其科学性和真理性为实践所证实，它用生产力和生产关系、经济基础和上层建筑的关系来解释人类的发展和变化，把生产力作为推动社会前进最活跃、最革命、最根本的力量。</a:t>
            </a:r>
            <a:endParaRPr lang="zh-CN" altLang="en-US" sz="2200" dirty="0">
              <a:solidFill>
                <a:srgbClr val="000000"/>
              </a:solidFill>
              <a:ea typeface="微软雅黑" panose="020B0503020204020204" charset="-122"/>
            </a:endParaRPr>
          </a:p>
        </p:txBody>
      </p:sp>
      <p:sp>
        <p:nvSpPr>
          <p:cNvPr id="21" name="矩形 20"/>
          <p:cNvSpPr/>
          <p:nvPr/>
        </p:nvSpPr>
        <p:spPr>
          <a:xfrm>
            <a:off x="525525" y="3134277"/>
            <a:ext cx="8682178" cy="1107996"/>
          </a:xfrm>
          <a:prstGeom prst="rect">
            <a:avLst/>
          </a:prstGeom>
        </p:spPr>
        <p:txBody>
          <a:bodyPr wrap="square">
            <a:spAutoFit/>
          </a:bodyPr>
          <a:lstStyle/>
          <a:p>
            <a:pPr algn="just">
              <a:lnSpc>
                <a:spcPct val="150000"/>
              </a:lnSpc>
            </a:pPr>
            <a:r>
              <a:rPr lang="zh-CN" altLang="en-US" sz="2200" b="1" dirty="0">
                <a:solidFill>
                  <a:srgbClr val="C00000"/>
                </a:solidFill>
                <a:ea typeface="微软雅黑" panose="020B0503020204020204" charset="-122"/>
              </a:rPr>
              <a:t>马克思主义的诞生是人类思想史上划时代的重大历史事件，它推动了社会主义从空想变成现实，推动了社会主义由思想形态变成国家政权。</a:t>
            </a:r>
            <a:endParaRPr lang="zh-CN" altLang="en-US" sz="2200" b="1" dirty="0">
              <a:solidFill>
                <a:srgbClr val="C00000"/>
              </a:solidFill>
            </a:endParaRPr>
          </a:p>
        </p:txBody>
      </p:sp>
    </p:spTree>
    <p:custDataLst>
      <p:tags r:id="rId4"/>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已生成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b="-1"/>
          <a:stretch>
            <a:fillRect/>
          </a:stretch>
        </p:blipFill>
        <p:spPr>
          <a:xfrm>
            <a:off x="0" y="0"/>
            <a:ext cx="12192000" cy="6858000"/>
          </a:xfrm>
          <a:prstGeom prst="rect">
            <a:avLst/>
          </a:prstGeom>
        </p:spPr>
      </p:pic>
      <p:sp>
        <p:nvSpPr>
          <p:cNvPr id="9" name="文本框 8"/>
          <p:cNvSpPr txBox="1"/>
          <p:nvPr/>
        </p:nvSpPr>
        <p:spPr>
          <a:xfrm>
            <a:off x="711835" y="971550"/>
            <a:ext cx="11263630" cy="1938020"/>
          </a:xfrm>
          <a:prstGeom prst="rect">
            <a:avLst/>
          </a:prstGeom>
          <a:noFill/>
        </p:spPr>
        <p:txBody>
          <a:bodyPr wrap="square" rtlCol="0">
            <a:spAutoFit/>
          </a:bodyPr>
          <a:lstStyle/>
          <a:p>
            <a:pPr algn="ctr">
              <a:lnSpc>
                <a:spcPct val="150000"/>
              </a:lnSpc>
            </a:pPr>
            <a:r>
              <a:rPr lang="zh-CN" altLang="en-US" sz="4000" b="1" dirty="0">
                <a:solidFill>
                  <a:srgbClr val="C00000"/>
                </a:solidFill>
                <a:latin typeface="微软雅黑" panose="020B0503020204020204" charset="-122"/>
                <a:ea typeface="微软雅黑" panose="020B0503020204020204" charset="-122"/>
              </a:rPr>
              <a:t>感谢关注</a:t>
            </a:r>
            <a:r>
              <a:rPr lang="zh-CN" altLang="en-US" sz="4000" b="1" dirty="0" smtClean="0">
                <a:solidFill>
                  <a:srgbClr val="C00000"/>
                </a:solidFill>
                <a:latin typeface="微软雅黑" panose="020B0503020204020204" charset="-122"/>
                <a:ea typeface="微软雅黑" panose="020B0503020204020204" charset="-122"/>
              </a:rPr>
              <a:t>！</a:t>
            </a:r>
            <a:endParaRPr lang="en-US" altLang="zh-CN" sz="4000" b="1" dirty="0" smtClean="0">
              <a:solidFill>
                <a:srgbClr val="C00000"/>
              </a:solidFill>
              <a:latin typeface="微软雅黑" panose="020B0503020204020204" charset="-122"/>
              <a:ea typeface="微软雅黑" panose="020B0503020204020204" charset="-122"/>
            </a:endParaRPr>
          </a:p>
          <a:p>
            <a:pPr algn="ctr">
              <a:lnSpc>
                <a:spcPct val="150000"/>
              </a:lnSpc>
            </a:pPr>
            <a:r>
              <a:rPr lang="zh-CN" altLang="en-US" sz="4000" b="1" dirty="0">
                <a:solidFill>
                  <a:srgbClr val="C00000"/>
                </a:solidFill>
                <a:latin typeface="微软雅黑" panose="020B0503020204020204" charset="-122"/>
                <a:ea typeface="微软雅黑" panose="020B0503020204020204" charset="-122"/>
              </a:rPr>
              <a:t>更多学习资讯请您扫描关注</a:t>
            </a:r>
            <a:r>
              <a:rPr lang="en-US" altLang="zh-CN" sz="4000" b="1" dirty="0">
                <a:solidFill>
                  <a:srgbClr val="C00000"/>
                </a:solidFill>
                <a:latin typeface="微软雅黑" panose="020B0503020204020204" charset="-122"/>
                <a:ea typeface="微软雅黑" panose="020B0503020204020204" charset="-122"/>
              </a:rPr>
              <a:t>“</a:t>
            </a:r>
            <a:r>
              <a:rPr lang="zh-CN" altLang="en-US" sz="4000" b="1" dirty="0">
                <a:solidFill>
                  <a:srgbClr val="C00000"/>
                </a:solidFill>
                <a:latin typeface="微软雅黑" panose="020B0503020204020204" charset="-122"/>
                <a:ea typeface="微软雅黑" panose="020B0503020204020204" charset="-122"/>
              </a:rPr>
              <a:t>安康学习微平台</a:t>
            </a:r>
            <a:r>
              <a:rPr lang="en-US" altLang="zh-CN" sz="4000" b="1" dirty="0">
                <a:solidFill>
                  <a:srgbClr val="C00000"/>
                </a:solidFill>
                <a:latin typeface="微软雅黑" panose="020B0503020204020204" charset="-122"/>
                <a:ea typeface="微软雅黑" panose="020B0503020204020204" charset="-122"/>
              </a:rPr>
              <a:t>”</a:t>
            </a:r>
            <a:r>
              <a:rPr lang="zh-CN" altLang="en-US" sz="4000" b="1" dirty="0">
                <a:solidFill>
                  <a:srgbClr val="C00000"/>
                </a:solidFill>
                <a:latin typeface="微软雅黑" panose="020B0503020204020204" charset="-122"/>
                <a:ea typeface="微软雅黑" panose="020B0503020204020204" charset="-122"/>
              </a:rPr>
              <a:t>。</a:t>
            </a:r>
            <a:endParaRPr lang="zh-CN" altLang="en-US" sz="4000" b="1" dirty="0">
              <a:solidFill>
                <a:srgbClr val="C0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40" y="5217160"/>
            <a:ext cx="12357735" cy="2094865"/>
          </a:xfrm>
          <a:prstGeom prst="rect">
            <a:avLst/>
          </a:prstGeom>
        </p:spPr>
      </p:pic>
      <p:pic>
        <p:nvPicPr>
          <p:cNvPr id="2" name="图片 1" descr="平台扫一扫"/>
          <p:cNvPicPr>
            <a:picLocks noChangeAspect="1"/>
          </p:cNvPicPr>
          <p:nvPr/>
        </p:nvPicPr>
        <p:blipFill>
          <a:blip r:embed="rId3"/>
          <a:stretch>
            <a:fillRect/>
          </a:stretch>
        </p:blipFill>
        <p:spPr>
          <a:xfrm>
            <a:off x="4201160" y="3195320"/>
            <a:ext cx="3505200" cy="2630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9207702"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第二，任何时候都不能动摇高举毛泽东思想旗帜的</a:t>
            </a:r>
            <a:r>
              <a:rPr lang="zh-CN" altLang="en-US" sz="2400" b="1" dirty="0" smtClean="0">
                <a:solidFill>
                  <a:schemeClr val="bg1"/>
                </a:solidFill>
              </a:rPr>
              <a:t>原则</a:t>
            </a:r>
            <a:endParaRPr lang="zh-CN" altLang="en-US" sz="2400" b="1" dirty="0">
              <a:solidFill>
                <a:schemeClr val="bg1"/>
              </a:solidFill>
              <a:latin typeface="黑体" panose="02010600030101010101" charset="-122"/>
            </a:endParaRPr>
          </a:p>
        </p:txBody>
      </p:sp>
      <p:sp>
        <p:nvSpPr>
          <p:cNvPr id="11" name="矩形 10"/>
          <p:cNvSpPr/>
          <p:nvPr/>
        </p:nvSpPr>
        <p:spPr>
          <a:xfrm>
            <a:off x="742595" y="1246022"/>
            <a:ext cx="10709175" cy="1982600"/>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2" name="圆角矩形 6"/>
          <p:cNvSpPr/>
          <p:nvPr/>
        </p:nvSpPr>
        <p:spPr>
          <a:xfrm>
            <a:off x="742596" y="1246022"/>
            <a:ext cx="693477" cy="1982600"/>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smtClean="0">
                <a:ea typeface="微软雅黑" panose="020B0503020204020204" charset="-122"/>
              </a:rPr>
              <a:t>毛泽东思想</a:t>
            </a:r>
            <a:endParaRPr lang="zh-CN" altLang="en-US" sz="2500" b="1" dirty="0">
              <a:ea typeface="微软雅黑" panose="020B0503020204020204" charset="-122"/>
            </a:endParaRPr>
          </a:p>
        </p:txBody>
      </p:sp>
      <p:sp>
        <p:nvSpPr>
          <p:cNvPr id="13" name="文本框 12"/>
          <p:cNvSpPr txBox="1"/>
          <p:nvPr/>
        </p:nvSpPr>
        <p:spPr>
          <a:xfrm>
            <a:off x="1436073" y="1528601"/>
            <a:ext cx="9874184" cy="1292662"/>
          </a:xfrm>
          <a:prstGeom prst="rect">
            <a:avLst/>
          </a:prstGeom>
          <a:noFill/>
        </p:spPr>
        <p:txBody>
          <a:bodyPr wrap="square" rtlCol="0">
            <a:spAutoFit/>
          </a:bodyPr>
          <a:lstStyle/>
          <a:p>
            <a:pPr algn="just">
              <a:lnSpc>
                <a:spcPct val="130000"/>
              </a:lnSpc>
            </a:pPr>
            <a:r>
              <a:rPr lang="zh-CN" altLang="en-US" sz="2000" dirty="0" smtClean="0">
                <a:solidFill>
                  <a:srgbClr val="000000"/>
                </a:solidFill>
                <a:ea typeface="微软雅黑" panose="020B0503020204020204" charset="-122"/>
              </a:rPr>
              <a:t>毛泽东思想</a:t>
            </a:r>
            <a:r>
              <a:rPr lang="zh-CN" altLang="en-US" sz="2000" dirty="0">
                <a:solidFill>
                  <a:srgbClr val="000000"/>
                </a:solidFill>
                <a:ea typeface="微软雅黑" panose="020B0503020204020204" charset="-122"/>
              </a:rPr>
              <a:t>找到了农村包围城市的革命道路，并在中国革命胜利之后积极探索适合中国国情的社会主义建设道路。毛泽东思想之所以伟大，是因为它使科学社会主义思想理论第一次在中国大地上生根开花，使社会主义从一种理想体系变成了实际的国家政权形态。</a:t>
            </a:r>
            <a:endParaRPr lang="zh-CN" altLang="en-US" sz="2000" dirty="0">
              <a:solidFill>
                <a:srgbClr val="000000"/>
              </a:solidFill>
              <a:ea typeface="微软雅黑" panose="020B0503020204020204" charset="-122"/>
            </a:endParaRPr>
          </a:p>
        </p:txBody>
      </p:sp>
      <p:sp>
        <p:nvSpPr>
          <p:cNvPr id="5" name="矩形 4"/>
          <p:cNvSpPr/>
          <p:nvPr/>
        </p:nvSpPr>
        <p:spPr>
          <a:xfrm>
            <a:off x="203200" y="3840424"/>
            <a:ext cx="2167466" cy="1938992"/>
          </a:xfrm>
          <a:prstGeom prst="rect">
            <a:avLst/>
          </a:prstGeom>
        </p:spPr>
        <p:txBody>
          <a:bodyPr wrap="square">
            <a:spAutoFit/>
          </a:bodyPr>
          <a:lstStyle/>
          <a:p>
            <a:pPr algn="ctr">
              <a:lnSpc>
                <a:spcPct val="150000"/>
              </a:lnSpc>
            </a:pPr>
            <a:r>
              <a:rPr lang="zh-CN" altLang="zh-CN" sz="2000" dirty="0">
                <a:solidFill>
                  <a:srgbClr val="000000"/>
                </a:solidFill>
                <a:ea typeface="微软雅黑" panose="020B0503020204020204" charset="-122"/>
              </a:rPr>
              <a:t>以毛泽东同志为核心的党的第一代中央领导集体带领我们</a:t>
            </a:r>
            <a:endParaRPr lang="zh-CN" altLang="en-US" sz="2000" dirty="0">
              <a:solidFill>
                <a:srgbClr val="000000"/>
              </a:solidFill>
              <a:ea typeface="微软雅黑" panose="020B0503020204020204" charset="-122"/>
            </a:endParaRPr>
          </a:p>
        </p:txBody>
      </p:sp>
      <p:cxnSp>
        <p:nvCxnSpPr>
          <p:cNvPr id="15" name="直接连接符 14"/>
          <p:cNvCxnSpPr/>
          <p:nvPr/>
        </p:nvCxnSpPr>
        <p:spPr>
          <a:xfrm>
            <a:off x="2359377" y="3544780"/>
            <a:ext cx="0" cy="3228554"/>
          </a:xfrm>
          <a:prstGeom prst="line">
            <a:avLst/>
          </a:prstGeom>
          <a:ln w="63500" cap="rnd">
            <a:solidFill>
              <a:srgbClr val="D61519"/>
            </a:solidFill>
            <a:round/>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2370666" y="3652670"/>
            <a:ext cx="6750755" cy="461665"/>
            <a:chOff x="2035791" y="2752189"/>
            <a:chExt cx="6750755" cy="461665"/>
          </a:xfrm>
        </p:grpSpPr>
        <p:cxnSp>
          <p:nvCxnSpPr>
            <p:cNvPr id="18" name="直接连接符 17"/>
            <p:cNvCxnSpPr/>
            <p:nvPr/>
          </p:nvCxnSpPr>
          <p:spPr>
            <a:xfrm>
              <a:off x="2035791" y="2955109"/>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22" name="文本框 21"/>
            <p:cNvSpPr txBox="1"/>
            <p:nvPr/>
          </p:nvSpPr>
          <p:spPr>
            <a:xfrm>
              <a:off x="2713680" y="2752189"/>
              <a:ext cx="4801314" cy="461665"/>
            </a:xfrm>
            <a:prstGeom prst="rect">
              <a:avLst/>
            </a:prstGeom>
          </p:spPr>
          <p:txBody>
            <a:bodyPr wrap="none" rtlCol="0" anchor="ctr">
              <a:spAutoFit/>
            </a:bodyPr>
            <a:lstStyle/>
            <a:p>
              <a:r>
                <a:rPr lang="zh-CN" altLang="zh-CN" sz="2400" dirty="0">
                  <a:latin typeface="微软雅黑" panose="020B0503020204020204" charset="-122"/>
                  <a:ea typeface="微软雅黑" panose="020B0503020204020204" charset="-122"/>
                </a:rPr>
                <a:t>找到了新民主主义革命的正确道路</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2370666" y="4225743"/>
            <a:ext cx="6750755" cy="461665"/>
            <a:chOff x="2035791" y="3449441"/>
            <a:chExt cx="6750755" cy="461665"/>
          </a:xfrm>
        </p:grpSpPr>
        <p:cxnSp>
          <p:nvCxnSpPr>
            <p:cNvPr id="24" name="直接连接符 23"/>
            <p:cNvCxnSpPr/>
            <p:nvPr/>
          </p:nvCxnSpPr>
          <p:spPr>
            <a:xfrm>
              <a:off x="2035791" y="3708185"/>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25" name="文本框 24"/>
            <p:cNvSpPr txBox="1"/>
            <p:nvPr/>
          </p:nvSpPr>
          <p:spPr>
            <a:xfrm>
              <a:off x="2713680" y="3449441"/>
              <a:ext cx="4185761" cy="461665"/>
            </a:xfrm>
            <a:prstGeom prst="rect">
              <a:avLst/>
            </a:prstGeom>
          </p:spPr>
          <p:txBody>
            <a:bodyPr wrap="none" rtlCol="0" anchor="ctr">
              <a:spAutoFit/>
            </a:bodyPr>
            <a:lstStyle/>
            <a:p>
              <a:r>
                <a:rPr lang="zh-CN" altLang="en-US" sz="2400" dirty="0">
                  <a:latin typeface="微软雅黑" panose="020B0503020204020204" charset="-122"/>
                  <a:ea typeface="微软雅黑" panose="020B0503020204020204" charset="-122"/>
                </a:rPr>
                <a:t>完成了反帝反封建的革命任务</a:t>
              </a:r>
              <a:endParaRPr lang="zh-CN" altLang="en-US" sz="2400" dirty="0">
                <a:latin typeface="微软雅黑" panose="020B0503020204020204" charset="-122"/>
                <a:ea typeface="微软雅黑" panose="020B0503020204020204" charset="-122"/>
              </a:endParaRPr>
            </a:p>
          </p:txBody>
        </p:sp>
      </p:grpSp>
      <p:grpSp>
        <p:nvGrpSpPr>
          <p:cNvPr id="26" name="组合 25"/>
          <p:cNvGrpSpPr/>
          <p:nvPr/>
        </p:nvGrpSpPr>
        <p:grpSpPr>
          <a:xfrm>
            <a:off x="2370666" y="4920597"/>
            <a:ext cx="6750755" cy="461665"/>
            <a:chOff x="2035791" y="4258341"/>
            <a:chExt cx="6750755" cy="461665"/>
          </a:xfrm>
        </p:grpSpPr>
        <p:cxnSp>
          <p:nvCxnSpPr>
            <p:cNvPr id="27" name="直接连接符 26"/>
            <p:cNvCxnSpPr/>
            <p:nvPr/>
          </p:nvCxnSpPr>
          <p:spPr>
            <a:xfrm>
              <a:off x="2035791" y="4461261"/>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28" name="文本框 27"/>
            <p:cNvSpPr txBox="1"/>
            <p:nvPr/>
          </p:nvSpPr>
          <p:spPr>
            <a:xfrm>
              <a:off x="2713680" y="4258341"/>
              <a:ext cx="3262432" cy="461665"/>
            </a:xfrm>
            <a:prstGeom prst="rect">
              <a:avLst/>
            </a:prstGeom>
          </p:spPr>
          <p:txBody>
            <a:bodyPr wrap="none" rtlCol="0" anchor="ctr">
              <a:spAutoFit/>
            </a:bodyPr>
            <a:lstStyle/>
            <a:p>
              <a:r>
                <a:rPr lang="zh-CN" altLang="zh-CN" sz="2400" dirty="0">
                  <a:latin typeface="微软雅黑" panose="020B0503020204020204" charset="-122"/>
                  <a:ea typeface="微软雅黑" panose="020B0503020204020204" charset="-122"/>
                </a:rPr>
                <a:t>建立了中华人民共和国</a:t>
              </a:r>
              <a:endParaRPr lang="zh-CN" altLang="en-US" sz="2400" dirty="0">
                <a:latin typeface="微软雅黑" panose="020B0503020204020204" charset="-122"/>
                <a:ea typeface="微软雅黑" panose="020B0503020204020204" charset="-122"/>
              </a:endParaRPr>
            </a:p>
          </p:txBody>
        </p:sp>
      </p:grpSp>
      <p:grpSp>
        <p:nvGrpSpPr>
          <p:cNvPr id="29" name="组合 28"/>
          <p:cNvGrpSpPr/>
          <p:nvPr/>
        </p:nvGrpSpPr>
        <p:grpSpPr>
          <a:xfrm>
            <a:off x="2370666" y="5538833"/>
            <a:ext cx="6750755" cy="461665"/>
            <a:chOff x="2035791" y="4978759"/>
            <a:chExt cx="6750755" cy="461665"/>
          </a:xfrm>
        </p:grpSpPr>
        <p:cxnSp>
          <p:nvCxnSpPr>
            <p:cNvPr id="30" name="直接连接符 29"/>
            <p:cNvCxnSpPr/>
            <p:nvPr/>
          </p:nvCxnSpPr>
          <p:spPr>
            <a:xfrm>
              <a:off x="2035791" y="5214337"/>
              <a:ext cx="6750755"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31" name="文本框 30"/>
            <p:cNvSpPr txBox="1"/>
            <p:nvPr/>
          </p:nvSpPr>
          <p:spPr>
            <a:xfrm>
              <a:off x="2713680" y="4978759"/>
              <a:ext cx="3570208" cy="461665"/>
            </a:xfrm>
            <a:prstGeom prst="rect">
              <a:avLst/>
            </a:prstGeom>
          </p:spPr>
          <p:txBody>
            <a:bodyPr wrap="none" rtlCol="0" anchor="ctr">
              <a:spAutoFit/>
            </a:bodyPr>
            <a:lstStyle/>
            <a:p>
              <a:r>
                <a:rPr lang="zh-CN" altLang="zh-CN" sz="2400" dirty="0">
                  <a:latin typeface="微软雅黑" panose="020B0503020204020204" charset="-122"/>
                  <a:ea typeface="微软雅黑" panose="020B0503020204020204" charset="-122"/>
                </a:rPr>
                <a:t>确立了社会主义基本制度</a:t>
              </a:r>
              <a:endParaRPr lang="zh-CN" altLang="en-US" sz="2400" dirty="0">
                <a:latin typeface="微软雅黑" panose="020B0503020204020204" charset="-122"/>
                <a:ea typeface="微软雅黑" panose="020B0503020204020204" charset="-122"/>
              </a:endParaRPr>
            </a:p>
          </p:txBody>
        </p:sp>
      </p:grpSp>
      <p:grpSp>
        <p:nvGrpSpPr>
          <p:cNvPr id="32" name="组合 31"/>
          <p:cNvGrpSpPr/>
          <p:nvPr/>
        </p:nvGrpSpPr>
        <p:grpSpPr>
          <a:xfrm>
            <a:off x="2370666" y="6167091"/>
            <a:ext cx="9674578" cy="461665"/>
            <a:chOff x="2035791" y="5764493"/>
            <a:chExt cx="9674578" cy="461665"/>
          </a:xfrm>
        </p:grpSpPr>
        <p:cxnSp>
          <p:nvCxnSpPr>
            <p:cNvPr id="33" name="直接连接符 32"/>
            <p:cNvCxnSpPr/>
            <p:nvPr/>
          </p:nvCxnSpPr>
          <p:spPr>
            <a:xfrm>
              <a:off x="2035791" y="5967414"/>
              <a:ext cx="9674578" cy="0"/>
            </a:xfrm>
            <a:prstGeom prst="line">
              <a:avLst/>
            </a:prstGeom>
            <a:ln w="50800" cap="rnd">
              <a:solidFill>
                <a:srgbClr val="D61519">
                  <a:alpha val="70000"/>
                </a:srgbClr>
              </a:solidFill>
              <a:round/>
            </a:ln>
          </p:spPr>
          <p:style>
            <a:lnRef idx="1">
              <a:schemeClr val="accent1"/>
            </a:lnRef>
            <a:fillRef idx="0">
              <a:schemeClr val="accent1"/>
            </a:fillRef>
            <a:effectRef idx="0">
              <a:schemeClr val="accent1"/>
            </a:effectRef>
            <a:fontRef idx="minor">
              <a:schemeClr val="tx1"/>
            </a:fontRef>
          </p:style>
        </p:cxnSp>
        <p:sp useBgFill="1">
          <p:nvSpPr>
            <p:cNvPr id="34" name="文本框 33"/>
            <p:cNvSpPr txBox="1"/>
            <p:nvPr/>
          </p:nvSpPr>
          <p:spPr>
            <a:xfrm>
              <a:off x="2713680" y="5764493"/>
              <a:ext cx="4801314" cy="461665"/>
            </a:xfrm>
            <a:prstGeom prst="rect">
              <a:avLst/>
            </a:prstGeom>
          </p:spPr>
          <p:txBody>
            <a:bodyPr wrap="none" rtlCol="0" anchor="ctr">
              <a:spAutoFit/>
            </a:bodyPr>
            <a:lstStyle/>
            <a:p>
              <a:r>
                <a:rPr lang="zh-CN" altLang="en-US" sz="2400" dirty="0">
                  <a:latin typeface="微软雅黑" panose="020B0503020204020204" charset="-122"/>
                  <a:ea typeface="微软雅黑" panose="020B0503020204020204" charset="-122"/>
                </a:rPr>
                <a:t>取得了社会主义建设的基础性成就</a:t>
              </a:r>
              <a:endParaRPr lang="zh-CN" altLang="en-US" sz="2400" dirty="0">
                <a:latin typeface="微软雅黑" panose="020B0503020204020204" charset="-122"/>
                <a:ea typeface="微软雅黑" panose="020B0503020204020204" charset="-122"/>
              </a:endParaRPr>
            </a:p>
          </p:txBody>
        </p:sp>
      </p:grpSp>
      <p:sp>
        <p:nvSpPr>
          <p:cNvPr id="48" name="矩形 47"/>
          <p:cNvSpPr/>
          <p:nvPr/>
        </p:nvSpPr>
        <p:spPr>
          <a:xfrm>
            <a:off x="9540254" y="3883170"/>
            <a:ext cx="2472332" cy="2459263"/>
          </a:xfrm>
          <a:prstGeom prst="rect">
            <a:avLst/>
          </a:prstGeom>
        </p:spPr>
        <p:txBody>
          <a:bodyPr wrap="square">
            <a:spAutoFit/>
          </a:bodyPr>
          <a:lstStyle/>
          <a:p>
            <a:pPr algn="just">
              <a:lnSpc>
                <a:spcPct val="130000"/>
              </a:lnSpc>
            </a:pPr>
            <a:r>
              <a:rPr lang="zh-CN" altLang="en-US" sz="2000" dirty="0">
                <a:solidFill>
                  <a:srgbClr val="000000"/>
                </a:solidFill>
                <a:ea typeface="微软雅黑" panose="020B0503020204020204" charset="-122"/>
              </a:rPr>
              <a:t>为我们探索建设中国特色社会主义道路做了理论准备，提供了物质基础和其他必要条件，所以毛泽东思想的旗帜不能丢。</a:t>
            </a:r>
            <a:endParaRPr lang="zh-CN" altLang="en-US" sz="2000" dirty="0">
              <a:solidFill>
                <a:srgbClr val="000000"/>
              </a:solidFill>
              <a:ea typeface="微软雅黑" panose="020B0503020204020204"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par>
                                <p:cTn id="12" presetID="2" presetClass="entr" presetSubtype="4"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000" fill="hold"/>
                                        <p:tgtEl>
                                          <p:spTgt spid="17"/>
                                        </p:tgtEl>
                                        <p:attrNameLst>
                                          <p:attrName>ppt_x</p:attrName>
                                        </p:attrNameLst>
                                      </p:cBhvr>
                                      <p:tavLst>
                                        <p:tav tm="0">
                                          <p:val>
                                            <p:strVal val="#ppt_x"/>
                                          </p:val>
                                        </p:tav>
                                        <p:tav tm="100000">
                                          <p:val>
                                            <p:strVal val="#ppt_x"/>
                                          </p:val>
                                        </p:tav>
                                      </p:tavLst>
                                    </p:anim>
                                    <p:anim calcmode="lin" valueType="num">
                                      <p:cBhvr additive="base">
                                        <p:cTn id="15" dur="10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75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1000" fill="hold"/>
                                        <p:tgtEl>
                                          <p:spTgt spid="26"/>
                                        </p:tgtEl>
                                        <p:attrNameLst>
                                          <p:attrName>ppt_x</p:attrName>
                                        </p:attrNameLst>
                                      </p:cBhvr>
                                      <p:tavLst>
                                        <p:tav tm="0">
                                          <p:val>
                                            <p:strVal val="#ppt_x"/>
                                          </p:val>
                                        </p:tav>
                                        <p:tav tm="100000">
                                          <p:val>
                                            <p:strVal val="#ppt_x"/>
                                          </p:val>
                                        </p:tav>
                                      </p:tavLst>
                                    </p:anim>
                                    <p:anim calcmode="lin" valueType="num">
                                      <p:cBhvr additive="base">
                                        <p:cTn id="23" dur="10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325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fill="hold"/>
                                        <p:tgtEl>
                                          <p:spTgt spid="29"/>
                                        </p:tgtEl>
                                        <p:attrNameLst>
                                          <p:attrName>ppt_x</p:attrName>
                                        </p:attrNameLst>
                                      </p:cBhvr>
                                      <p:tavLst>
                                        <p:tav tm="0">
                                          <p:val>
                                            <p:strVal val="#ppt_x"/>
                                          </p:val>
                                        </p:tav>
                                        <p:tav tm="100000">
                                          <p:val>
                                            <p:strVal val="#ppt_x"/>
                                          </p:val>
                                        </p:tav>
                                      </p:tavLst>
                                    </p:anim>
                                    <p:anim calcmode="lin" valueType="num">
                                      <p:cBhvr additive="base">
                                        <p:cTn id="27" dur="1000" fill="hold"/>
                                        <p:tgtEl>
                                          <p:spTgt spid="2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400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1000" fill="hold"/>
                                        <p:tgtEl>
                                          <p:spTgt spid="32"/>
                                        </p:tgtEl>
                                        <p:attrNameLst>
                                          <p:attrName>ppt_x</p:attrName>
                                        </p:attrNameLst>
                                      </p:cBhvr>
                                      <p:tavLst>
                                        <p:tav tm="0">
                                          <p:val>
                                            <p:strVal val="#ppt_x"/>
                                          </p:val>
                                        </p:tav>
                                        <p:tav tm="100000">
                                          <p:val>
                                            <p:strVal val="#ppt_x"/>
                                          </p:val>
                                        </p:tav>
                                      </p:tavLst>
                                    </p:anim>
                                    <p:anim calcmode="lin" valueType="num">
                                      <p:cBhvr additive="base">
                                        <p:cTn id="31"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8703732" cy="598311"/>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2" y="0"/>
            <a:ext cx="712985" cy="734541"/>
          </a:xfrm>
          <a:prstGeom prst="rect">
            <a:avLst/>
          </a:prstGeom>
        </p:spPr>
      </p:pic>
      <p:sp>
        <p:nvSpPr>
          <p:cNvPr id="2" name="TextBox 1"/>
          <p:cNvSpPr txBox="1">
            <a:spLocks noChangeArrowheads="1"/>
          </p:cNvSpPr>
          <p:nvPr/>
        </p:nvSpPr>
        <p:spPr bwMode="auto">
          <a:xfrm>
            <a:off x="742596" y="136436"/>
            <a:ext cx="1091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第三，坚持用中国特色社会主义理论体系武装头脑</a:t>
            </a:r>
            <a:endParaRPr lang="zh-CN" altLang="en-US" sz="2400" b="1" dirty="0">
              <a:solidFill>
                <a:schemeClr val="bg1"/>
              </a:solidFill>
              <a:latin typeface="黑体" panose="02010600030101010101" charset="-122"/>
            </a:endParaRPr>
          </a:p>
        </p:txBody>
      </p:sp>
      <p:sp>
        <p:nvSpPr>
          <p:cNvPr id="11" name="矩形 10"/>
          <p:cNvSpPr/>
          <p:nvPr/>
        </p:nvSpPr>
        <p:spPr>
          <a:xfrm>
            <a:off x="742596" y="1246022"/>
            <a:ext cx="11043004" cy="187283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2" name="圆角矩形 6"/>
          <p:cNvSpPr/>
          <p:nvPr/>
        </p:nvSpPr>
        <p:spPr>
          <a:xfrm>
            <a:off x="742596" y="1246022"/>
            <a:ext cx="3118204" cy="5985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b="1" dirty="0">
                <a:ea typeface="微软雅黑" panose="020B0503020204020204" charset="-122"/>
              </a:rPr>
              <a:t>十九</a:t>
            </a:r>
            <a:r>
              <a:rPr lang="zh-CN" altLang="en-US" sz="2500" b="1" dirty="0" smtClean="0">
                <a:ea typeface="微软雅黑" panose="020B0503020204020204" charset="-122"/>
              </a:rPr>
              <a:t>大报告提出</a:t>
            </a:r>
            <a:endParaRPr lang="zh-CN" altLang="en-US" sz="2500" b="1" dirty="0">
              <a:ea typeface="微软雅黑" panose="020B0503020204020204" charset="-122"/>
            </a:endParaRPr>
          </a:p>
        </p:txBody>
      </p:sp>
      <p:sp>
        <p:nvSpPr>
          <p:cNvPr id="13" name="文本框 12"/>
          <p:cNvSpPr txBox="1"/>
          <p:nvPr/>
        </p:nvSpPr>
        <p:spPr>
          <a:xfrm>
            <a:off x="905495" y="1826197"/>
            <a:ext cx="10748517" cy="1292662"/>
          </a:xfrm>
          <a:prstGeom prst="rect">
            <a:avLst/>
          </a:prstGeom>
          <a:noFill/>
        </p:spPr>
        <p:txBody>
          <a:bodyPr wrap="square" rtlCol="0">
            <a:spAutoFit/>
          </a:bodyPr>
          <a:lstStyle/>
          <a:p>
            <a:pPr algn="just">
              <a:lnSpc>
                <a:spcPct val="130000"/>
              </a:lnSpc>
            </a:pPr>
            <a:r>
              <a:rPr lang="zh-CN" altLang="en-US" sz="2000" dirty="0">
                <a:solidFill>
                  <a:srgbClr val="000000"/>
                </a:solidFill>
                <a:ea typeface="微软雅黑" panose="020B0503020204020204" charset="-122"/>
              </a:rPr>
              <a:t>新时代中国特色社会主义思想，是对马克思列宁主义、毛泽东思想、邓小平理论、“三个代表”重要思想、科学发展观的继承和发展，是马克思主义中国化最新成果，是党和人民实践经验和集体智慧的结晶，是中国特色社会主义理论体系的重要组成部分。</a:t>
            </a:r>
            <a:endParaRPr lang="zh-CN" altLang="en-US" sz="2000" dirty="0">
              <a:solidFill>
                <a:srgbClr val="000000"/>
              </a:solidFill>
              <a:ea typeface="微软雅黑" panose="020B0503020204020204" charset="-122"/>
            </a:endParaRPr>
          </a:p>
        </p:txBody>
      </p:sp>
      <p:sp>
        <p:nvSpPr>
          <p:cNvPr id="35" name="MH_Other_1"/>
          <p:cNvSpPr/>
          <p:nvPr>
            <p:custDataLst>
              <p:tags r:id="rId2"/>
            </p:custDataLst>
          </p:nvPr>
        </p:nvSpPr>
        <p:spPr>
          <a:xfrm>
            <a:off x="387184" y="3489424"/>
            <a:ext cx="9301037" cy="1358900"/>
          </a:xfrm>
          <a:custGeom>
            <a:avLst/>
            <a:gdLst>
              <a:gd name="connsiteX0" fmla="*/ 0 w 7493001"/>
              <a:gd name="connsiteY0" fmla="*/ 241300 h 1358900"/>
              <a:gd name="connsiteX1" fmla="*/ 6258234 w 7493001"/>
              <a:gd name="connsiteY1" fmla="*/ 241300 h 1358900"/>
              <a:gd name="connsiteX2" fmla="*/ 6258234 w 7493001"/>
              <a:gd name="connsiteY2" fmla="*/ 1117600 h 1358900"/>
              <a:gd name="connsiteX3" fmla="*/ 0 w 7493001"/>
              <a:gd name="connsiteY3" fmla="*/ 1117600 h 1358900"/>
              <a:gd name="connsiteX4" fmla="*/ 6321535 w 7493001"/>
              <a:gd name="connsiteY4" fmla="*/ 0 h 1358900"/>
              <a:gd name="connsiteX5" fmla="*/ 7493001 w 7493001"/>
              <a:gd name="connsiteY5" fmla="*/ 679450 h 1358900"/>
              <a:gd name="connsiteX6" fmla="*/ 6321535 w 7493001"/>
              <a:gd name="connsiteY6"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3001" h="1358900">
                <a:moveTo>
                  <a:pt x="0" y="241300"/>
                </a:moveTo>
                <a:lnTo>
                  <a:pt x="6258234" y="241300"/>
                </a:lnTo>
                <a:lnTo>
                  <a:pt x="6258234" y="1117600"/>
                </a:lnTo>
                <a:lnTo>
                  <a:pt x="0" y="1117600"/>
                </a:lnTo>
                <a:close/>
                <a:moveTo>
                  <a:pt x="6321535" y="0"/>
                </a:moveTo>
                <a:lnTo>
                  <a:pt x="7493001" y="679450"/>
                </a:lnTo>
                <a:lnTo>
                  <a:pt x="6321535" y="1358900"/>
                </a:lnTo>
                <a:close/>
              </a:path>
            </a:pathLst>
          </a:custGeom>
          <a:gradFill>
            <a:gsLst>
              <a:gs pos="0">
                <a:srgbClr val="E30000"/>
              </a:gs>
              <a:gs pos="100000">
                <a:srgbClr val="760303"/>
              </a:gs>
            </a:gsLst>
            <a:lin ang="54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MH_SubTitle_1"/>
          <p:cNvSpPr/>
          <p:nvPr>
            <p:custDataLst>
              <p:tags r:id="rId3"/>
            </p:custDataLst>
          </p:nvPr>
        </p:nvSpPr>
        <p:spPr>
          <a:xfrm>
            <a:off x="820574" y="3976788"/>
            <a:ext cx="1558925" cy="42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zh-CN" altLang="en-US" sz="2400" dirty="0">
              <a:solidFill>
                <a:srgbClr val="FFFFFF"/>
              </a:solidFill>
              <a:ea typeface="黑体" panose="02010600030101010101" charset="-122"/>
            </a:endParaRPr>
          </a:p>
        </p:txBody>
      </p:sp>
      <p:sp>
        <p:nvSpPr>
          <p:cNvPr id="38" name="MH_SubTitle_2"/>
          <p:cNvSpPr/>
          <p:nvPr>
            <p:custDataLst>
              <p:tags r:id="rId4"/>
            </p:custDataLst>
          </p:nvPr>
        </p:nvSpPr>
        <p:spPr>
          <a:xfrm>
            <a:off x="2793834" y="3976788"/>
            <a:ext cx="2810940" cy="420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dirty="0">
              <a:solidFill>
                <a:srgbClr val="FFFFFF"/>
              </a:solidFill>
              <a:ea typeface="黑体" panose="02010600030101010101" charset="-122"/>
            </a:endParaRPr>
          </a:p>
        </p:txBody>
      </p:sp>
      <p:sp>
        <p:nvSpPr>
          <p:cNvPr id="40" name="MH_SubTitle_3"/>
          <p:cNvSpPr/>
          <p:nvPr>
            <p:custDataLst>
              <p:tags r:id="rId5"/>
            </p:custDataLst>
          </p:nvPr>
        </p:nvSpPr>
        <p:spPr>
          <a:xfrm>
            <a:off x="5972590" y="3976788"/>
            <a:ext cx="1603323" cy="4206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dirty="0">
              <a:solidFill>
                <a:srgbClr val="FFFFFF"/>
              </a:solidFill>
              <a:ea typeface="黑体" panose="02010600030101010101" charset="-122"/>
            </a:endParaRPr>
          </a:p>
        </p:txBody>
      </p:sp>
      <p:sp>
        <p:nvSpPr>
          <p:cNvPr id="3" name="矩形 2"/>
          <p:cNvSpPr/>
          <p:nvPr/>
        </p:nvSpPr>
        <p:spPr>
          <a:xfrm>
            <a:off x="774585" y="3971687"/>
            <a:ext cx="1603324" cy="430887"/>
          </a:xfrm>
          <a:prstGeom prst="rect">
            <a:avLst/>
          </a:prstGeom>
        </p:spPr>
        <p:txBody>
          <a:bodyPr wrap="none">
            <a:spAutoFit/>
          </a:bodyPr>
          <a:lstStyle/>
          <a:p>
            <a:pPr algn="ctr">
              <a:defRPr/>
            </a:pPr>
            <a:r>
              <a:rPr lang="zh-CN" altLang="en-US" sz="2200" b="1" dirty="0">
                <a:solidFill>
                  <a:srgbClr val="FFFFFF"/>
                </a:solidFill>
                <a:ea typeface="黑体" panose="02010600030101010101" charset="-122"/>
              </a:rPr>
              <a:t>邓小平理论</a:t>
            </a:r>
            <a:endParaRPr lang="zh-CN" altLang="en-US" sz="2200" b="1" dirty="0">
              <a:solidFill>
                <a:srgbClr val="FFFFFF"/>
              </a:solidFill>
              <a:ea typeface="黑体" panose="02010600030101010101" charset="-122"/>
            </a:endParaRPr>
          </a:p>
        </p:txBody>
      </p:sp>
      <p:sp>
        <p:nvSpPr>
          <p:cNvPr id="42" name="文本框 41"/>
          <p:cNvSpPr txBox="1"/>
          <p:nvPr/>
        </p:nvSpPr>
        <p:spPr>
          <a:xfrm>
            <a:off x="433924" y="4776589"/>
            <a:ext cx="2332223" cy="1446550"/>
          </a:xfrm>
          <a:prstGeom prst="rect">
            <a:avLst/>
          </a:prstGeom>
          <a:noFill/>
        </p:spPr>
        <p:txBody>
          <a:bodyPr wrap="square" rtlCol="0">
            <a:spAutoFit/>
          </a:bodyPr>
          <a:lstStyle/>
          <a:p>
            <a:pPr algn="just">
              <a:lnSpc>
                <a:spcPct val="110000"/>
              </a:lnSpc>
            </a:pPr>
            <a:r>
              <a:rPr lang="zh-CN" altLang="en-US" sz="2000" dirty="0">
                <a:solidFill>
                  <a:srgbClr val="000000"/>
                </a:solidFill>
                <a:ea typeface="微软雅黑" panose="020B0503020204020204" charset="-122"/>
              </a:rPr>
              <a:t>是马克思主义在中国发展的新的历史阶段，是中国共产党集体智慧的结晶。</a:t>
            </a:r>
            <a:endParaRPr lang="zh-CN" altLang="en-US" sz="2000" dirty="0">
              <a:solidFill>
                <a:srgbClr val="000000"/>
              </a:solidFill>
              <a:ea typeface="微软雅黑" panose="020B0503020204020204" charset="-122"/>
            </a:endParaRPr>
          </a:p>
        </p:txBody>
      </p:sp>
      <p:sp>
        <p:nvSpPr>
          <p:cNvPr id="43" name="矩形 42"/>
          <p:cNvSpPr/>
          <p:nvPr/>
        </p:nvSpPr>
        <p:spPr>
          <a:xfrm>
            <a:off x="2582793" y="3971687"/>
            <a:ext cx="3021981" cy="430887"/>
          </a:xfrm>
          <a:prstGeom prst="rect">
            <a:avLst/>
          </a:prstGeom>
        </p:spPr>
        <p:txBody>
          <a:bodyPr wrap="none">
            <a:spAutoFit/>
          </a:bodyPr>
          <a:lstStyle/>
          <a:p>
            <a:pPr algn="ctr">
              <a:defRPr/>
            </a:pPr>
            <a:r>
              <a:rPr lang="zh-CN" altLang="en-US" sz="2200" b="1" dirty="0">
                <a:solidFill>
                  <a:srgbClr val="FFFFFF"/>
                </a:solidFill>
                <a:ea typeface="黑体" panose="02010600030101010101" charset="-122"/>
              </a:rPr>
              <a:t>“三个代表”重要思想</a:t>
            </a:r>
            <a:endParaRPr lang="zh-CN" altLang="en-US" sz="2200" b="1" dirty="0">
              <a:solidFill>
                <a:srgbClr val="FFFFFF"/>
              </a:solidFill>
              <a:ea typeface="黑体" panose="02010600030101010101" charset="-122"/>
            </a:endParaRPr>
          </a:p>
        </p:txBody>
      </p:sp>
      <p:sp>
        <p:nvSpPr>
          <p:cNvPr id="44" name="文本框 43"/>
          <p:cNvSpPr txBox="1"/>
          <p:nvPr/>
        </p:nvSpPr>
        <p:spPr>
          <a:xfrm>
            <a:off x="3185118" y="4848324"/>
            <a:ext cx="2028371" cy="1107996"/>
          </a:xfrm>
          <a:prstGeom prst="rect">
            <a:avLst/>
          </a:prstGeom>
          <a:noFill/>
        </p:spPr>
        <p:txBody>
          <a:bodyPr wrap="square" rtlCol="0">
            <a:spAutoFit/>
          </a:bodyPr>
          <a:lstStyle/>
          <a:p>
            <a:pPr algn="just">
              <a:lnSpc>
                <a:spcPct val="110000"/>
              </a:lnSpc>
            </a:pPr>
            <a:r>
              <a:rPr lang="zh-CN" altLang="en-US" sz="2000" dirty="0">
                <a:solidFill>
                  <a:srgbClr val="000000"/>
                </a:solidFill>
                <a:ea typeface="微软雅黑" panose="020B0503020204020204" charset="-122"/>
              </a:rPr>
              <a:t>回答了“建设什么样的党、怎样建设党”的问题。</a:t>
            </a:r>
            <a:endParaRPr lang="zh-CN" altLang="en-US" sz="2000" dirty="0">
              <a:solidFill>
                <a:srgbClr val="000000"/>
              </a:solidFill>
              <a:ea typeface="微软雅黑" panose="020B0503020204020204" charset="-122"/>
            </a:endParaRPr>
          </a:p>
        </p:txBody>
      </p:sp>
      <p:sp>
        <p:nvSpPr>
          <p:cNvPr id="45" name="矩形 44"/>
          <p:cNvSpPr/>
          <p:nvPr/>
        </p:nvSpPr>
        <p:spPr>
          <a:xfrm>
            <a:off x="5972590" y="3966588"/>
            <a:ext cx="1603323" cy="430887"/>
          </a:xfrm>
          <a:prstGeom prst="rect">
            <a:avLst/>
          </a:prstGeom>
        </p:spPr>
        <p:txBody>
          <a:bodyPr wrap="none">
            <a:spAutoFit/>
          </a:bodyPr>
          <a:lstStyle/>
          <a:p>
            <a:pPr algn="ctr">
              <a:defRPr/>
            </a:pPr>
            <a:r>
              <a:rPr lang="zh-CN" altLang="en-US" sz="2200" b="1" dirty="0">
                <a:solidFill>
                  <a:srgbClr val="FFFFFF"/>
                </a:solidFill>
                <a:ea typeface="黑体" panose="02010600030101010101" charset="-122"/>
              </a:rPr>
              <a:t>科学发展观</a:t>
            </a:r>
            <a:endParaRPr lang="zh-CN" altLang="en-US" sz="2200" b="1" dirty="0">
              <a:solidFill>
                <a:srgbClr val="FFFFFF"/>
              </a:solidFill>
              <a:ea typeface="黑体" panose="02010600030101010101" charset="-122"/>
            </a:endParaRPr>
          </a:p>
        </p:txBody>
      </p:sp>
      <p:sp>
        <p:nvSpPr>
          <p:cNvPr id="46" name="文本框 45"/>
          <p:cNvSpPr txBox="1"/>
          <p:nvPr/>
        </p:nvSpPr>
        <p:spPr>
          <a:xfrm>
            <a:off x="5632460" y="4848324"/>
            <a:ext cx="2283581" cy="1446550"/>
          </a:xfrm>
          <a:prstGeom prst="rect">
            <a:avLst/>
          </a:prstGeom>
          <a:noFill/>
        </p:spPr>
        <p:txBody>
          <a:bodyPr wrap="square" rtlCol="0">
            <a:spAutoFit/>
          </a:bodyPr>
          <a:lstStyle/>
          <a:p>
            <a:pPr algn="just">
              <a:lnSpc>
                <a:spcPct val="110000"/>
              </a:lnSpc>
            </a:pPr>
            <a:r>
              <a:rPr lang="zh-CN" altLang="en-US" sz="2000" dirty="0">
                <a:solidFill>
                  <a:srgbClr val="000000"/>
                </a:solidFill>
                <a:ea typeface="微软雅黑" panose="020B0503020204020204" charset="-122"/>
              </a:rPr>
              <a:t>重点回答了在新形势下“实现什么样的发展，怎样发展”的重大问题。</a:t>
            </a:r>
            <a:endParaRPr lang="zh-CN" altLang="en-US" sz="2000" dirty="0">
              <a:solidFill>
                <a:srgbClr val="000000"/>
              </a:solidFill>
              <a:ea typeface="微软雅黑" panose="020B0503020204020204" charset="-122"/>
            </a:endParaRPr>
          </a:p>
        </p:txBody>
      </p:sp>
      <p:sp>
        <p:nvSpPr>
          <p:cNvPr id="4" name="矩形 3"/>
          <p:cNvSpPr/>
          <p:nvPr/>
        </p:nvSpPr>
        <p:spPr>
          <a:xfrm>
            <a:off x="9691153" y="3494107"/>
            <a:ext cx="2244223" cy="2800767"/>
          </a:xfrm>
          <a:prstGeom prst="rect">
            <a:avLst/>
          </a:prstGeom>
        </p:spPr>
        <p:txBody>
          <a:bodyPr wrap="square">
            <a:spAutoFit/>
          </a:bodyPr>
          <a:lstStyle/>
          <a:p>
            <a:pPr algn="just">
              <a:lnSpc>
                <a:spcPct val="110000"/>
              </a:lnSpc>
              <a:spcAft>
                <a:spcPts val="0"/>
              </a:spcAft>
            </a:pPr>
            <a:r>
              <a:rPr lang="zh-CN" altLang="zh-CN" sz="2000" dirty="0">
                <a:solidFill>
                  <a:srgbClr val="000000"/>
                </a:solidFill>
                <a:ea typeface="微软雅黑" panose="020B0503020204020204" charset="-122"/>
              </a:rPr>
              <a:t>邓小平理论、“三个代表”重要思、科学发展观都有自己的逻辑体系，解决了一段时间内中国共产党在经济社会发展中的重要问题，各有侧重。</a:t>
            </a:r>
            <a:endParaRPr lang="zh-CN" altLang="zh-CN" sz="2000" dirty="0">
              <a:solidFill>
                <a:srgbClr val="000000"/>
              </a:solidFill>
              <a:ea typeface="微软雅黑" panose="020B0503020204020204" charset="-122"/>
            </a:endParaRPr>
          </a:p>
        </p:txBody>
      </p:sp>
    </p:spTree>
    <p:custDataLst>
      <p:tags r:id="rId6"/>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3"/>
          <p:cNvSpPr/>
          <p:nvPr/>
        </p:nvSpPr>
        <p:spPr>
          <a:xfrm>
            <a:off x="1" y="68114"/>
            <a:ext cx="10210800" cy="899319"/>
          </a:xfrm>
          <a:custGeom>
            <a:avLst/>
            <a:gdLst>
              <a:gd name="connsiteX0" fmla="*/ 0 w 6018663"/>
              <a:gd name="connsiteY0" fmla="*/ 0 h 791570"/>
              <a:gd name="connsiteX1" fmla="*/ 6018663 w 6018663"/>
              <a:gd name="connsiteY1" fmla="*/ 0 h 791570"/>
              <a:gd name="connsiteX2" fmla="*/ 6018663 w 6018663"/>
              <a:gd name="connsiteY2" fmla="*/ 791570 h 791570"/>
              <a:gd name="connsiteX3" fmla="*/ 0 w 6018663"/>
              <a:gd name="connsiteY3" fmla="*/ 791570 h 791570"/>
              <a:gd name="connsiteX4" fmla="*/ 0 w 6018663"/>
              <a:gd name="connsiteY4" fmla="*/ 0 h 791570"/>
              <a:gd name="connsiteX0-1" fmla="*/ 0 w 6018663"/>
              <a:gd name="connsiteY0-2" fmla="*/ 0 h 791570"/>
              <a:gd name="connsiteX1-3" fmla="*/ 6018663 w 6018663"/>
              <a:gd name="connsiteY1-4" fmla="*/ 0 h 791570"/>
              <a:gd name="connsiteX2-5" fmla="*/ 5186149 w 6018663"/>
              <a:gd name="connsiteY2-6" fmla="*/ 791570 h 791570"/>
              <a:gd name="connsiteX3-7" fmla="*/ 0 w 6018663"/>
              <a:gd name="connsiteY3-8" fmla="*/ 791570 h 791570"/>
              <a:gd name="connsiteX4-9" fmla="*/ 0 w 6018663"/>
              <a:gd name="connsiteY4-10" fmla="*/ 0 h 7915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18663" h="791570">
                <a:moveTo>
                  <a:pt x="0" y="0"/>
                </a:moveTo>
                <a:lnTo>
                  <a:pt x="6018663" y="0"/>
                </a:lnTo>
                <a:lnTo>
                  <a:pt x="5186149" y="791570"/>
                </a:lnTo>
                <a:lnTo>
                  <a:pt x="0" y="79157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806" y="150502"/>
            <a:ext cx="712985" cy="734541"/>
          </a:xfrm>
          <a:prstGeom prst="rect">
            <a:avLst/>
          </a:prstGeom>
        </p:spPr>
      </p:pic>
      <p:sp>
        <p:nvSpPr>
          <p:cNvPr id="2" name="TextBox 1"/>
          <p:cNvSpPr txBox="1">
            <a:spLocks noChangeArrowheads="1"/>
          </p:cNvSpPr>
          <p:nvPr/>
        </p:nvSpPr>
        <p:spPr bwMode="auto">
          <a:xfrm>
            <a:off x="742596" y="102273"/>
            <a:ext cx="89348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charset="-122"/>
                <a:ea typeface="微软雅黑" panose="020B0503020204020204" charset="-122"/>
              </a:defRPr>
            </a:lvl1pPr>
            <a:lvl2pPr>
              <a:defRPr sz="2800">
                <a:solidFill>
                  <a:schemeClr val="tx1"/>
                </a:solidFill>
                <a:latin typeface="微软雅黑" panose="020B0503020204020204" charset="-122"/>
                <a:ea typeface="微软雅黑" panose="020B0503020204020204" charset="-122"/>
              </a:defRPr>
            </a:lvl2pPr>
            <a:lvl3pPr>
              <a:defRPr sz="2400">
                <a:solidFill>
                  <a:schemeClr val="tx1"/>
                </a:solidFill>
                <a:latin typeface="微软雅黑" panose="020B0503020204020204" charset="-122"/>
                <a:ea typeface="微软雅黑" panose="020B0503020204020204" charset="-122"/>
              </a:defRPr>
            </a:lvl3pPr>
            <a:lvl4pPr>
              <a:defRPr sz="2000">
                <a:solidFill>
                  <a:schemeClr val="tx1"/>
                </a:solidFill>
                <a:latin typeface="微软雅黑" panose="020B0503020204020204" charset="-122"/>
                <a:ea typeface="微软雅黑" panose="020B0503020204020204" charset="-122"/>
              </a:defRPr>
            </a:lvl4pPr>
            <a:lvl5pPr>
              <a:defRPr sz="2000">
                <a:solidFill>
                  <a:schemeClr val="tx1"/>
                </a:solidFill>
                <a:latin typeface="微软雅黑" panose="020B0503020204020204" charset="-122"/>
                <a:ea typeface="微软雅黑" panose="020B0503020204020204" charset="-122"/>
              </a:defRPr>
            </a:lvl5pPr>
            <a:lvl6pPr>
              <a:defRPr sz="2000">
                <a:solidFill>
                  <a:schemeClr val="tx1"/>
                </a:solidFill>
                <a:latin typeface="微软雅黑" panose="020B0503020204020204" charset="-122"/>
                <a:ea typeface="微软雅黑" panose="020B0503020204020204" charset="-122"/>
              </a:defRPr>
            </a:lvl6pPr>
            <a:lvl7pPr>
              <a:defRPr sz="2000">
                <a:solidFill>
                  <a:schemeClr val="tx1"/>
                </a:solidFill>
                <a:latin typeface="微软雅黑" panose="020B0503020204020204" charset="-122"/>
                <a:ea typeface="微软雅黑" panose="020B0503020204020204" charset="-122"/>
              </a:defRPr>
            </a:lvl7pPr>
            <a:lvl8pPr>
              <a:defRPr sz="2000">
                <a:solidFill>
                  <a:schemeClr val="tx1"/>
                </a:solidFill>
                <a:latin typeface="微软雅黑" panose="020B0503020204020204" charset="-122"/>
                <a:ea typeface="微软雅黑" panose="020B0503020204020204" charset="-122"/>
              </a:defRPr>
            </a:lvl8pPr>
            <a:lvl9pPr>
              <a:defRPr sz="2000">
                <a:solidFill>
                  <a:schemeClr val="tx1"/>
                </a:solidFill>
                <a:latin typeface="微软雅黑" panose="020B0503020204020204" charset="-122"/>
                <a:ea typeface="微软雅黑" panose="020B0503020204020204" charset="-122"/>
              </a:defRPr>
            </a:lvl9pPr>
          </a:lstStyle>
          <a:p>
            <a:r>
              <a:rPr lang="zh-CN" altLang="en-US" sz="2400" b="1" dirty="0">
                <a:solidFill>
                  <a:schemeClr val="bg1"/>
                </a:solidFill>
              </a:rPr>
              <a:t>第四，习近平新时代中国特色社会主义思想与中国特色社会主义理论体系一脉相承，与时俱</a:t>
            </a:r>
            <a:r>
              <a:rPr lang="zh-CN" altLang="en-US" sz="2400" b="1" dirty="0" smtClean="0">
                <a:solidFill>
                  <a:schemeClr val="bg1"/>
                </a:solidFill>
              </a:rPr>
              <a:t>进</a:t>
            </a:r>
            <a:endParaRPr lang="zh-CN" altLang="en-US" sz="2400" b="1" dirty="0">
              <a:solidFill>
                <a:schemeClr val="bg1"/>
              </a:solidFill>
              <a:latin typeface="黑体" panose="02010600030101010101" charset="-122"/>
            </a:endParaRPr>
          </a:p>
        </p:txBody>
      </p:sp>
      <p:sp>
        <p:nvSpPr>
          <p:cNvPr id="18" name="矩形 17"/>
          <p:cNvSpPr/>
          <p:nvPr/>
        </p:nvSpPr>
        <p:spPr>
          <a:xfrm>
            <a:off x="3214006" y="1813117"/>
            <a:ext cx="5479774" cy="839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矩形 18"/>
          <p:cNvSpPr/>
          <p:nvPr/>
        </p:nvSpPr>
        <p:spPr>
          <a:xfrm>
            <a:off x="3214006" y="3835911"/>
            <a:ext cx="5479774" cy="977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文本框 19"/>
          <p:cNvSpPr txBox="1"/>
          <p:nvPr/>
        </p:nvSpPr>
        <p:spPr>
          <a:xfrm>
            <a:off x="3214006" y="1778954"/>
            <a:ext cx="5479774" cy="858825"/>
          </a:xfrm>
          <a:prstGeom prst="rect">
            <a:avLst/>
          </a:prstGeom>
          <a:gradFill>
            <a:gsLst>
              <a:gs pos="0">
                <a:srgbClr val="E30000"/>
              </a:gs>
              <a:gs pos="100000">
                <a:srgbClr val="760303"/>
              </a:gs>
            </a:gsLst>
            <a:lin ang="5400000" scaled="0"/>
          </a:gradFill>
        </p:spPr>
        <p:txBody>
          <a:bodyPr wrap="square" rtlCol="0">
            <a:spAutoFit/>
          </a:bodyPr>
          <a:lstStyle/>
          <a:p>
            <a:pPr algn="ctr">
              <a:lnSpc>
                <a:spcPct val="130000"/>
              </a:lnSpc>
            </a:pPr>
            <a:r>
              <a:rPr lang="zh-CN" altLang="en-US" sz="2000" dirty="0" smtClean="0">
                <a:solidFill>
                  <a:schemeClr val="bg1"/>
                </a:solidFill>
                <a:ea typeface="微软雅黑" panose="020B0503020204020204" charset="-122"/>
              </a:rPr>
              <a:t>十九大报告提出：</a:t>
            </a:r>
            <a:endParaRPr lang="en-US" altLang="zh-CN" sz="2000" dirty="0" smtClean="0">
              <a:solidFill>
                <a:schemeClr val="bg1"/>
              </a:solidFill>
              <a:ea typeface="微软雅黑" panose="020B0503020204020204" charset="-122"/>
            </a:endParaRPr>
          </a:p>
          <a:p>
            <a:pPr algn="ctr">
              <a:lnSpc>
                <a:spcPct val="130000"/>
              </a:lnSpc>
            </a:pPr>
            <a:r>
              <a:rPr lang="zh-CN" altLang="en-US" sz="2000" dirty="0" smtClean="0">
                <a:solidFill>
                  <a:schemeClr val="bg1"/>
                </a:solidFill>
                <a:ea typeface="微软雅黑" panose="020B0503020204020204" charset="-122"/>
              </a:rPr>
              <a:t>我国</a:t>
            </a:r>
            <a:r>
              <a:rPr lang="zh-CN" altLang="en-US" sz="2000" dirty="0">
                <a:solidFill>
                  <a:schemeClr val="bg1"/>
                </a:solidFill>
                <a:ea typeface="微软雅黑" panose="020B0503020204020204" charset="-122"/>
              </a:rPr>
              <a:t>社会主要矛盾已经转化为</a:t>
            </a:r>
            <a:endParaRPr lang="zh-CN" altLang="en-US" sz="2000" b="1" dirty="0">
              <a:solidFill>
                <a:schemeClr val="bg1"/>
              </a:solidFill>
              <a:ea typeface="微软雅黑" panose="020B0503020204020204" charset="-122"/>
            </a:endParaRPr>
          </a:p>
        </p:txBody>
      </p:sp>
      <p:sp>
        <p:nvSpPr>
          <p:cNvPr id="21" name="文本框 20"/>
          <p:cNvSpPr txBox="1"/>
          <p:nvPr/>
        </p:nvSpPr>
        <p:spPr>
          <a:xfrm>
            <a:off x="3214006" y="3835863"/>
            <a:ext cx="5479774" cy="935449"/>
          </a:xfrm>
          <a:prstGeom prst="rect">
            <a:avLst/>
          </a:prstGeom>
          <a:gradFill>
            <a:gsLst>
              <a:gs pos="0">
                <a:srgbClr val="E30000"/>
              </a:gs>
              <a:gs pos="100000">
                <a:srgbClr val="760303"/>
              </a:gs>
            </a:gsLst>
            <a:lin ang="5400000" scaled="0"/>
          </a:gradFill>
        </p:spPr>
        <p:txBody>
          <a:bodyPr wrap="square" rtlCol="0">
            <a:spAutoFit/>
          </a:bodyPr>
          <a:lstStyle/>
          <a:p>
            <a:pPr algn="just">
              <a:lnSpc>
                <a:spcPct val="130000"/>
              </a:lnSpc>
            </a:pPr>
            <a:r>
              <a:rPr lang="zh-CN" altLang="en-US" sz="2200" b="1" dirty="0">
                <a:solidFill>
                  <a:schemeClr val="bg1"/>
                </a:solidFill>
                <a:ea typeface="微软雅黑" panose="020B0503020204020204" charset="-122"/>
              </a:rPr>
              <a:t>“人民日益增长的美好生活需要和不平衡不充分的发展之间的矛盾”</a:t>
            </a:r>
            <a:endParaRPr lang="zh-CN" altLang="en-US" sz="2200" b="1" dirty="0">
              <a:solidFill>
                <a:schemeClr val="bg1"/>
              </a:solidFill>
              <a:ea typeface="微软雅黑" panose="020B0503020204020204" charset="-122"/>
            </a:endParaRPr>
          </a:p>
        </p:txBody>
      </p:sp>
      <p:sp>
        <p:nvSpPr>
          <p:cNvPr id="23" name="箭头: 下 7"/>
          <p:cNvSpPr/>
          <p:nvPr/>
        </p:nvSpPr>
        <p:spPr>
          <a:xfrm>
            <a:off x="4128406" y="2904492"/>
            <a:ext cx="476250" cy="7934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箭头: 下 8"/>
          <p:cNvSpPr/>
          <p:nvPr/>
        </p:nvSpPr>
        <p:spPr>
          <a:xfrm>
            <a:off x="5637486" y="2904492"/>
            <a:ext cx="476250" cy="7934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箭头: 下 9"/>
          <p:cNvSpPr/>
          <p:nvPr/>
        </p:nvSpPr>
        <p:spPr>
          <a:xfrm>
            <a:off x="7146566" y="2904492"/>
            <a:ext cx="476250" cy="7934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3"/>
          <p:cNvSpPr/>
          <p:nvPr/>
        </p:nvSpPr>
        <p:spPr>
          <a:xfrm>
            <a:off x="450850" y="5034920"/>
            <a:ext cx="11164207" cy="892552"/>
          </a:xfrm>
          <a:prstGeom prst="rect">
            <a:avLst/>
          </a:prstGeom>
        </p:spPr>
        <p:txBody>
          <a:bodyPr wrap="square">
            <a:spAutoFit/>
          </a:bodyPr>
          <a:lstStyle/>
          <a:p>
            <a:pPr algn="just">
              <a:lnSpc>
                <a:spcPct val="130000"/>
              </a:lnSpc>
            </a:pPr>
            <a:r>
              <a:rPr lang="zh-CN" altLang="zh-CN" sz="2000" dirty="0">
                <a:solidFill>
                  <a:srgbClr val="000000"/>
                </a:solidFill>
                <a:ea typeface="微软雅黑" panose="020B0503020204020204" charset="-122"/>
              </a:rPr>
              <a:t>但是我国社会主要矛盾的变化，没有改变我们对我国社会主义所处历史阶段的判断，</a:t>
            </a:r>
            <a:r>
              <a:rPr lang="zh-CN" altLang="zh-CN" sz="2000" b="1" dirty="0">
                <a:solidFill>
                  <a:srgbClr val="000000"/>
                </a:solidFill>
                <a:ea typeface="微软雅黑" panose="020B0503020204020204" charset="-122"/>
              </a:rPr>
              <a:t>我国仍处于并将长期处于社会主义初级阶段的基本国情没有变，我国是世界最大发展中国家的国际地位没有变</a:t>
            </a:r>
            <a:r>
              <a:rPr lang="zh-CN" altLang="zh-CN" sz="2000" dirty="0">
                <a:solidFill>
                  <a:srgbClr val="000000"/>
                </a:solidFill>
                <a:ea typeface="微软雅黑" panose="020B0503020204020204" charset="-122"/>
              </a:rPr>
              <a:t>。</a:t>
            </a:r>
            <a:endParaRPr lang="zh-CN" altLang="en-US" sz="2000" dirty="0">
              <a:solidFill>
                <a:srgbClr val="000000"/>
              </a:solidFill>
              <a:ea typeface="微软雅黑" panose="020B0503020204020204" charset="-122"/>
            </a:endParaRPr>
          </a:p>
        </p:txBody>
      </p:sp>
      <p:sp>
        <p:nvSpPr>
          <p:cNvPr id="26" name="矩形 25"/>
          <p:cNvSpPr/>
          <p:nvPr/>
        </p:nvSpPr>
        <p:spPr>
          <a:xfrm>
            <a:off x="450849" y="3801573"/>
            <a:ext cx="11164207" cy="238151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Tree>
    <p:custDataLst>
      <p:tags r:id="rId2"/>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物体&#10;&#10;已生成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b="-1"/>
          <a:stretch>
            <a:fillRect/>
          </a:stretch>
        </p:blipFill>
        <p:spPr>
          <a:xfrm>
            <a:off x="0" y="0"/>
            <a:ext cx="12192000" cy="6858000"/>
          </a:xfrm>
          <a:prstGeom prst="rect">
            <a:avLst/>
          </a:prstGeom>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9" y="5091289"/>
            <a:ext cx="10923052" cy="2355798"/>
          </a:xfrm>
          <a:prstGeom prst="rect">
            <a:avLst/>
          </a:prstGeom>
        </p:spPr>
      </p:pic>
      <p:cxnSp>
        <p:nvCxnSpPr>
          <p:cNvPr id="7" name="直接连接符 6"/>
          <p:cNvCxnSpPr/>
          <p:nvPr/>
        </p:nvCxnSpPr>
        <p:spPr>
          <a:xfrm>
            <a:off x="1595179" y="4707301"/>
            <a:ext cx="9530687" cy="0"/>
          </a:xfrm>
          <a:prstGeom prst="line">
            <a:avLst/>
          </a:prstGeom>
          <a:ln>
            <a:solidFill>
              <a:srgbClr val="EA7E1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637" y="846337"/>
            <a:ext cx="1965277" cy="1965277"/>
          </a:xfrm>
          <a:prstGeom prst="rect">
            <a:avLst/>
          </a:prstGeom>
        </p:spPr>
      </p:pic>
      <p:sp>
        <p:nvSpPr>
          <p:cNvPr id="10" name="文本框 9"/>
          <p:cNvSpPr txBox="1"/>
          <p:nvPr/>
        </p:nvSpPr>
        <p:spPr>
          <a:xfrm>
            <a:off x="1515033" y="2517084"/>
            <a:ext cx="9690977" cy="2123658"/>
          </a:xfrm>
          <a:prstGeom prst="rect">
            <a:avLst/>
          </a:prstGeom>
          <a:noFill/>
        </p:spPr>
        <p:txBody>
          <a:bodyPr wrap="square" rtlCol="0">
            <a:spAutoFit/>
          </a:bodyPr>
          <a:lstStyle/>
          <a:p>
            <a:pPr algn="ctr">
              <a:lnSpc>
                <a:spcPct val="150000"/>
              </a:lnSpc>
            </a:pPr>
            <a:r>
              <a:rPr lang="zh-CN" altLang="en-US" sz="4400" b="1" dirty="0">
                <a:solidFill>
                  <a:srgbClr val="C00000"/>
                </a:solidFill>
                <a:latin typeface="微软雅黑" panose="020B0503020204020204" charset="-122"/>
                <a:ea typeface="微软雅黑" panose="020B0503020204020204" charset="-122"/>
              </a:rPr>
              <a:t>习近平新时代中国特色社会主义思想的重大意义</a:t>
            </a:r>
            <a:endParaRPr lang="zh-CN" altLang="en-US" sz="4400" b="1" dirty="0">
              <a:solidFill>
                <a:srgbClr val="C00000"/>
              </a:solidFill>
              <a:latin typeface="微软雅黑" panose="020B0503020204020204" charset="-122"/>
              <a:ea typeface="微软雅黑" panose="020B0503020204020204" charset="-122"/>
            </a:endParaRPr>
          </a:p>
        </p:txBody>
      </p:sp>
      <p:sp>
        <p:nvSpPr>
          <p:cNvPr id="11" name="矩形 10"/>
          <p:cNvSpPr/>
          <p:nvPr/>
        </p:nvSpPr>
        <p:spPr>
          <a:xfrm>
            <a:off x="5748233" y="1540940"/>
            <a:ext cx="1043876" cy="1015663"/>
          </a:xfrm>
          <a:prstGeom prst="rect">
            <a:avLst/>
          </a:prstGeom>
        </p:spPr>
        <p:txBody>
          <a:bodyPr wrap="none">
            <a:spAutoFit/>
          </a:bodyPr>
          <a:lstStyle/>
          <a:p>
            <a:r>
              <a:rPr lang="en-US" altLang="zh-CN" sz="6000" b="1" dirty="0" smtClean="0">
                <a:latin typeface="方正大黑简体" panose="02010601030101010101" pitchFamily="2" charset="-122"/>
                <a:ea typeface="方正大黑简体" panose="02010601030101010101" pitchFamily="2" charset="-122"/>
              </a:rPr>
              <a:t>02</a:t>
            </a:r>
            <a:endParaRPr lang="zh-CN" altLang="en-US" sz="6000" b="1" dirty="0">
              <a:latin typeface="方正大黑简体" panose="02010601030101010101" pitchFamily="2" charset="-122"/>
              <a:ea typeface="方正大黑简体" panose="02010601030101010101" pitchFamily="2" charset="-122"/>
            </a:endParaRPr>
          </a:p>
        </p:txBody>
      </p:sp>
    </p:spTree>
    <p:custDataLst>
      <p:tags r:id="rId4"/>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858" y="-12757"/>
            <a:ext cx="712985" cy="734541"/>
          </a:xfrm>
          <a:prstGeom prst="rect">
            <a:avLst/>
          </a:prstGeom>
        </p:spPr>
      </p:pic>
      <p:grpSp>
        <p:nvGrpSpPr>
          <p:cNvPr id="18" name="组合 17"/>
          <p:cNvGrpSpPr/>
          <p:nvPr/>
        </p:nvGrpSpPr>
        <p:grpSpPr>
          <a:xfrm>
            <a:off x="5498240" y="1072360"/>
            <a:ext cx="1978926" cy="2738558"/>
            <a:chOff x="2135874" y="3138985"/>
            <a:chExt cx="1978926" cy="2738558"/>
          </a:xfrm>
        </p:grpSpPr>
        <p:sp>
          <p:nvSpPr>
            <p:cNvPr id="19" name="矩形: 圆角 18"/>
            <p:cNvSpPr/>
            <p:nvPr/>
          </p:nvSpPr>
          <p:spPr>
            <a:xfrm>
              <a:off x="2135874" y="3543776"/>
              <a:ext cx="1978926" cy="2333767"/>
            </a:xfrm>
            <a:prstGeom prst="roundRect">
              <a:avLst>
                <a:gd name="adj" fmla="val 13219"/>
              </a:avLst>
            </a:prstGeom>
            <a:noFill/>
            <a:ln w="50800">
              <a:solidFill>
                <a:srgbClr val="EE2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2743200" y="3138985"/>
              <a:ext cx="764275" cy="764275"/>
              <a:chOff x="2743200" y="3138985"/>
              <a:chExt cx="764275" cy="764275"/>
            </a:xfrm>
          </p:grpSpPr>
          <p:sp>
            <p:nvSpPr>
              <p:cNvPr id="22" name="椭圆 21"/>
              <p:cNvSpPr/>
              <p:nvPr/>
            </p:nvSpPr>
            <p:spPr>
              <a:xfrm>
                <a:off x="2743200" y="3138985"/>
                <a:ext cx="764275" cy="764275"/>
              </a:xfrm>
              <a:prstGeom prst="ellipse">
                <a:avLst/>
              </a:prstGeom>
              <a:solidFill>
                <a:srgbClr val="EE2C22"/>
              </a:soli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algn="ctr"/>
                <a:endParaRPr lang="zh-CN" altLang="en-US" kern="0">
                  <a:solidFill>
                    <a:sysClr val="window" lastClr="FFFFFF"/>
                  </a:solidFill>
                  <a:latin typeface="Calibri" panose="020F0502020204030204"/>
                  <a:ea typeface="宋体" panose="02010600030101010101" pitchFamily="2" charset="-122"/>
                </a:endParaRPr>
              </a:p>
            </p:txBody>
          </p:sp>
          <p:sp>
            <p:nvSpPr>
              <p:cNvPr id="23" name="标题层"/>
              <p:cNvSpPr txBox="1"/>
              <p:nvPr/>
            </p:nvSpPr>
            <p:spPr bwMode="auto">
              <a:xfrm>
                <a:off x="2817226" y="3286808"/>
                <a:ext cx="616223" cy="523220"/>
              </a:xfrm>
              <a:prstGeom prst="rect">
                <a:avLst/>
              </a:prstGeom>
              <a:noFill/>
              <a:effectLst>
                <a:outerShdw blurRad="12700" dist="12700" dir="4380000" algn="tl" rotWithShape="0">
                  <a:prstClr val="black">
                    <a:alpha val="40000"/>
                  </a:prstClr>
                </a:outerShdw>
              </a:effectLst>
            </p:spPr>
            <p:txBody>
              <a:bodyPr wrap="square" anchor="ctr">
                <a:spAutoFit/>
              </a:bodyPr>
              <a:lstStyle/>
              <a:p>
                <a:pPr algn="ctr" eaLnBrk="1" fontAlgn="auto" hangingPunct="1">
                  <a:spcBef>
                    <a:spcPts val="0"/>
                  </a:spcBef>
                  <a:spcAft>
                    <a:spcPts val="0"/>
                  </a:spcAft>
                  <a:defRPr/>
                </a:pPr>
                <a:r>
                  <a:rPr lang="en-US" altLang="zh-CN"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rPr>
                  <a:t>01</a:t>
                </a:r>
                <a:endParaRPr lang="zh-CN" altLang="en-US"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endParaRPr>
              </a:p>
            </p:txBody>
          </p:sp>
        </p:grpSp>
      </p:grpSp>
      <p:grpSp>
        <p:nvGrpSpPr>
          <p:cNvPr id="24" name="组合 23"/>
          <p:cNvGrpSpPr/>
          <p:nvPr/>
        </p:nvGrpSpPr>
        <p:grpSpPr>
          <a:xfrm>
            <a:off x="7790585" y="1072360"/>
            <a:ext cx="1978926" cy="2738558"/>
            <a:chOff x="2135874" y="3138985"/>
            <a:chExt cx="1978926" cy="2738558"/>
          </a:xfrm>
        </p:grpSpPr>
        <p:sp>
          <p:nvSpPr>
            <p:cNvPr id="25" name="矩形: 圆角 27"/>
            <p:cNvSpPr/>
            <p:nvPr/>
          </p:nvSpPr>
          <p:spPr>
            <a:xfrm>
              <a:off x="2135874" y="3543776"/>
              <a:ext cx="1978926" cy="2333767"/>
            </a:xfrm>
            <a:prstGeom prst="roundRect">
              <a:avLst>
                <a:gd name="adj" fmla="val 13219"/>
              </a:avLst>
            </a:prstGeom>
            <a:noFill/>
            <a:ln w="50800">
              <a:solidFill>
                <a:srgbClr val="EE2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p:cNvGrpSpPr/>
            <p:nvPr/>
          </p:nvGrpSpPr>
          <p:grpSpPr>
            <a:xfrm>
              <a:off x="2743200" y="3138985"/>
              <a:ext cx="764275" cy="764275"/>
              <a:chOff x="2743200" y="3138985"/>
              <a:chExt cx="764275" cy="764275"/>
            </a:xfrm>
          </p:grpSpPr>
          <p:sp>
            <p:nvSpPr>
              <p:cNvPr id="28" name="椭圆 27"/>
              <p:cNvSpPr/>
              <p:nvPr/>
            </p:nvSpPr>
            <p:spPr>
              <a:xfrm>
                <a:off x="2743200" y="3138985"/>
                <a:ext cx="764275" cy="764275"/>
              </a:xfrm>
              <a:prstGeom prst="ellipse">
                <a:avLst/>
              </a:prstGeom>
              <a:solidFill>
                <a:srgbClr val="EE2C22"/>
              </a:soli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algn="ctr"/>
                <a:endParaRPr lang="zh-CN" altLang="en-US" kern="0">
                  <a:solidFill>
                    <a:sysClr val="window" lastClr="FFFFFF"/>
                  </a:solidFill>
                  <a:latin typeface="Calibri" panose="020F0502020204030204"/>
                  <a:ea typeface="宋体" panose="02010600030101010101" pitchFamily="2" charset="-122"/>
                </a:endParaRPr>
              </a:p>
            </p:txBody>
          </p:sp>
          <p:sp>
            <p:nvSpPr>
              <p:cNvPr id="29" name="标题层"/>
              <p:cNvSpPr txBox="1"/>
              <p:nvPr/>
            </p:nvSpPr>
            <p:spPr bwMode="auto">
              <a:xfrm>
                <a:off x="2817226" y="3286808"/>
                <a:ext cx="616223" cy="523220"/>
              </a:xfrm>
              <a:prstGeom prst="rect">
                <a:avLst/>
              </a:prstGeom>
              <a:noFill/>
              <a:effectLst>
                <a:outerShdw blurRad="12700" dist="12700" dir="4380000" algn="tl" rotWithShape="0">
                  <a:prstClr val="black">
                    <a:alpha val="40000"/>
                  </a:prstClr>
                </a:outerShdw>
              </a:effectLst>
            </p:spPr>
            <p:txBody>
              <a:bodyPr wrap="square" anchor="ctr">
                <a:spAutoFit/>
              </a:bodyPr>
              <a:lstStyle/>
              <a:p>
                <a:pPr algn="ctr" eaLnBrk="1" fontAlgn="auto" hangingPunct="1">
                  <a:spcBef>
                    <a:spcPts val="0"/>
                  </a:spcBef>
                  <a:spcAft>
                    <a:spcPts val="0"/>
                  </a:spcAft>
                  <a:defRPr/>
                </a:pPr>
                <a:r>
                  <a:rPr lang="en-US" altLang="zh-CN"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rPr>
                  <a:t>02</a:t>
                </a:r>
                <a:endParaRPr lang="zh-CN" altLang="en-US"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endParaRPr>
              </a:p>
            </p:txBody>
          </p:sp>
        </p:grpSp>
      </p:grpSp>
      <p:grpSp>
        <p:nvGrpSpPr>
          <p:cNvPr id="30" name="组合 29"/>
          <p:cNvGrpSpPr/>
          <p:nvPr/>
        </p:nvGrpSpPr>
        <p:grpSpPr>
          <a:xfrm>
            <a:off x="6708727" y="3905356"/>
            <a:ext cx="1978926" cy="2738558"/>
            <a:chOff x="2135874" y="3138985"/>
            <a:chExt cx="1978926" cy="2738558"/>
          </a:xfrm>
        </p:grpSpPr>
        <p:sp>
          <p:nvSpPr>
            <p:cNvPr id="31" name="矩形: 圆角 33"/>
            <p:cNvSpPr/>
            <p:nvPr/>
          </p:nvSpPr>
          <p:spPr>
            <a:xfrm>
              <a:off x="2135874" y="3543776"/>
              <a:ext cx="1978926" cy="2333767"/>
            </a:xfrm>
            <a:prstGeom prst="roundRect">
              <a:avLst>
                <a:gd name="adj" fmla="val 13219"/>
              </a:avLst>
            </a:prstGeom>
            <a:noFill/>
            <a:ln w="50800">
              <a:solidFill>
                <a:srgbClr val="EE2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2743200" y="3138985"/>
              <a:ext cx="764275" cy="764275"/>
              <a:chOff x="2743200" y="3138985"/>
              <a:chExt cx="764275" cy="764275"/>
            </a:xfrm>
          </p:grpSpPr>
          <p:sp>
            <p:nvSpPr>
              <p:cNvPr id="34" name="椭圆 33"/>
              <p:cNvSpPr/>
              <p:nvPr/>
            </p:nvSpPr>
            <p:spPr>
              <a:xfrm>
                <a:off x="2743200" y="3138985"/>
                <a:ext cx="764275" cy="764275"/>
              </a:xfrm>
              <a:prstGeom prst="ellipse">
                <a:avLst/>
              </a:prstGeom>
              <a:solidFill>
                <a:srgbClr val="EE2C22"/>
              </a:soli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algn="ctr"/>
                <a:endParaRPr lang="zh-CN" altLang="en-US" kern="0">
                  <a:solidFill>
                    <a:sysClr val="window" lastClr="FFFFFF"/>
                  </a:solidFill>
                  <a:latin typeface="Calibri" panose="020F0502020204030204"/>
                  <a:ea typeface="宋体" panose="02010600030101010101" pitchFamily="2" charset="-122"/>
                </a:endParaRPr>
              </a:p>
            </p:txBody>
          </p:sp>
          <p:sp>
            <p:nvSpPr>
              <p:cNvPr id="35" name="标题层"/>
              <p:cNvSpPr txBox="1"/>
              <p:nvPr/>
            </p:nvSpPr>
            <p:spPr bwMode="auto">
              <a:xfrm>
                <a:off x="2817226" y="3286808"/>
                <a:ext cx="616223" cy="523220"/>
              </a:xfrm>
              <a:prstGeom prst="rect">
                <a:avLst/>
              </a:prstGeom>
              <a:noFill/>
              <a:effectLst>
                <a:outerShdw blurRad="12700" dist="12700" dir="4380000" algn="tl" rotWithShape="0">
                  <a:prstClr val="black">
                    <a:alpha val="40000"/>
                  </a:prstClr>
                </a:outerShdw>
              </a:effectLst>
            </p:spPr>
            <p:txBody>
              <a:bodyPr wrap="square" anchor="ctr">
                <a:spAutoFit/>
              </a:bodyPr>
              <a:lstStyle/>
              <a:p>
                <a:pPr algn="ctr" eaLnBrk="1" fontAlgn="auto" hangingPunct="1">
                  <a:spcBef>
                    <a:spcPts val="0"/>
                  </a:spcBef>
                  <a:spcAft>
                    <a:spcPts val="0"/>
                  </a:spcAft>
                  <a:defRPr/>
                </a:pPr>
                <a:r>
                  <a:rPr lang="en-US" altLang="zh-CN"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rPr>
                  <a:t>03</a:t>
                </a:r>
                <a:endParaRPr lang="zh-CN" altLang="en-US"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endParaRPr>
              </a:p>
            </p:txBody>
          </p:sp>
        </p:grpSp>
      </p:grpSp>
      <p:grpSp>
        <p:nvGrpSpPr>
          <p:cNvPr id="36" name="组合 35"/>
          <p:cNvGrpSpPr/>
          <p:nvPr/>
        </p:nvGrpSpPr>
        <p:grpSpPr>
          <a:xfrm>
            <a:off x="9001073" y="3905356"/>
            <a:ext cx="1978926" cy="2738558"/>
            <a:chOff x="2135874" y="3138985"/>
            <a:chExt cx="1978926" cy="2738558"/>
          </a:xfrm>
        </p:grpSpPr>
        <p:sp>
          <p:nvSpPr>
            <p:cNvPr id="37" name="矩形: 圆角 39"/>
            <p:cNvSpPr/>
            <p:nvPr/>
          </p:nvSpPr>
          <p:spPr>
            <a:xfrm>
              <a:off x="2135874" y="3543776"/>
              <a:ext cx="1978926" cy="2333767"/>
            </a:xfrm>
            <a:prstGeom prst="roundRect">
              <a:avLst>
                <a:gd name="adj" fmla="val 13219"/>
              </a:avLst>
            </a:prstGeom>
            <a:noFill/>
            <a:ln w="50800">
              <a:solidFill>
                <a:srgbClr val="EE2C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8" name="组合 37"/>
            <p:cNvGrpSpPr/>
            <p:nvPr/>
          </p:nvGrpSpPr>
          <p:grpSpPr>
            <a:xfrm>
              <a:off x="2743200" y="3138985"/>
              <a:ext cx="764275" cy="764275"/>
              <a:chOff x="2743200" y="3138985"/>
              <a:chExt cx="764275" cy="764275"/>
            </a:xfrm>
          </p:grpSpPr>
          <p:sp>
            <p:nvSpPr>
              <p:cNvPr id="40" name="椭圆 39"/>
              <p:cNvSpPr/>
              <p:nvPr/>
            </p:nvSpPr>
            <p:spPr>
              <a:xfrm>
                <a:off x="2743200" y="3138985"/>
                <a:ext cx="764275" cy="764275"/>
              </a:xfrm>
              <a:prstGeom prst="ellipse">
                <a:avLst/>
              </a:prstGeom>
              <a:solidFill>
                <a:srgbClr val="EE2C22"/>
              </a:soli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algn="ctr"/>
                <a:endParaRPr lang="zh-CN" altLang="en-US" kern="0">
                  <a:solidFill>
                    <a:sysClr val="window" lastClr="FFFFFF"/>
                  </a:solidFill>
                  <a:latin typeface="Calibri" panose="020F0502020204030204"/>
                  <a:ea typeface="宋体" panose="02010600030101010101" pitchFamily="2" charset="-122"/>
                </a:endParaRPr>
              </a:p>
            </p:txBody>
          </p:sp>
          <p:sp>
            <p:nvSpPr>
              <p:cNvPr id="41" name="标题层"/>
              <p:cNvSpPr txBox="1"/>
              <p:nvPr/>
            </p:nvSpPr>
            <p:spPr bwMode="auto">
              <a:xfrm>
                <a:off x="2817226" y="3286808"/>
                <a:ext cx="616223" cy="523220"/>
              </a:xfrm>
              <a:prstGeom prst="rect">
                <a:avLst/>
              </a:prstGeom>
              <a:noFill/>
              <a:effectLst>
                <a:outerShdw blurRad="12700" dist="12700" dir="4380000" algn="tl" rotWithShape="0">
                  <a:prstClr val="black">
                    <a:alpha val="40000"/>
                  </a:prstClr>
                </a:outerShdw>
              </a:effectLst>
            </p:spPr>
            <p:txBody>
              <a:bodyPr wrap="square" anchor="ctr">
                <a:spAutoFit/>
              </a:bodyPr>
              <a:lstStyle/>
              <a:p>
                <a:pPr algn="ctr" eaLnBrk="1" fontAlgn="auto" hangingPunct="1">
                  <a:spcBef>
                    <a:spcPts val="0"/>
                  </a:spcBef>
                  <a:spcAft>
                    <a:spcPts val="0"/>
                  </a:spcAft>
                  <a:defRPr/>
                </a:pPr>
                <a:r>
                  <a:rPr lang="en-US" altLang="zh-CN"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rPr>
                  <a:t>04</a:t>
                </a:r>
                <a:endParaRPr lang="zh-CN" altLang="en-US" sz="2800" b="1" kern="0" dirty="0">
                  <a:ln w="25400">
                    <a:noFill/>
                  </a:ln>
                  <a:solidFill>
                    <a:schemeClr val="bg1"/>
                  </a:solidFill>
                  <a:effectLst>
                    <a:outerShdw blurRad="38100" dist="38100" dir="2700000" algn="tl" rotWithShape="0">
                      <a:srgbClr val="CC0012">
                        <a:alpha val="50000"/>
                      </a:srgbClr>
                    </a:outerShdw>
                  </a:effectLst>
                  <a:latin typeface="Arial" panose="020B0604020202020204" pitchFamily="34" charset="0"/>
                  <a:ea typeface="微软雅黑" panose="020B0503020204020204" charset="-122"/>
                  <a:cs typeface="Arial" panose="020B0604020202020204" pitchFamily="34" charset="0"/>
                </a:endParaRPr>
              </a:p>
            </p:txBody>
          </p:sp>
        </p:grpSp>
      </p:grpSp>
      <p:pic>
        <p:nvPicPr>
          <p:cNvPr id="3" name="图片 2"/>
          <p:cNvPicPr>
            <a:picLocks noChangeAspect="1"/>
          </p:cNvPicPr>
          <p:nvPr/>
        </p:nvPicPr>
        <p:blipFill rotWithShape="1">
          <a:blip r:embed="rId2"/>
          <a:srcRect l="10274" r="9020"/>
          <a:stretch>
            <a:fillRect/>
          </a:stretch>
        </p:blipFill>
        <p:spPr>
          <a:xfrm>
            <a:off x="705353" y="2531449"/>
            <a:ext cx="4332514" cy="3019640"/>
          </a:xfrm>
          <a:prstGeom prst="rect">
            <a:avLst/>
          </a:prstGeom>
          <a:ln>
            <a:noFill/>
          </a:ln>
          <a:effectLst>
            <a:outerShdw blurRad="292100" dist="139700" dir="2700000" algn="tl" rotWithShape="0">
              <a:srgbClr val="333333">
                <a:alpha val="65000"/>
              </a:srgbClr>
            </a:outerShdw>
          </a:effectLst>
        </p:spPr>
      </p:pic>
      <p:sp>
        <p:nvSpPr>
          <p:cNvPr id="33" name="标题层"/>
          <p:cNvSpPr txBox="1"/>
          <p:nvPr/>
        </p:nvSpPr>
        <p:spPr bwMode="auto">
          <a:xfrm>
            <a:off x="6758730" y="4981190"/>
            <a:ext cx="1878920" cy="1384995"/>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2800" b="1" dirty="0"/>
              <a:t>开辟了党治国理政新境界</a:t>
            </a:r>
            <a:endParaRPr lang="zh-CN" altLang="en-US" sz="28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sp>
        <p:nvSpPr>
          <p:cNvPr id="39" name="标题层"/>
          <p:cNvSpPr txBox="1"/>
          <p:nvPr/>
        </p:nvSpPr>
        <p:spPr bwMode="auto">
          <a:xfrm>
            <a:off x="7790585" y="2020207"/>
            <a:ext cx="1978925" cy="1384995"/>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2800" b="1" dirty="0"/>
              <a:t>开辟了中国特色社会主义新境界</a:t>
            </a:r>
            <a:endParaRPr lang="zh-CN" altLang="en-US" sz="28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sp>
        <p:nvSpPr>
          <p:cNvPr id="45" name="标题层"/>
          <p:cNvSpPr txBox="1"/>
          <p:nvPr/>
        </p:nvSpPr>
        <p:spPr bwMode="auto">
          <a:xfrm>
            <a:off x="9001072" y="4981190"/>
            <a:ext cx="1978927" cy="954107"/>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en-US" sz="2800" b="1" dirty="0"/>
              <a:t>开辟了管党治党新境界</a:t>
            </a:r>
            <a:endParaRPr lang="zh-CN" altLang="en-US" sz="28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sp>
        <p:nvSpPr>
          <p:cNvPr id="47" name="标题层"/>
          <p:cNvSpPr txBox="1"/>
          <p:nvPr/>
        </p:nvSpPr>
        <p:spPr bwMode="auto">
          <a:xfrm>
            <a:off x="5559043" y="2020207"/>
            <a:ext cx="1880364" cy="1384995"/>
          </a:xfrm>
          <a:prstGeom prst="rect">
            <a:avLst/>
          </a:prstGeom>
          <a:noFill/>
          <a:effectLst>
            <a:outerShdw blurRad="12700" dist="12700" dir="4380000" algn="tl" rotWithShape="0">
              <a:prstClr val="black">
                <a:alpha val="40000"/>
              </a:prstClr>
            </a:outerShdw>
          </a:effectLst>
        </p:spPr>
        <p:txBody>
          <a:bodyPr wrap="square">
            <a:spAutoFit/>
          </a:bodyPr>
          <a:lstStyle/>
          <a:p>
            <a:pPr algn="ctr">
              <a:defRPr/>
            </a:pPr>
            <a:r>
              <a:rPr lang="zh-CN" altLang="zh-CN" sz="2800" b="1" dirty="0"/>
              <a:t>开辟了马克思主义新境界</a:t>
            </a:r>
            <a:endParaRPr lang="zh-CN" altLang="en-US" sz="2800" b="1" kern="0" dirty="0">
              <a:solidFill>
                <a:srgbClr val="EB3028"/>
              </a:solidFill>
              <a:latin typeface="Arial" panose="020B0604020202020204" pitchFamily="34" charset="0"/>
              <a:ea typeface="微软雅黑" panose="020B0503020204020204" charset="-122"/>
              <a:cs typeface="Arial" panose="020B0604020202020204" pitchFamily="34" charset="0"/>
            </a:endParaRPr>
          </a:p>
        </p:txBody>
      </p:sp>
    </p:spTree>
    <p:custDataLst>
      <p:tags r:id="rId3"/>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75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1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25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3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70809124154"/>
  <p:tag name="MH_LIBRARY" val="CONTENTS"/>
  <p:tag name="MH_TYPE" val="NUMBER"/>
  <p:tag name="ID" val="547147"/>
  <p:tag name="MH_ORDER" val="1"/>
</p:tagLst>
</file>

<file path=ppt/tags/tag10.xml><?xml version="1.0" encoding="utf-8"?>
<p:tagLst xmlns:p="http://schemas.openxmlformats.org/presentationml/2006/main">
  <p:tag name="KSO_WM_TEMPLATE_CATEGORY" val="custom"/>
  <p:tag name="KSO_WM_TEMPLATE_INDEX" val="20181612"/>
</p:tagLst>
</file>

<file path=ppt/tags/tag11.xml><?xml version="1.0" encoding="utf-8"?>
<p:tagLst xmlns:p="http://schemas.openxmlformats.org/presentationml/2006/main">
  <p:tag name="KSO_WM_TEMPLATE_CATEGORY" val="custom"/>
  <p:tag name="KSO_WM_TEMPLATE_INDEX" val="20181612"/>
</p:tagLst>
</file>

<file path=ppt/tags/tag12.xml><?xml version="1.0" encoding="utf-8"?>
<p:tagLst xmlns:p="http://schemas.openxmlformats.org/presentationml/2006/main">
  <p:tag name="KSO_WM_TEMPLATE_CATEGORY" val="custom"/>
  <p:tag name="KSO_WM_TEMPLATE_INDEX" val="20181612"/>
</p:tagLst>
</file>

<file path=ppt/tags/tag13.xml><?xml version="1.0" encoding="utf-8"?>
<p:tagLst xmlns:p="http://schemas.openxmlformats.org/presentationml/2006/main">
  <p:tag name="MH" val="20171031182232"/>
  <p:tag name="MH_LIBRARY" val="GRAPHIC"/>
  <p:tag name="MH_TYPE" val="Other"/>
  <p:tag name="MH_ORDER" val="1"/>
</p:tagLst>
</file>

<file path=ppt/tags/tag14.xml><?xml version="1.0" encoding="utf-8"?>
<p:tagLst xmlns:p="http://schemas.openxmlformats.org/presentationml/2006/main">
  <p:tag name="MH" val="20171031182232"/>
  <p:tag name="MH_LIBRARY" val="GRAPHIC"/>
  <p:tag name="MH_TYPE" val="SubTitle"/>
  <p:tag name="MH_ORDER" val="1"/>
</p:tagLst>
</file>

<file path=ppt/tags/tag15.xml><?xml version="1.0" encoding="utf-8"?>
<p:tagLst xmlns:p="http://schemas.openxmlformats.org/presentationml/2006/main">
  <p:tag name="MH" val="20171031182232"/>
  <p:tag name="MH_LIBRARY" val="GRAPHIC"/>
  <p:tag name="MH_TYPE" val="SubTitle"/>
  <p:tag name="MH_ORDER" val="2"/>
</p:tagLst>
</file>

<file path=ppt/tags/tag16.xml><?xml version="1.0" encoding="utf-8"?>
<p:tagLst xmlns:p="http://schemas.openxmlformats.org/presentationml/2006/main">
  <p:tag name="MH" val="20171031182232"/>
  <p:tag name="MH_LIBRARY" val="GRAPHIC"/>
  <p:tag name="MH_TYPE" val="SubTitle"/>
  <p:tag name="MH_ORDER" val="3"/>
</p:tagLst>
</file>

<file path=ppt/tags/tag17.xml><?xml version="1.0" encoding="utf-8"?>
<p:tagLst xmlns:p="http://schemas.openxmlformats.org/presentationml/2006/main">
  <p:tag name="KSO_WM_TEMPLATE_CATEGORY" val="custom"/>
  <p:tag name="KSO_WM_TEMPLATE_INDEX" val="20181612"/>
</p:tagLst>
</file>

<file path=ppt/tags/tag18.xml><?xml version="1.0" encoding="utf-8"?>
<p:tagLst xmlns:p="http://schemas.openxmlformats.org/presentationml/2006/main">
  <p:tag name="KSO_WM_TEMPLATE_CATEGORY" val="custom"/>
  <p:tag name="KSO_WM_TEMPLATE_INDEX" val="20181612"/>
</p:tagLst>
</file>

<file path=ppt/tags/tag19.xml><?xml version="1.0" encoding="utf-8"?>
<p:tagLst xmlns:p="http://schemas.openxmlformats.org/presentationml/2006/main">
  <p:tag name="KSO_WM_TEMPLATE_CATEGORY" val="custom"/>
  <p:tag name="KSO_WM_TEMPLATE_INDEX" val="20181612"/>
</p:tagLst>
</file>

<file path=ppt/tags/tag2.xml><?xml version="1.0" encoding="utf-8"?>
<p:tagLst xmlns:p="http://schemas.openxmlformats.org/presentationml/2006/main">
  <p:tag name="MH" val="20170809124154"/>
  <p:tag name="MH_LIBRARY" val="CONTENTS"/>
  <p:tag name="MH_TYPE" val="NUMBER"/>
  <p:tag name="ID" val="547147"/>
  <p:tag name="MH_ORDER" val="1"/>
</p:tagLst>
</file>

<file path=ppt/tags/tag20.xml><?xml version="1.0" encoding="utf-8"?>
<p:tagLst xmlns:p="http://schemas.openxmlformats.org/presentationml/2006/main">
  <p:tag name="KSO_WM_TEMPLATE_CATEGORY" val="custom"/>
  <p:tag name="KSO_WM_TEMPLATE_INDEX" val="20181612"/>
</p:tagLst>
</file>

<file path=ppt/tags/tag21.xml><?xml version="1.0" encoding="utf-8"?>
<p:tagLst xmlns:p="http://schemas.openxmlformats.org/presentationml/2006/main">
  <p:tag name="KSO_WM_TEMPLATE_CATEGORY" val="custom"/>
  <p:tag name="KSO_WM_TEMPLATE_INDEX" val="20181612"/>
</p:tagLst>
</file>

<file path=ppt/tags/tag22.xml><?xml version="1.0" encoding="utf-8"?>
<p:tagLst xmlns:p="http://schemas.openxmlformats.org/presentationml/2006/main">
  <p:tag name="KSO_WM_TEMPLATE_CATEGORY" val="custom"/>
  <p:tag name="KSO_WM_TEMPLATE_INDEX" val="20181612"/>
</p:tagLst>
</file>

<file path=ppt/tags/tag23.xml><?xml version="1.0" encoding="utf-8"?>
<p:tagLst xmlns:p="http://schemas.openxmlformats.org/presentationml/2006/main">
  <p:tag name="KSO_WM_TEMPLATE_CATEGORY" val="custom"/>
  <p:tag name="KSO_WM_TEMPLATE_INDEX" val="20181612"/>
</p:tagLst>
</file>

<file path=ppt/tags/tag24.xml><?xml version="1.0" encoding="utf-8"?>
<p:tagLst xmlns:p="http://schemas.openxmlformats.org/presentationml/2006/main">
  <p:tag name="KSO_WM_TEMPLATE_CATEGORY" val="custom"/>
  <p:tag name="KSO_WM_TEMPLATE_INDEX" val="20181612"/>
</p:tagLst>
</file>

<file path=ppt/tags/tag25.xml><?xml version="1.0" encoding="utf-8"?>
<p:tagLst xmlns:p="http://schemas.openxmlformats.org/presentationml/2006/main">
  <p:tag name="KSO_WM_TEMPLATE_CATEGORY" val="custom"/>
  <p:tag name="KSO_WM_TEMPLATE_INDEX" val="20181612"/>
</p:tagLst>
</file>

<file path=ppt/tags/tag26.xml><?xml version="1.0" encoding="utf-8"?>
<p:tagLst xmlns:p="http://schemas.openxmlformats.org/presentationml/2006/main">
  <p:tag name="KSO_WM_TEMPLATE_CATEGORY" val="custom"/>
  <p:tag name="KSO_WM_TEMPLATE_INDEX" val="20181612"/>
</p:tagLst>
</file>

<file path=ppt/tags/tag27.xml><?xml version="1.0" encoding="utf-8"?>
<p:tagLst xmlns:p="http://schemas.openxmlformats.org/presentationml/2006/main">
  <p:tag name="KSO_WM_TEMPLATE_CATEGORY" val="custom"/>
  <p:tag name="KSO_WM_TEMPLATE_INDEX" val="20181612"/>
</p:tagLst>
</file>

<file path=ppt/tags/tag28.xml><?xml version="1.0" encoding="utf-8"?>
<p:tagLst xmlns:p="http://schemas.openxmlformats.org/presentationml/2006/main">
  <p:tag name="KSO_WM_TEMPLATE_CATEGORY" val="custom"/>
  <p:tag name="KSO_WM_TEMPLATE_INDEX" val="20181612"/>
</p:tagLst>
</file>

<file path=ppt/tags/tag29.xml><?xml version="1.0" encoding="utf-8"?>
<p:tagLst xmlns:p="http://schemas.openxmlformats.org/presentationml/2006/main">
  <p:tag name="KSO_WM_TEMPLATE_CATEGORY" val="custom"/>
  <p:tag name="KSO_WM_TEMPLATE_INDEX" val="20181612"/>
</p:tagLst>
</file>

<file path=ppt/tags/tag3.xml><?xml version="1.0" encoding="utf-8"?>
<p:tagLst xmlns:p="http://schemas.openxmlformats.org/presentationml/2006/main">
  <p:tag name="MH" val="20170809124154"/>
  <p:tag name="MH_LIBRARY" val="CONTENTS"/>
  <p:tag name="MH_TYPE" val="NUMBER"/>
  <p:tag name="ID" val="547147"/>
  <p:tag name="MH_ORDER" val="1"/>
</p:tagLst>
</file>

<file path=ppt/tags/tag30.xml><?xml version="1.0" encoding="utf-8"?>
<p:tagLst xmlns:p="http://schemas.openxmlformats.org/presentationml/2006/main">
  <p:tag name="KSO_WM_TEMPLATE_CATEGORY" val="custom"/>
  <p:tag name="KSO_WM_TEMPLATE_INDEX" val="20181612"/>
</p:tagLst>
</file>

<file path=ppt/tags/tag31.xml><?xml version="1.0" encoding="utf-8"?>
<p:tagLst xmlns:p="http://schemas.openxmlformats.org/presentationml/2006/main">
  <p:tag name="KSO_WM_TEMPLATE_CATEGORY" val="custom"/>
  <p:tag name="KSO_WM_TEMPLATE_INDEX" val="20181612"/>
</p:tagLst>
</file>

<file path=ppt/tags/tag32.xml><?xml version="1.0" encoding="utf-8"?>
<p:tagLst xmlns:p="http://schemas.openxmlformats.org/presentationml/2006/main">
  <p:tag name="KSO_WM_TEMPLATE_CATEGORY" val="custom"/>
  <p:tag name="KSO_WM_TEMPLATE_INDEX" val="20181612"/>
</p:tagLst>
</file>

<file path=ppt/tags/tag33.xml><?xml version="1.0" encoding="utf-8"?>
<p:tagLst xmlns:p="http://schemas.openxmlformats.org/presentationml/2006/main">
  <p:tag name="KSO_WM_TEMPLATE_CATEGORY" val="custom"/>
  <p:tag name="KSO_WM_TEMPLATE_INDEX" val="20181612"/>
</p:tagLst>
</file>

<file path=ppt/tags/tag34.xml><?xml version="1.0" encoding="utf-8"?>
<p:tagLst xmlns:p="http://schemas.openxmlformats.org/presentationml/2006/main">
  <p:tag name="KSO_WM_TEMPLATE_CATEGORY" val="custom"/>
  <p:tag name="KSO_WM_TEMPLATE_INDEX" val="20181612"/>
</p:tagLst>
</file>

<file path=ppt/tags/tag35.xml><?xml version="1.0" encoding="utf-8"?>
<p:tagLst xmlns:p="http://schemas.openxmlformats.org/presentationml/2006/main">
  <p:tag name="MH" val="20171101102108"/>
  <p:tag name="MH_LIBRARY" val="GRAPHIC"/>
  <p:tag name="MH_TYPE" val="Text"/>
  <p:tag name="MH_ORDER" val="2"/>
</p:tagLst>
</file>

<file path=ppt/tags/tag36.xml><?xml version="1.0" encoding="utf-8"?>
<p:tagLst xmlns:p="http://schemas.openxmlformats.org/presentationml/2006/main">
  <p:tag name="MH" val="20171101102108"/>
  <p:tag name="MH_LIBRARY" val="GRAPHIC"/>
  <p:tag name="MH_TYPE" val="SubTitle"/>
  <p:tag name="MH_ORDER" val="2"/>
</p:tagLst>
</file>

<file path=ppt/tags/tag37.xml><?xml version="1.0" encoding="utf-8"?>
<p:tagLst xmlns:p="http://schemas.openxmlformats.org/presentationml/2006/main">
  <p:tag name="MH" val="20171101102108"/>
  <p:tag name="MH_LIBRARY" val="GRAPHIC"/>
  <p:tag name="MH_TYPE" val="Text"/>
  <p:tag name="MH_ORDER" val="1"/>
</p:tagLst>
</file>

<file path=ppt/tags/tag38.xml><?xml version="1.0" encoding="utf-8"?>
<p:tagLst xmlns:p="http://schemas.openxmlformats.org/presentationml/2006/main">
  <p:tag name="MH" val="20171101102108"/>
  <p:tag name="MH_LIBRARY" val="GRAPHIC"/>
  <p:tag name="MH_TYPE" val="SubTitle"/>
  <p:tag name="MH_ORDER" val="1"/>
</p:tagLst>
</file>

<file path=ppt/tags/tag39.xml><?xml version="1.0" encoding="utf-8"?>
<p:tagLst xmlns:p="http://schemas.openxmlformats.org/presentationml/2006/main">
  <p:tag name="MH" val="20171101102108"/>
  <p:tag name="MH_LIBRARY" val="GRAPHIC"/>
  <p:tag name="MH_TYPE" val="Text"/>
  <p:tag name="MH_ORDER" val="3"/>
</p:tagLst>
</file>

<file path=ppt/tags/tag4.xml><?xml version="1.0" encoding="utf-8"?>
<p:tagLst xmlns:p="http://schemas.openxmlformats.org/presentationml/2006/main">
  <p:tag name="MH" val="20170809124154"/>
  <p:tag name="MH_LIBRARY" val="CONTENTS"/>
  <p:tag name="MH_TYPE" val="NUMBER"/>
  <p:tag name="ID" val="547147"/>
  <p:tag name="MH_ORDER" val="1"/>
</p:tagLst>
</file>

<file path=ppt/tags/tag40.xml><?xml version="1.0" encoding="utf-8"?>
<p:tagLst xmlns:p="http://schemas.openxmlformats.org/presentationml/2006/main">
  <p:tag name="MH" val="20171101102108"/>
  <p:tag name="MH_LIBRARY" val="GRAPHIC"/>
  <p:tag name="MH_TYPE" val="SubTitle"/>
  <p:tag name="MH_ORDER" val="3"/>
</p:tagLst>
</file>

<file path=ppt/tags/tag5.xml><?xml version="1.0" encoding="utf-8"?>
<p:tagLst xmlns:p="http://schemas.openxmlformats.org/presentationml/2006/main">
  <p:tag name="KSO_WM_TAG_VERSION" val="1.0"/>
  <p:tag name="KSO_WM_TEMPLATE_CATEGORY" val="custom"/>
  <p:tag name="KSO_WM_TEMPLATE_INDEX" val="20181612"/>
</p:tagLst>
</file>

<file path=ppt/tags/tag6.xml><?xml version="1.0" encoding="utf-8"?>
<p:tagLst xmlns:p="http://schemas.openxmlformats.org/presentationml/2006/main">
  <p:tag name="KSO_WM_TAG_VERSION" val="1.0"/>
  <p:tag name="KSO_WM_TEMPLATE_CATEGORY" val="custom"/>
  <p:tag name="KSO_WM_TEMPLATE_INDEX" val="20181612"/>
</p:tagLst>
</file>

<file path=ppt/tags/tag7.xml><?xml version="1.0" encoding="utf-8"?>
<p:tagLst xmlns:p="http://schemas.openxmlformats.org/presentationml/2006/main">
  <p:tag name="KSO_WM_TAG_VERSION" val="1.0"/>
  <p:tag name="KSO_WM_BEAUTIFY_FLAG" val="#wm#"/>
  <p:tag name="KSO_WM_COMBINE_RELATE_SLIDE_ID" val="background20180960_1"/>
  <p:tag name="KSO_WM_TEMPLATE_CATEGORY" val="custom"/>
  <p:tag name="KSO_WM_TEMPLATE_INDEX" val="20181612"/>
  <p:tag name="KSO_WM_TEMPLATE_SUBCATEGORY" val="combine"/>
  <p:tag name="KSO_WM_TEMPLATE_THUMBS_INDEX" val="1、4、5、6、12、13、21、24"/>
</p:tagLst>
</file>

<file path=ppt/tags/tag8.xml><?xml version="1.0" encoding="utf-8"?>
<p:tagLst xmlns:p="http://schemas.openxmlformats.org/presentationml/2006/main">
  <p:tag name="KSO_WM_TEMPLATE_CATEGORY" val="custom"/>
  <p:tag name="KSO_WM_TEMPLATE_INDEX" val="20181612"/>
</p:tagLst>
</file>

<file path=ppt/tags/tag9.xml><?xml version="1.0" encoding="utf-8"?>
<p:tagLst xmlns:p="http://schemas.openxmlformats.org/presentationml/2006/main">
  <p:tag name="KSO_WM_TEMPLATE_CATEGORY" val="custom"/>
  <p:tag name="KSO_WM_TEMPLATE_INDEX" val="20181612"/>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6021</Words>
  <Application>WPS 演示</Application>
  <PresentationFormat>宽屏</PresentationFormat>
  <Paragraphs>508</Paragraphs>
  <Slides>40</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40</vt:i4>
      </vt:variant>
    </vt:vector>
  </HeadingPairs>
  <TitlesOfParts>
    <vt:vector size="63" baseType="lpstr">
      <vt:lpstr>Arial</vt:lpstr>
      <vt:lpstr>宋体</vt:lpstr>
      <vt:lpstr>Wingdings</vt:lpstr>
      <vt:lpstr>黑体</vt:lpstr>
      <vt:lpstr>Agency FB</vt:lpstr>
      <vt:lpstr>微软雅黑 Light</vt:lpstr>
      <vt:lpstr>楷体_GB2312</vt:lpstr>
      <vt:lpstr>微软雅黑</vt:lpstr>
      <vt:lpstr>Impact</vt:lpstr>
      <vt:lpstr>华文细黑</vt:lpstr>
      <vt:lpstr>方正大黑简体</vt:lpstr>
      <vt:lpstr>迷你简双线体</vt:lpstr>
      <vt:lpstr>Calibri</vt:lpstr>
      <vt:lpstr>Calibri</vt:lpstr>
      <vt:lpstr>Arial Unicode MS</vt:lpstr>
      <vt:lpstr>汉仪铁线黑-45简</vt:lpstr>
      <vt:lpstr>方正清刻本悦宋简体</vt:lpstr>
      <vt:lpstr>Times New Roman</vt:lpstr>
      <vt:lpstr>华文行楷</vt:lpstr>
      <vt:lpstr>Arial Narrow</vt:lpstr>
      <vt:lpstr>Arial Unicode MS</vt:lpstr>
      <vt:lpstr>Trebuchet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dc:creator>
  <cp:lastModifiedBy>永远的夏娃1410856396</cp:lastModifiedBy>
  <cp:revision>12</cp:revision>
  <dcterms:created xsi:type="dcterms:W3CDTF">2017-12-07T08:24:00Z</dcterms:created>
  <dcterms:modified xsi:type="dcterms:W3CDTF">2017-12-08T09:16:01Z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